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74" r:id="rId2"/>
    <p:sldId id="258" r:id="rId3"/>
    <p:sldId id="356" r:id="rId4"/>
    <p:sldId id="259" r:id="rId5"/>
    <p:sldId id="261" r:id="rId6"/>
    <p:sldId id="262" r:id="rId7"/>
    <p:sldId id="263" r:id="rId8"/>
    <p:sldId id="357" r:id="rId9"/>
    <p:sldId id="358" r:id="rId10"/>
    <p:sldId id="359" r:id="rId11"/>
    <p:sldId id="360" r:id="rId12"/>
    <p:sldId id="362" r:id="rId13"/>
    <p:sldId id="361" r:id="rId14"/>
    <p:sldId id="355" r:id="rId15"/>
    <p:sldId id="282" r:id="rId16"/>
    <p:sldId id="270" r:id="rId17"/>
    <p:sldId id="364" r:id="rId18"/>
    <p:sldId id="365" r:id="rId19"/>
    <p:sldId id="366" r:id="rId20"/>
    <p:sldId id="367" r:id="rId21"/>
    <p:sldId id="368" r:id="rId22"/>
    <p:sldId id="369" r:id="rId23"/>
    <p:sldId id="370" r:id="rId24"/>
    <p:sldId id="371" r:id="rId25"/>
    <p:sldId id="372" r:id="rId26"/>
    <p:sldId id="373" r:id="rId27"/>
    <p:sldId id="374" r:id="rId28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5C9"/>
    <a:srgbClr val="FFE98B"/>
    <a:srgbClr val="FFCC99"/>
    <a:srgbClr val="FDE7E7"/>
    <a:srgbClr val="FBD3D3"/>
    <a:srgbClr val="A66246"/>
    <a:srgbClr val="EEEEF8"/>
    <a:srgbClr val="F24C4C"/>
    <a:srgbClr val="E02E2E"/>
    <a:srgbClr val="FEF3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 showOutlineIcons="0">
    <p:restoredLeft sz="34542" autoAdjust="0"/>
    <p:restoredTop sz="86449" autoAdjust="0"/>
  </p:normalViewPr>
  <p:slideViewPr>
    <p:cSldViewPr>
      <p:cViewPr>
        <p:scale>
          <a:sx n="75" d="100"/>
          <a:sy n="75" d="100"/>
        </p:scale>
        <p:origin x="804" y="-5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CFF52C-D1DE-47AC-AC4E-1C216F4F0DB1}" type="datetimeFigureOut">
              <a:rPr lang="ko-KR" altLang="en-US" smtClean="0"/>
              <a:pPr/>
              <a:t>2018-02-06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25560D-4CF4-4B05-91B1-0014A47F24F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790012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22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23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24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25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26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27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B4BC3-1572-4FEA-8713-4301130AC949}" type="datetimeFigureOut">
              <a:rPr lang="ko-KR" altLang="en-US" smtClean="0"/>
              <a:pPr/>
              <a:t>2018-02-06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0CACC-B527-42B1-A227-ACCBDDA96B1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56620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B4BC3-1572-4FEA-8713-4301130AC949}" type="datetimeFigureOut">
              <a:rPr lang="ko-KR" altLang="en-US" smtClean="0"/>
              <a:pPr/>
              <a:t>2018-02-06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0CACC-B527-42B1-A227-ACCBDDA96B1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16323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B4BC3-1572-4FEA-8713-4301130AC949}" type="datetimeFigureOut">
              <a:rPr lang="ko-KR" altLang="en-US" smtClean="0"/>
              <a:pPr/>
              <a:t>2018-02-06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0CACC-B527-42B1-A227-ACCBDDA96B1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55617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B4BC3-1572-4FEA-8713-4301130AC949}" type="datetimeFigureOut">
              <a:rPr lang="ko-KR" altLang="en-US" smtClean="0"/>
              <a:pPr/>
              <a:t>2018-02-06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0CACC-B527-42B1-A227-ACCBDDA96B1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78857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B4BC3-1572-4FEA-8713-4301130AC949}" type="datetimeFigureOut">
              <a:rPr lang="ko-KR" altLang="en-US" smtClean="0"/>
              <a:pPr/>
              <a:t>2018-02-06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0CACC-B527-42B1-A227-ACCBDDA96B1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43759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B4BC3-1572-4FEA-8713-4301130AC949}" type="datetimeFigureOut">
              <a:rPr lang="ko-KR" altLang="en-US" smtClean="0"/>
              <a:pPr/>
              <a:t>2018-02-06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0CACC-B527-42B1-A227-ACCBDDA96B1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48837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B4BC3-1572-4FEA-8713-4301130AC949}" type="datetimeFigureOut">
              <a:rPr lang="ko-KR" altLang="en-US" smtClean="0"/>
              <a:pPr/>
              <a:t>2018-02-06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0CACC-B527-42B1-A227-ACCBDDA96B1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48411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B4BC3-1572-4FEA-8713-4301130AC949}" type="datetimeFigureOut">
              <a:rPr lang="ko-KR" altLang="en-US" smtClean="0"/>
              <a:pPr/>
              <a:t>2018-02-06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0CACC-B527-42B1-A227-ACCBDDA96B1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18253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B4BC3-1572-4FEA-8713-4301130AC949}" type="datetimeFigureOut">
              <a:rPr lang="ko-KR" altLang="en-US" smtClean="0"/>
              <a:pPr/>
              <a:t>2018-02-06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0CACC-B527-42B1-A227-ACCBDDA96B1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02034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B4BC3-1572-4FEA-8713-4301130AC949}" type="datetimeFigureOut">
              <a:rPr lang="ko-KR" altLang="en-US" smtClean="0"/>
              <a:pPr/>
              <a:t>2018-02-06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0CACC-B527-42B1-A227-ACCBDDA96B1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92259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B4BC3-1572-4FEA-8713-4301130AC949}" type="datetimeFigureOut">
              <a:rPr lang="ko-KR" altLang="en-US" smtClean="0"/>
              <a:pPr/>
              <a:t>2018-02-06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0CACC-B527-42B1-A227-ACCBDDA96B1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31134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FB4BC3-1572-4FEA-8713-4301130AC949}" type="datetimeFigureOut">
              <a:rPr lang="ko-KR" altLang="en-US" smtClean="0"/>
              <a:pPr/>
              <a:t>2018-02-06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60CACC-B527-42B1-A227-ACCBDDA96B1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65645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microsoft.com/office/2007/relationships/hdphoto" Target="../media/hdphoto1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microsoft.com/office/2007/relationships/hdphoto" Target="../media/hdphoto1.wd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  <a14:imgEffect>
                      <a14:saturation sat="1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06224"/>
          </a:xfrm>
          <a:prstGeom prst="rect">
            <a:avLst/>
          </a:prstGeom>
        </p:spPr>
      </p:pic>
      <p:sp>
        <p:nvSpPr>
          <p:cNvPr id="6" name="제목 1"/>
          <p:cNvSpPr txBox="1">
            <a:spLocks/>
          </p:cNvSpPr>
          <p:nvPr/>
        </p:nvSpPr>
        <p:spPr>
          <a:xfrm>
            <a:off x="1377042" y="2996952"/>
            <a:ext cx="6389917" cy="64807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2. </a:t>
            </a:r>
            <a:r>
              <a:rPr lang="ko-KR" altLang="en-U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다양한 정의관의 특징과 적용</a:t>
            </a:r>
            <a:endParaRPr lang="en-US" altLang="ko-KR" sz="2800" b="1" dirty="0" smtClean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5" name="제목 1"/>
          <p:cNvSpPr txBox="1">
            <a:spLocks/>
          </p:cNvSpPr>
          <p:nvPr/>
        </p:nvSpPr>
        <p:spPr>
          <a:xfrm>
            <a:off x="323528" y="35998"/>
            <a:ext cx="4464496" cy="58469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32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Ⅵ. </a:t>
            </a:r>
            <a:r>
              <a:rPr lang="ko-KR" altLang="en-US" sz="32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사회 정의와 불평등</a:t>
            </a:r>
            <a:endParaRPr lang="ko-KR" altLang="en-US" sz="3200" b="1" spc="-150" dirty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7541344" y="354142"/>
            <a:ext cx="139653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고등 통합사회</a:t>
            </a:r>
            <a:endParaRPr lang="ko-KR" altLang="en-US" sz="1600" dirty="0">
              <a:latin typeface="나눔고딕 ExtraBold" pitchFamily="50" charset="-127"/>
              <a:ea typeface="나눔고딕 ExtraBold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14782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0" y="1372706"/>
            <a:ext cx="5829648" cy="400110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lIns="360000" rtlCol="0">
            <a:spAutoFit/>
          </a:bodyPr>
          <a:lstStyle/>
          <a:p>
            <a:r>
              <a:rPr lang="ko-KR" altLang="en-US" sz="2000" b="1" dirty="0" smtClean="0">
                <a:solidFill>
                  <a:srgbClr val="D35007"/>
                </a:solidFill>
                <a:latin typeface="나눔고딕 ExtraBold" pitchFamily="50" charset="-127"/>
                <a:ea typeface="나눔고딕 ExtraBold" pitchFamily="50" charset="-127"/>
              </a:rPr>
              <a:t>공동체주의적 정의관의 특징은 무엇일까</a:t>
            </a:r>
            <a:r>
              <a:rPr lang="en-US" altLang="ko-KR" sz="2000" b="1" dirty="0" smtClean="0">
                <a:solidFill>
                  <a:srgbClr val="D35007"/>
                </a:solidFill>
                <a:latin typeface="나눔고딕 ExtraBold" pitchFamily="50" charset="-127"/>
                <a:ea typeface="나눔고딕 ExtraBold" pitchFamily="50" charset="-127"/>
              </a:rPr>
              <a:t>?</a:t>
            </a:r>
            <a:endParaRPr lang="ko-KR" altLang="en-US" sz="2000" b="1" dirty="0">
              <a:solidFill>
                <a:srgbClr val="D35007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2" name="그룹 12"/>
          <p:cNvGrpSpPr/>
          <p:nvPr/>
        </p:nvGrpSpPr>
        <p:grpSpPr>
          <a:xfrm>
            <a:off x="0" y="0"/>
            <a:ext cx="9144000" cy="1106224"/>
            <a:chOff x="0" y="1124744"/>
            <a:chExt cx="9144000" cy="1106224"/>
          </a:xfrm>
        </p:grpSpPr>
        <p:grpSp>
          <p:nvGrpSpPr>
            <p:cNvPr id="3" name="그룹 11"/>
            <p:cNvGrpSpPr/>
            <p:nvPr/>
          </p:nvGrpSpPr>
          <p:grpSpPr>
            <a:xfrm>
              <a:off x="0" y="1124744"/>
              <a:ext cx="9144000" cy="1106224"/>
              <a:chOff x="0" y="0"/>
              <a:chExt cx="9144000" cy="1106224"/>
            </a:xfrm>
          </p:grpSpPr>
          <p:pic>
            <p:nvPicPr>
              <p:cNvPr id="22" name="그림 21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5900"/>
                        </a14:imgEffect>
                        <a14:imgEffect>
                          <a14:saturation sat="17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9144000" cy="1106224"/>
              </a:xfrm>
              <a:prstGeom prst="rect">
                <a:avLst/>
              </a:prstGeom>
            </p:spPr>
          </p:pic>
          <p:sp>
            <p:nvSpPr>
              <p:cNvPr id="23" name="제목 1"/>
              <p:cNvSpPr txBox="1">
                <a:spLocks/>
              </p:cNvSpPr>
              <p:nvPr/>
            </p:nvSpPr>
            <p:spPr>
              <a:xfrm>
                <a:off x="251520" y="33896"/>
                <a:ext cx="7056784" cy="68407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1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altLang="ko-KR" sz="2800" b="1" dirty="0" smtClean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01. </a:t>
                </a:r>
                <a:r>
                  <a:rPr lang="ko-KR" altLang="en-US" sz="2800" b="1" dirty="0" smtClean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다양한 정의관의 특징</a:t>
                </a:r>
                <a:endParaRPr lang="ko-KR" altLang="en-US" sz="2800" b="1" dirty="0">
                  <a:solidFill>
                    <a:srgbClr val="3B2936"/>
                  </a:solidFill>
                  <a:latin typeface="나눔고딕 ExtraBold" pitchFamily="50" charset="-127"/>
                  <a:ea typeface="나눔고딕 ExtraBold" pitchFamily="50" charset="-127"/>
                </a:endParaRPr>
              </a:p>
            </p:txBody>
          </p:sp>
        </p:grpSp>
        <p:sp>
          <p:nvSpPr>
            <p:cNvPr id="15" name="직사각형 14"/>
            <p:cNvSpPr/>
            <p:nvPr/>
          </p:nvSpPr>
          <p:spPr>
            <a:xfrm>
              <a:off x="5786028" y="1202878"/>
              <a:ext cx="3110147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ko-KR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6-2. </a:t>
              </a:r>
              <a:r>
                <a:rPr lang="ko-KR" altLang="en-US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다양한 정의관의 특징과 적용</a:t>
              </a:r>
              <a:endParaRPr lang="ko-KR" altLang="en-US" sz="1600" dirty="0"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323528" y="1822509"/>
            <a:ext cx="8496944" cy="3046988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180000" indent="-180000">
              <a:lnSpc>
                <a:spcPct val="150000"/>
              </a:lnSpc>
            </a:pPr>
            <a:r>
              <a:rPr lang="ko-KR" altLang="en-US" sz="28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① 사상적 바탕</a:t>
            </a:r>
            <a:endParaRPr lang="en-US" altLang="ko-KR" sz="2800" b="1" spc="100" dirty="0" smtClean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marL="180000" lvl="0" indent="-1800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 pitchFamily="50" charset="-127"/>
                <a:ea typeface="맑은 고딕" pitchFamily="50" charset="-127"/>
              </a:rPr>
              <a:t>공동체주의 </a:t>
            </a:r>
            <a:r>
              <a:rPr lang="en-US" altLang="ko-KR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 pitchFamily="50" charset="-127"/>
                <a:ea typeface="맑은 고딕" pitchFamily="50" charset="-127"/>
              </a:rPr>
              <a:t>공동체의 전통과 규범 중시</a:t>
            </a:r>
            <a:r>
              <a:rPr lang="en-US" altLang="ko-KR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 pitchFamily="50" charset="-127"/>
                <a:ea typeface="맑은 고딕" pitchFamily="50" charset="-127"/>
              </a:rPr>
              <a:t>개인은 독립적이 아닌 공동체의 구성원으로서 존재</a:t>
            </a:r>
            <a:r>
              <a:rPr lang="en-US" altLang="ko-KR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 pitchFamily="50" charset="-127"/>
                <a:ea typeface="맑은 고딕" pitchFamily="50" charset="-127"/>
              </a:rPr>
              <a:t>일정한 책임과 의무를 부여 받음</a:t>
            </a:r>
            <a:r>
              <a:rPr lang="en-US" altLang="ko-KR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 pitchFamily="50" charset="-127"/>
                <a:ea typeface="맑은 고딕" pitchFamily="50" charset="-127"/>
              </a:rPr>
              <a:t>공동체가 발전함으로써 공동체에 속한 개인이 행복한 삶을 영위함</a:t>
            </a:r>
            <a:endParaRPr lang="en-US" altLang="ko-KR" sz="2500" spc="-150" dirty="0" smtClean="0">
              <a:solidFill>
                <a:prstClr val="black">
                  <a:lumMod val="85000"/>
                  <a:lumOff val="15000"/>
                </a:prst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64288" y="302200"/>
            <a:ext cx="1714544" cy="377796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182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55504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0" y="1372706"/>
            <a:ext cx="5829648" cy="400110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lIns="360000" rtlCol="0">
            <a:spAutoFit/>
          </a:bodyPr>
          <a:lstStyle/>
          <a:p>
            <a:r>
              <a:rPr lang="ko-KR" altLang="en-US" sz="2000" b="1" dirty="0" smtClean="0">
                <a:solidFill>
                  <a:srgbClr val="D35007"/>
                </a:solidFill>
                <a:latin typeface="나눔고딕 ExtraBold" pitchFamily="50" charset="-127"/>
                <a:ea typeface="나눔고딕 ExtraBold" pitchFamily="50" charset="-127"/>
              </a:rPr>
              <a:t>공동체주의적 정의관의 특징은 무엇일까</a:t>
            </a:r>
            <a:r>
              <a:rPr lang="en-US" altLang="ko-KR" sz="2000" b="1" dirty="0" smtClean="0">
                <a:solidFill>
                  <a:srgbClr val="D35007"/>
                </a:solidFill>
                <a:latin typeface="나눔고딕 ExtraBold" pitchFamily="50" charset="-127"/>
                <a:ea typeface="나눔고딕 ExtraBold" pitchFamily="50" charset="-127"/>
              </a:rPr>
              <a:t>?</a:t>
            </a:r>
            <a:endParaRPr lang="ko-KR" altLang="en-US" sz="2000" b="1" dirty="0">
              <a:solidFill>
                <a:srgbClr val="D35007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2" name="그룹 12"/>
          <p:cNvGrpSpPr/>
          <p:nvPr/>
        </p:nvGrpSpPr>
        <p:grpSpPr>
          <a:xfrm>
            <a:off x="0" y="0"/>
            <a:ext cx="9144000" cy="1106224"/>
            <a:chOff x="0" y="1124744"/>
            <a:chExt cx="9144000" cy="1106224"/>
          </a:xfrm>
        </p:grpSpPr>
        <p:grpSp>
          <p:nvGrpSpPr>
            <p:cNvPr id="3" name="그룹 11"/>
            <p:cNvGrpSpPr/>
            <p:nvPr/>
          </p:nvGrpSpPr>
          <p:grpSpPr>
            <a:xfrm>
              <a:off x="0" y="1124744"/>
              <a:ext cx="9144000" cy="1106224"/>
              <a:chOff x="0" y="0"/>
              <a:chExt cx="9144000" cy="1106224"/>
            </a:xfrm>
          </p:grpSpPr>
          <p:pic>
            <p:nvPicPr>
              <p:cNvPr id="22" name="그림 21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5900"/>
                        </a14:imgEffect>
                        <a14:imgEffect>
                          <a14:saturation sat="17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9144000" cy="1106224"/>
              </a:xfrm>
              <a:prstGeom prst="rect">
                <a:avLst/>
              </a:prstGeom>
            </p:spPr>
          </p:pic>
          <p:sp>
            <p:nvSpPr>
              <p:cNvPr id="23" name="제목 1"/>
              <p:cNvSpPr txBox="1">
                <a:spLocks/>
              </p:cNvSpPr>
              <p:nvPr/>
            </p:nvSpPr>
            <p:spPr>
              <a:xfrm>
                <a:off x="251520" y="33896"/>
                <a:ext cx="7056784" cy="68407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1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altLang="ko-KR" sz="2800" b="1" dirty="0" smtClean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01. </a:t>
                </a:r>
                <a:r>
                  <a:rPr lang="ko-KR" altLang="en-US" sz="2800" b="1" dirty="0" smtClean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다양한 정의관의 특징</a:t>
                </a:r>
                <a:endParaRPr lang="ko-KR" altLang="en-US" sz="2800" b="1" dirty="0">
                  <a:solidFill>
                    <a:srgbClr val="3B2936"/>
                  </a:solidFill>
                  <a:latin typeface="나눔고딕 ExtraBold" pitchFamily="50" charset="-127"/>
                  <a:ea typeface="나눔고딕 ExtraBold" pitchFamily="50" charset="-127"/>
                </a:endParaRPr>
              </a:p>
            </p:txBody>
          </p:sp>
        </p:grpSp>
        <p:sp>
          <p:nvSpPr>
            <p:cNvPr id="15" name="직사각형 14"/>
            <p:cNvSpPr/>
            <p:nvPr/>
          </p:nvSpPr>
          <p:spPr>
            <a:xfrm>
              <a:off x="5786028" y="1202878"/>
              <a:ext cx="3110147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ko-KR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6-2. </a:t>
              </a:r>
              <a:r>
                <a:rPr lang="ko-KR" altLang="en-US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다양한 정의관의 특징과 적용</a:t>
              </a:r>
              <a:endParaRPr lang="ko-KR" altLang="en-US" sz="1600" dirty="0"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323528" y="1822509"/>
            <a:ext cx="8496944" cy="3624069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180000" indent="-180000">
              <a:lnSpc>
                <a:spcPct val="150000"/>
              </a:lnSpc>
            </a:pPr>
            <a:r>
              <a:rPr lang="ko-KR" altLang="en-US" sz="28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② 공동체주의적 정의관에 대한 다양한 입장</a:t>
            </a:r>
            <a:endParaRPr lang="en-US" altLang="ko-KR" sz="2800" b="1" spc="100" dirty="0" smtClean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marL="180000" lvl="0" indent="-1800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500" spc="-150" dirty="0" err="1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 pitchFamily="50" charset="-127"/>
                <a:ea typeface="맑은 고딕" pitchFamily="50" charset="-127"/>
              </a:rPr>
              <a:t>샌델</a:t>
            </a: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 pitchFamily="50" charset="-127"/>
                <a:ea typeface="맑은 고딕" pitchFamily="50" charset="-127"/>
              </a:rPr>
              <a:t>시민들이 연고 의식과 책임 의식을 가지고 공동체 활동에 참여해야 함</a:t>
            </a:r>
            <a:endParaRPr lang="en-US" altLang="ko-KR" sz="2500" spc="-150" dirty="0" smtClean="0">
              <a:solidFill>
                <a:prstClr val="black">
                  <a:lumMod val="85000"/>
                  <a:lumOff val="15000"/>
                </a:prstClr>
              </a:solidFill>
              <a:latin typeface="맑은 고딕" pitchFamily="50" charset="-127"/>
              <a:ea typeface="맑은 고딕" pitchFamily="50" charset="-127"/>
            </a:endParaRPr>
          </a:p>
          <a:p>
            <a:pPr marL="180000" lvl="0" indent="-1800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500" spc="-150" dirty="0" err="1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 pitchFamily="50" charset="-127"/>
                <a:ea typeface="맑은 고딕" pitchFamily="50" charset="-127"/>
              </a:rPr>
              <a:t>매킨타이어</a:t>
            </a: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 pitchFamily="50" charset="-127"/>
                <a:ea typeface="맑은 고딕" pitchFamily="50" charset="-127"/>
              </a:rPr>
              <a:t>공동체의 가치와 전통을 존중하는 삶 강조</a:t>
            </a:r>
            <a:endParaRPr lang="en-US" altLang="ko-KR" sz="2500" spc="-150" dirty="0" smtClean="0">
              <a:solidFill>
                <a:prstClr val="black">
                  <a:lumMod val="85000"/>
                  <a:lumOff val="15000"/>
                </a:prstClr>
              </a:solidFill>
              <a:latin typeface="맑은 고딕" pitchFamily="50" charset="-127"/>
              <a:ea typeface="맑은 고딕" pitchFamily="50" charset="-127"/>
            </a:endParaRPr>
          </a:p>
          <a:p>
            <a:pPr marL="180000" lvl="0" indent="-1800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500" spc="-150" dirty="0" err="1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 pitchFamily="50" charset="-127"/>
                <a:ea typeface="맑은 고딕" pitchFamily="50" charset="-127"/>
              </a:rPr>
              <a:t>테일러</a:t>
            </a: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 pitchFamily="50" charset="-127"/>
                <a:ea typeface="맑은 고딕" pitchFamily="50" charset="-127"/>
              </a:rPr>
              <a:t>공동체의 역사</a:t>
            </a:r>
            <a:r>
              <a:rPr lang="en-US" altLang="ko-KR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 pitchFamily="50" charset="-127"/>
                <a:ea typeface="맑은 고딕" pitchFamily="50" charset="-127"/>
              </a:rPr>
              <a:t>시민의 의무</a:t>
            </a:r>
            <a:r>
              <a:rPr lang="en-US" altLang="ko-KR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 pitchFamily="50" charset="-127"/>
                <a:ea typeface="맑은 고딕" pitchFamily="50" charset="-127"/>
              </a:rPr>
              <a:t>동료 등을 바탕으로 하는 공동체적 삶이 개인의 자아 정체성 형성에 영향을 줌</a:t>
            </a:r>
            <a:endParaRPr lang="en-US" altLang="ko-KR" sz="2500" spc="-150" dirty="0" smtClean="0">
              <a:solidFill>
                <a:prstClr val="black">
                  <a:lumMod val="85000"/>
                  <a:lumOff val="15000"/>
                </a:prst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64288" y="302200"/>
            <a:ext cx="1714544" cy="377796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182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55504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0" y="1372706"/>
            <a:ext cx="5829648" cy="400110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lIns="360000" rtlCol="0">
            <a:spAutoFit/>
          </a:bodyPr>
          <a:lstStyle/>
          <a:p>
            <a:r>
              <a:rPr lang="ko-KR" altLang="en-US" sz="2000" b="1" dirty="0" smtClean="0">
                <a:solidFill>
                  <a:srgbClr val="D35007"/>
                </a:solidFill>
                <a:latin typeface="나눔고딕 ExtraBold" pitchFamily="50" charset="-127"/>
                <a:ea typeface="나눔고딕 ExtraBold" pitchFamily="50" charset="-127"/>
              </a:rPr>
              <a:t>공동체주의적 정의관의 특징은 무엇일까</a:t>
            </a:r>
            <a:r>
              <a:rPr lang="en-US" altLang="ko-KR" sz="2000" b="1" dirty="0" smtClean="0">
                <a:solidFill>
                  <a:srgbClr val="D35007"/>
                </a:solidFill>
                <a:latin typeface="나눔고딕 ExtraBold" pitchFamily="50" charset="-127"/>
                <a:ea typeface="나눔고딕 ExtraBold" pitchFamily="50" charset="-127"/>
              </a:rPr>
              <a:t>?</a:t>
            </a:r>
            <a:endParaRPr lang="ko-KR" altLang="en-US" sz="2000" b="1" dirty="0">
              <a:solidFill>
                <a:srgbClr val="D35007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2" name="그룹 12"/>
          <p:cNvGrpSpPr/>
          <p:nvPr/>
        </p:nvGrpSpPr>
        <p:grpSpPr>
          <a:xfrm>
            <a:off x="0" y="0"/>
            <a:ext cx="9144000" cy="1106224"/>
            <a:chOff x="0" y="1124744"/>
            <a:chExt cx="9144000" cy="1106224"/>
          </a:xfrm>
        </p:grpSpPr>
        <p:grpSp>
          <p:nvGrpSpPr>
            <p:cNvPr id="3" name="그룹 11"/>
            <p:cNvGrpSpPr/>
            <p:nvPr/>
          </p:nvGrpSpPr>
          <p:grpSpPr>
            <a:xfrm>
              <a:off x="0" y="1124744"/>
              <a:ext cx="9144000" cy="1106224"/>
              <a:chOff x="0" y="0"/>
              <a:chExt cx="9144000" cy="1106224"/>
            </a:xfrm>
          </p:grpSpPr>
          <p:pic>
            <p:nvPicPr>
              <p:cNvPr id="22" name="그림 21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5900"/>
                        </a14:imgEffect>
                        <a14:imgEffect>
                          <a14:saturation sat="17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9144000" cy="1106224"/>
              </a:xfrm>
              <a:prstGeom prst="rect">
                <a:avLst/>
              </a:prstGeom>
            </p:spPr>
          </p:pic>
          <p:sp>
            <p:nvSpPr>
              <p:cNvPr id="23" name="제목 1"/>
              <p:cNvSpPr txBox="1">
                <a:spLocks/>
              </p:cNvSpPr>
              <p:nvPr/>
            </p:nvSpPr>
            <p:spPr>
              <a:xfrm>
                <a:off x="251520" y="33896"/>
                <a:ext cx="7056784" cy="68407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1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altLang="ko-KR" sz="2800" b="1" dirty="0" smtClean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01. </a:t>
                </a:r>
                <a:r>
                  <a:rPr lang="ko-KR" altLang="en-US" sz="2800" b="1" dirty="0" smtClean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다양한 정의관의 특징</a:t>
                </a:r>
                <a:endParaRPr lang="ko-KR" altLang="en-US" sz="2800" b="1" dirty="0">
                  <a:solidFill>
                    <a:srgbClr val="3B2936"/>
                  </a:solidFill>
                  <a:latin typeface="나눔고딕 ExtraBold" pitchFamily="50" charset="-127"/>
                  <a:ea typeface="나눔고딕 ExtraBold" pitchFamily="50" charset="-127"/>
                </a:endParaRPr>
              </a:p>
            </p:txBody>
          </p:sp>
        </p:grpSp>
        <p:sp>
          <p:nvSpPr>
            <p:cNvPr id="15" name="직사각형 14"/>
            <p:cNvSpPr/>
            <p:nvPr/>
          </p:nvSpPr>
          <p:spPr>
            <a:xfrm>
              <a:off x="5786028" y="1202878"/>
              <a:ext cx="3110147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ko-KR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6-2. </a:t>
              </a:r>
              <a:r>
                <a:rPr lang="ko-KR" altLang="en-US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다양한 정의관의 특징과 적용</a:t>
              </a:r>
              <a:endParaRPr lang="ko-KR" altLang="en-US" sz="1600" dirty="0"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323528" y="1822509"/>
            <a:ext cx="8496944" cy="3046988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180000" indent="-180000">
              <a:lnSpc>
                <a:spcPct val="150000"/>
              </a:lnSpc>
            </a:pPr>
            <a:r>
              <a:rPr lang="ko-KR" altLang="en-US" sz="28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② 공동체주의적 정의관에 대한 다양한 입장</a:t>
            </a:r>
            <a:endParaRPr lang="en-US" altLang="ko-KR" sz="2800" b="1" spc="100" dirty="0" smtClean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marL="180000" lvl="0" indent="-1800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 pitchFamily="50" charset="-127"/>
                <a:ea typeface="맑은 고딕" pitchFamily="50" charset="-127"/>
              </a:rPr>
              <a:t>공동체 구성원들은 자신이 속한 공동체의 이익이나 </a:t>
            </a:r>
            <a:r>
              <a:rPr lang="ko-KR" altLang="en-US" sz="2500" spc="-150" dirty="0" err="1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 pitchFamily="50" charset="-127"/>
                <a:ea typeface="맑은 고딕" pitchFamily="50" charset="-127"/>
              </a:rPr>
              <a:t>공동선을</a:t>
            </a: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 pitchFamily="50" charset="-127"/>
                <a:ea typeface="맑은 고딕" pitchFamily="50" charset="-127"/>
              </a:rPr>
              <a:t> 추구하기 위해 책임과 의무를 성실히 이행해야 함</a:t>
            </a:r>
            <a:endParaRPr lang="en-US" altLang="ko-KR" sz="2500" spc="-150" dirty="0" smtClean="0">
              <a:solidFill>
                <a:prstClr val="black">
                  <a:lumMod val="85000"/>
                  <a:lumOff val="15000"/>
                </a:prstClr>
              </a:solidFill>
              <a:latin typeface="맑은 고딕" pitchFamily="50" charset="-127"/>
              <a:ea typeface="맑은 고딕" pitchFamily="50" charset="-127"/>
            </a:endParaRPr>
          </a:p>
          <a:p>
            <a:pPr marL="180000" lvl="0" indent="-1800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 pitchFamily="50" charset="-127"/>
                <a:ea typeface="맑은 고딕" pitchFamily="50" charset="-127"/>
              </a:rPr>
              <a:t>공익과 </a:t>
            </a:r>
            <a:r>
              <a:rPr lang="ko-KR" altLang="en-US" sz="2500" spc="-150" dirty="0" err="1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 pitchFamily="50" charset="-127"/>
                <a:ea typeface="맑은 고딕" pitchFamily="50" charset="-127"/>
              </a:rPr>
              <a:t>공동선이</a:t>
            </a: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 pitchFamily="50" charset="-127"/>
                <a:ea typeface="맑은 고딕" pitchFamily="50" charset="-127"/>
              </a:rPr>
              <a:t> 실현되면 개인의 자유와 권리가 보장되고</a:t>
            </a:r>
            <a:r>
              <a:rPr lang="en-US" altLang="ko-KR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 pitchFamily="50" charset="-127"/>
                <a:ea typeface="맑은 고딕" pitchFamily="50" charset="-127"/>
              </a:rPr>
              <a:t>행복한 삶도 가능해짐</a:t>
            </a:r>
            <a:endParaRPr lang="en-US" altLang="ko-KR" sz="2500" spc="-150" dirty="0" smtClean="0">
              <a:solidFill>
                <a:prstClr val="black">
                  <a:lumMod val="85000"/>
                  <a:lumOff val="15000"/>
                </a:prst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64288" y="302200"/>
            <a:ext cx="1714544" cy="377796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182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55504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0" y="1372706"/>
            <a:ext cx="5829648" cy="400110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lIns="360000" rtlCol="0">
            <a:spAutoFit/>
          </a:bodyPr>
          <a:lstStyle/>
          <a:p>
            <a:r>
              <a:rPr lang="ko-KR" altLang="en-US" sz="2000" b="1" dirty="0" smtClean="0">
                <a:solidFill>
                  <a:srgbClr val="D35007"/>
                </a:solidFill>
                <a:latin typeface="나눔고딕 ExtraBold" pitchFamily="50" charset="-127"/>
                <a:ea typeface="나눔고딕 ExtraBold" pitchFamily="50" charset="-127"/>
              </a:rPr>
              <a:t>공동체주의적 정의관의 특징은 무엇일까</a:t>
            </a:r>
            <a:r>
              <a:rPr lang="en-US" altLang="ko-KR" sz="2000" b="1" dirty="0" smtClean="0">
                <a:solidFill>
                  <a:srgbClr val="D35007"/>
                </a:solidFill>
                <a:latin typeface="나눔고딕 ExtraBold" pitchFamily="50" charset="-127"/>
                <a:ea typeface="나눔고딕 ExtraBold" pitchFamily="50" charset="-127"/>
              </a:rPr>
              <a:t>?</a:t>
            </a:r>
            <a:endParaRPr lang="ko-KR" altLang="en-US" sz="2000" b="1" dirty="0">
              <a:solidFill>
                <a:srgbClr val="D35007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2" name="그룹 12"/>
          <p:cNvGrpSpPr/>
          <p:nvPr/>
        </p:nvGrpSpPr>
        <p:grpSpPr>
          <a:xfrm>
            <a:off x="0" y="0"/>
            <a:ext cx="9144000" cy="1106224"/>
            <a:chOff x="0" y="1124744"/>
            <a:chExt cx="9144000" cy="1106224"/>
          </a:xfrm>
        </p:grpSpPr>
        <p:grpSp>
          <p:nvGrpSpPr>
            <p:cNvPr id="3" name="그룹 11"/>
            <p:cNvGrpSpPr/>
            <p:nvPr/>
          </p:nvGrpSpPr>
          <p:grpSpPr>
            <a:xfrm>
              <a:off x="0" y="1124744"/>
              <a:ext cx="9144000" cy="1106224"/>
              <a:chOff x="0" y="0"/>
              <a:chExt cx="9144000" cy="1106224"/>
            </a:xfrm>
          </p:grpSpPr>
          <p:pic>
            <p:nvPicPr>
              <p:cNvPr id="22" name="그림 21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5900"/>
                        </a14:imgEffect>
                        <a14:imgEffect>
                          <a14:saturation sat="17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9144000" cy="1106224"/>
              </a:xfrm>
              <a:prstGeom prst="rect">
                <a:avLst/>
              </a:prstGeom>
            </p:spPr>
          </p:pic>
          <p:sp>
            <p:nvSpPr>
              <p:cNvPr id="23" name="제목 1"/>
              <p:cNvSpPr txBox="1">
                <a:spLocks/>
              </p:cNvSpPr>
              <p:nvPr/>
            </p:nvSpPr>
            <p:spPr>
              <a:xfrm>
                <a:off x="251520" y="33896"/>
                <a:ext cx="7056784" cy="68407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1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altLang="ko-KR" sz="2800" b="1" dirty="0" smtClean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01. </a:t>
                </a:r>
                <a:r>
                  <a:rPr lang="ko-KR" altLang="en-US" sz="2800" b="1" dirty="0" smtClean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다양한 정의관의 특징</a:t>
                </a:r>
                <a:endParaRPr lang="ko-KR" altLang="en-US" sz="2800" b="1" dirty="0">
                  <a:solidFill>
                    <a:srgbClr val="3B2936"/>
                  </a:solidFill>
                  <a:latin typeface="나눔고딕 ExtraBold" pitchFamily="50" charset="-127"/>
                  <a:ea typeface="나눔고딕 ExtraBold" pitchFamily="50" charset="-127"/>
                </a:endParaRPr>
              </a:p>
            </p:txBody>
          </p:sp>
        </p:grpSp>
        <p:sp>
          <p:nvSpPr>
            <p:cNvPr id="15" name="직사각형 14"/>
            <p:cNvSpPr/>
            <p:nvPr/>
          </p:nvSpPr>
          <p:spPr>
            <a:xfrm>
              <a:off x="5786028" y="1202878"/>
              <a:ext cx="3110147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ko-KR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6-2. </a:t>
              </a:r>
              <a:r>
                <a:rPr lang="ko-KR" altLang="en-US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다양한 정의관의 특징과 적용</a:t>
              </a:r>
              <a:endParaRPr lang="ko-KR" altLang="en-US" sz="1600" dirty="0"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323528" y="1822509"/>
            <a:ext cx="8496944" cy="3624069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180000" indent="-180000">
              <a:lnSpc>
                <a:spcPct val="150000"/>
              </a:lnSpc>
            </a:pPr>
            <a:r>
              <a:rPr lang="ko-KR" altLang="en-US" sz="28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③ 의의와 문제점</a:t>
            </a:r>
          </a:p>
          <a:p>
            <a:pPr marL="180000" lvl="0" indent="-1800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 pitchFamily="50" charset="-127"/>
                <a:ea typeface="맑은 고딕" pitchFamily="50" charset="-127"/>
              </a:rPr>
              <a:t>의의 </a:t>
            </a:r>
            <a:r>
              <a:rPr lang="en-US" altLang="ko-KR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 pitchFamily="50" charset="-127"/>
                <a:ea typeface="맑은 고딕" pitchFamily="50" charset="-127"/>
              </a:rPr>
              <a:t>개인이나 특정 지역의 이익을 지나치게 중시함으로써 나타나는 문제들을 해결하는데 도움을 줌</a:t>
            </a:r>
            <a:endParaRPr lang="en-US" altLang="ko-KR" sz="2500" spc="-150" dirty="0" smtClean="0">
              <a:solidFill>
                <a:prstClr val="black">
                  <a:lumMod val="85000"/>
                  <a:lumOff val="15000"/>
                </a:prstClr>
              </a:solidFill>
              <a:latin typeface="맑은 고딕" pitchFamily="50" charset="-127"/>
              <a:ea typeface="맑은 고딕" pitchFamily="50" charset="-127"/>
            </a:endParaRPr>
          </a:p>
          <a:p>
            <a:pPr marL="180000" lvl="0" indent="-1800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 pitchFamily="50" charset="-127"/>
                <a:ea typeface="맑은 고딕" pitchFamily="50" charset="-127"/>
              </a:rPr>
              <a:t>문제점 </a:t>
            </a:r>
            <a:r>
              <a:rPr lang="en-US" altLang="ko-KR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 pitchFamily="50" charset="-127"/>
                <a:ea typeface="맑은 고딕" pitchFamily="50" charset="-127"/>
              </a:rPr>
              <a:t>특정 집단의 이념과 이익을 전체 구성원들에게 지나치게 강요하여 개인적 자유와 권리의 희생을 정당화하는 집단주의 문제 발생</a:t>
            </a:r>
            <a:endParaRPr lang="en-US" altLang="ko-KR" sz="2500" spc="-150" dirty="0" smtClean="0">
              <a:solidFill>
                <a:prstClr val="black">
                  <a:lumMod val="85000"/>
                  <a:lumOff val="15000"/>
                </a:prst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64288" y="302200"/>
            <a:ext cx="1714544" cy="377796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182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55504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11"/>
          <p:cNvGrpSpPr/>
          <p:nvPr/>
        </p:nvGrpSpPr>
        <p:grpSpPr>
          <a:xfrm>
            <a:off x="0" y="0"/>
            <a:ext cx="9144000" cy="1106224"/>
            <a:chOff x="0" y="0"/>
            <a:chExt cx="9144000" cy="1106224"/>
          </a:xfrm>
        </p:grpSpPr>
        <p:pic>
          <p:nvPicPr>
            <p:cNvPr id="22" name="그림 21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5900"/>
                      </a14:imgEffect>
                      <a14:imgEffect>
                        <a14:saturation sat="17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1106224"/>
            </a:xfrm>
            <a:prstGeom prst="rect">
              <a:avLst/>
            </a:prstGeom>
          </p:spPr>
        </p:pic>
        <p:sp>
          <p:nvSpPr>
            <p:cNvPr id="23" name="제목 1"/>
            <p:cNvSpPr txBox="1">
              <a:spLocks/>
            </p:cNvSpPr>
            <p:nvPr/>
          </p:nvSpPr>
          <p:spPr>
            <a:xfrm>
              <a:off x="251520" y="33896"/>
              <a:ext cx="7704856" cy="684076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1368000" algn="l"/>
              <a:r>
                <a:rPr lang="ko-KR" altLang="en-US" sz="2700" b="1" spc="-15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담장은 허물고 이웃간의 정은 쌓고</a:t>
              </a:r>
              <a:endParaRPr lang="ko-KR" altLang="en-US" sz="2700" b="1" spc="-15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24" name="제목 1"/>
          <p:cNvSpPr txBox="1">
            <a:spLocks/>
          </p:cNvSpPr>
          <p:nvPr/>
        </p:nvSpPr>
        <p:spPr>
          <a:xfrm>
            <a:off x="195212" y="35520"/>
            <a:ext cx="1424460" cy="64807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000" b="1" spc="-150" dirty="0" smtClean="0">
                <a:solidFill>
                  <a:srgbClr val="24787C"/>
                </a:solidFill>
                <a:latin typeface="나눔고딕 ExtraBold" pitchFamily="50" charset="-127"/>
                <a:ea typeface="나눔고딕 ExtraBold" pitchFamily="50" charset="-127"/>
              </a:rPr>
              <a:t>신문을 통해 </a:t>
            </a:r>
            <a:endParaRPr lang="en-US" altLang="ko-KR" sz="2000" b="1" spc="-150" dirty="0" smtClean="0">
              <a:solidFill>
                <a:srgbClr val="24787C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r>
              <a:rPr lang="ko-KR" altLang="en-US" sz="2000" b="1" spc="-150" dirty="0" smtClean="0">
                <a:solidFill>
                  <a:srgbClr val="24787C"/>
                </a:solidFill>
                <a:latin typeface="나눔고딕 ExtraBold" pitchFamily="50" charset="-127"/>
                <a:ea typeface="나눔고딕 ExtraBold" pitchFamily="50" charset="-127"/>
              </a:rPr>
              <a:t>보는 사회</a:t>
            </a:r>
            <a:endParaRPr lang="en-US" altLang="ko-KR" sz="2000" b="1" spc="-150" dirty="0" smtClean="0">
              <a:solidFill>
                <a:srgbClr val="24787C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63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124" b="87629" l="7619" r="9714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65" y="5207136"/>
            <a:ext cx="803352" cy="742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" name="TextBox 66"/>
          <p:cNvSpPr txBox="1"/>
          <p:nvPr/>
        </p:nvSpPr>
        <p:spPr>
          <a:xfrm>
            <a:off x="827584" y="5279286"/>
            <a:ext cx="7920880" cy="453970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ko-KR" sz="2000" b="1" spc="-100" dirty="0" smtClean="0">
                <a:solidFill>
                  <a:schemeClr val="bg2">
                    <a:lumMod val="2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‘</a:t>
            </a:r>
            <a:r>
              <a:rPr lang="ko-KR" altLang="en-US" sz="2000" b="1" spc="-100" dirty="0" smtClean="0">
                <a:solidFill>
                  <a:schemeClr val="bg2">
                    <a:lumMod val="2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담장 허물기 사업</a:t>
            </a:r>
            <a:r>
              <a:rPr lang="en-US" altLang="ko-KR" sz="2000" b="1" spc="-100" dirty="0" smtClean="0">
                <a:solidFill>
                  <a:schemeClr val="bg2">
                    <a:lumMod val="2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’</a:t>
            </a:r>
            <a:r>
              <a:rPr lang="ko-KR" altLang="en-US" sz="2000" b="1" spc="-100" dirty="0" smtClean="0">
                <a:solidFill>
                  <a:schemeClr val="bg2">
                    <a:lumMod val="2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은 개인선과 공동선 실현에 어떤 영향을 줄 수 있을까</a:t>
            </a:r>
            <a:r>
              <a:rPr lang="en-US" altLang="ko-KR" sz="2000" b="1" spc="-100" dirty="0" smtClean="0">
                <a:solidFill>
                  <a:schemeClr val="bg2">
                    <a:lumMod val="2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?</a:t>
            </a:r>
            <a:endParaRPr lang="ko-KR" altLang="en-US" sz="2000" b="1" spc="-100" dirty="0">
              <a:solidFill>
                <a:schemeClr val="bg2">
                  <a:lumMod val="2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899592" y="5733256"/>
            <a:ext cx="7848872" cy="646331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solidFill>
                  <a:srgbClr val="FF0000"/>
                </a:solidFill>
                <a:latin typeface="+mn-ea"/>
              </a:rPr>
              <a:t>주거환경 개선</a:t>
            </a:r>
            <a:r>
              <a:rPr lang="en-US" altLang="ko-KR" dirty="0" smtClean="0">
                <a:solidFill>
                  <a:srgbClr val="FF0000"/>
                </a:solidFill>
                <a:latin typeface="+mn-ea"/>
              </a:rPr>
              <a:t>, </a:t>
            </a:r>
            <a:r>
              <a:rPr lang="ko-KR" altLang="en-US" dirty="0" smtClean="0">
                <a:solidFill>
                  <a:srgbClr val="FF0000"/>
                </a:solidFill>
                <a:latin typeface="+mn-ea"/>
              </a:rPr>
              <a:t>주차 문제 해소 등의 개인선 실현과</a:t>
            </a:r>
            <a:r>
              <a:rPr lang="en-US" altLang="ko-KR" dirty="0" smtClean="0">
                <a:solidFill>
                  <a:srgbClr val="FF0000"/>
                </a:solidFill>
                <a:latin typeface="+mn-ea"/>
              </a:rPr>
              <a:t> </a:t>
            </a:r>
            <a:r>
              <a:rPr lang="ko-KR" altLang="en-US" dirty="0" smtClean="0">
                <a:solidFill>
                  <a:srgbClr val="FF0000"/>
                </a:solidFill>
                <a:latin typeface="+mn-ea"/>
              </a:rPr>
              <a:t>열린 사회 분위기 조성</a:t>
            </a:r>
            <a:r>
              <a:rPr lang="en-US" altLang="ko-KR" dirty="0" smtClean="0">
                <a:solidFill>
                  <a:srgbClr val="FF0000"/>
                </a:solidFill>
                <a:latin typeface="+mn-ea"/>
              </a:rPr>
              <a:t>, </a:t>
            </a:r>
            <a:r>
              <a:rPr lang="ko-KR" altLang="en-US" dirty="0" smtClean="0">
                <a:solidFill>
                  <a:srgbClr val="FF0000"/>
                </a:solidFill>
                <a:latin typeface="+mn-ea"/>
              </a:rPr>
              <a:t>녹지공간의 증대</a:t>
            </a:r>
            <a:r>
              <a:rPr lang="en-US" altLang="ko-KR" dirty="0" smtClean="0">
                <a:solidFill>
                  <a:srgbClr val="FF0000"/>
                </a:solidFill>
                <a:latin typeface="+mn-ea"/>
              </a:rPr>
              <a:t>, </a:t>
            </a:r>
            <a:r>
              <a:rPr lang="ko-KR" altLang="en-US" dirty="0" smtClean="0">
                <a:solidFill>
                  <a:srgbClr val="FF0000"/>
                </a:solidFill>
                <a:latin typeface="+mn-ea"/>
              </a:rPr>
              <a:t>공동체 의식의 회복 등 공동선 실현에 기여할 수 있다</a:t>
            </a:r>
            <a:r>
              <a:rPr lang="en-US" altLang="ko-KR" dirty="0" smtClean="0">
                <a:solidFill>
                  <a:srgbClr val="FF0000"/>
                </a:solidFill>
                <a:latin typeface="+mn-ea"/>
              </a:rPr>
              <a:t>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164288" y="302200"/>
            <a:ext cx="1714544" cy="415498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182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21" name="그룹 20"/>
          <p:cNvGrpSpPr/>
          <p:nvPr/>
        </p:nvGrpSpPr>
        <p:grpSpPr>
          <a:xfrm>
            <a:off x="143509" y="1196752"/>
            <a:ext cx="8856983" cy="3996833"/>
            <a:chOff x="161511" y="1268760"/>
            <a:chExt cx="8856983" cy="3996833"/>
          </a:xfrm>
        </p:grpSpPr>
        <p:sp>
          <p:nvSpPr>
            <p:cNvPr id="31" name="TextBox 30"/>
            <p:cNvSpPr txBox="1"/>
            <p:nvPr/>
          </p:nvSpPr>
          <p:spPr>
            <a:xfrm>
              <a:off x="161511" y="1268760"/>
              <a:ext cx="4842537" cy="3996833"/>
            </a:xfrm>
            <a:prstGeom prst="roundRect">
              <a:avLst>
                <a:gd name="adj" fmla="val 5224"/>
              </a:avLst>
            </a:prstGeom>
            <a:solidFill>
              <a:srgbClr val="FCF3EB"/>
            </a:solidFill>
            <a:effectLst/>
          </p:spPr>
          <p:txBody>
            <a:bodyPr wrap="square" lIns="108000" rIns="468000" rtlCol="0">
              <a:spAutoFit/>
            </a:bodyPr>
            <a:lstStyle/>
            <a:p>
              <a:pPr marL="0" lvl="6" algn="dist">
                <a:lnSpc>
                  <a:spcPct val="140000"/>
                </a:lnSpc>
              </a:pPr>
              <a:r>
                <a:rPr lang="ko-KR" altLang="en-US" sz="1600" spc="-5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  ○○시에서 주택 밀집 지역의 </a:t>
              </a:r>
              <a:r>
                <a:rPr lang="ko-KR" altLang="en-US" sz="1600" spc="-50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주차난</a:t>
              </a:r>
              <a:r>
                <a:rPr lang="ko-KR" altLang="en-US" sz="1600" spc="-5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 해소와 녹지 공간 조성</a:t>
              </a:r>
              <a:r>
                <a:rPr lang="en-US" altLang="ko-KR" sz="1600" spc="-5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, </a:t>
              </a:r>
              <a:r>
                <a:rPr lang="ko-KR" altLang="en-US" sz="1600" spc="-5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보행 환경 개선 등을 위해 추진 중인 ‘담장 허물기 사업’이 호응 속에 성과를 내고 있다</a:t>
              </a:r>
              <a:r>
                <a:rPr lang="en-US" altLang="ko-KR" sz="1600" spc="-5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. </a:t>
              </a:r>
              <a:r>
                <a:rPr lang="ko-KR" altLang="en-US" sz="1600" spc="-5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해당 지역의 시내에서는 </a:t>
              </a:r>
              <a:r>
                <a:rPr lang="en-US" altLang="ko-KR" sz="1600" spc="-5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2015~2016</a:t>
              </a:r>
              <a:r>
                <a:rPr lang="ko-KR" altLang="en-US" sz="1600" spc="-5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년</a:t>
              </a:r>
              <a:endParaRPr lang="en-US" altLang="ko-KR" sz="1600" spc="-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endParaRPr>
            </a:p>
            <a:p>
              <a:pPr marL="0" lvl="6" algn="dist">
                <a:lnSpc>
                  <a:spcPct val="140000"/>
                </a:lnSpc>
              </a:pPr>
              <a:endParaRPr lang="en-US" altLang="ko-KR" sz="1600" spc="-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endParaRPr>
            </a:p>
            <a:p>
              <a:pPr marL="0" lvl="6" algn="dist">
                <a:lnSpc>
                  <a:spcPct val="140000"/>
                </a:lnSpc>
              </a:pPr>
              <a:endParaRPr lang="en-US" altLang="ko-KR" sz="1600" spc="-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endParaRPr>
            </a:p>
            <a:p>
              <a:pPr marL="0" lvl="6" algn="dist">
                <a:lnSpc>
                  <a:spcPct val="140000"/>
                </a:lnSpc>
              </a:pPr>
              <a:endParaRPr lang="en-US" altLang="ko-KR" sz="1600" spc="-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endParaRPr>
            </a:p>
            <a:p>
              <a:pPr marL="0" lvl="6" algn="dist">
                <a:lnSpc>
                  <a:spcPct val="140000"/>
                </a:lnSpc>
              </a:pPr>
              <a:endParaRPr lang="en-US" altLang="ko-KR" sz="1600" spc="-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endParaRPr>
            </a:p>
            <a:p>
              <a:pPr marL="0" lvl="6" algn="dist">
                <a:lnSpc>
                  <a:spcPct val="140000"/>
                </a:lnSpc>
              </a:pPr>
              <a:endParaRPr lang="en-US" altLang="ko-KR" sz="1600" spc="-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endParaRPr>
            </a:p>
            <a:p>
              <a:pPr marL="0" lvl="6" algn="just">
                <a:lnSpc>
                  <a:spcPct val="140000"/>
                </a:lnSpc>
              </a:pPr>
              <a:endParaRPr lang="en-US" altLang="ko-KR" sz="1600" spc="-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endParaRPr>
            </a:p>
            <a:p>
              <a:pPr marL="0" lvl="6" algn="just">
                <a:lnSpc>
                  <a:spcPct val="140000"/>
                </a:lnSpc>
              </a:pPr>
              <a:endParaRPr lang="ko-KR" altLang="en-US" sz="1600" spc="-50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499992" y="1268760"/>
              <a:ext cx="4518502" cy="3996833"/>
            </a:xfrm>
            <a:prstGeom prst="roundRect">
              <a:avLst>
                <a:gd name="adj" fmla="val 5224"/>
              </a:avLst>
            </a:prstGeom>
            <a:solidFill>
              <a:srgbClr val="FCF3EB"/>
            </a:solidFill>
            <a:effectLst/>
          </p:spPr>
          <p:txBody>
            <a:bodyPr wrap="square" lIns="108000" rIns="108000" rtlCol="0">
              <a:spAutoFit/>
            </a:bodyPr>
            <a:lstStyle/>
            <a:p>
              <a:pPr marL="0" lvl="6" algn="just">
                <a:lnSpc>
                  <a:spcPct val="140000"/>
                </a:lnSpc>
              </a:pPr>
              <a:r>
                <a:rPr lang="ko-KR" altLang="en-US" sz="1600" spc="-5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‘담장 허물기 사업’을 통해 스물 다섯 가구가 주택의 담장을 없앴다</a:t>
              </a:r>
              <a:r>
                <a:rPr lang="en-US" altLang="ko-KR" sz="1600" spc="-5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. </a:t>
              </a:r>
              <a:r>
                <a:rPr lang="ko-KR" altLang="en-US" sz="1600" spc="-5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이 사업은 가구당 </a:t>
              </a:r>
              <a:r>
                <a:rPr lang="en-US" altLang="ko-KR" sz="1600" spc="-5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1,000</a:t>
              </a:r>
              <a:r>
                <a:rPr lang="ko-KR" altLang="en-US" sz="1600" spc="-5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만 원 한도 내에서 예산을 지원하고 마당 등의 공간을 활용해 주차장과 조경 시설을 확충하는 방법으로 진행되고 있다</a:t>
              </a:r>
              <a:r>
                <a:rPr lang="en-US" altLang="ko-KR" sz="1600" spc="-5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. </a:t>
              </a:r>
              <a:r>
                <a:rPr lang="ko-KR" altLang="en-US" sz="1600" spc="-5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담장이 없으면 방범이 취약해지지 않을까 하는 걱정 때문에 처음에는 주민 설득이 쉽지 않았으나 주차 공간이 넉넉해지고</a:t>
              </a:r>
              <a:r>
                <a:rPr lang="en-US" altLang="ko-KR" sz="1600" spc="-5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, </a:t>
              </a:r>
              <a:r>
                <a:rPr lang="ko-KR" altLang="en-US" sz="1600" spc="-5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보행 환경이 개선되는 효과와 함께 이웃이 서로 보호자 역할을 하는 방범 기능이 추가되면서 주민의 호응도 높아지고 있다</a:t>
              </a:r>
              <a:r>
                <a:rPr lang="en-US" altLang="ko-KR" sz="1600" spc="-5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.</a:t>
              </a:r>
            </a:p>
            <a:p>
              <a:pPr marL="0" lvl="6" algn="r">
                <a:lnSpc>
                  <a:spcPct val="140000"/>
                </a:lnSpc>
              </a:pPr>
              <a:r>
                <a:rPr lang="en-US" altLang="ko-KR" sz="1600" spc="-5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- 『</a:t>
              </a:r>
              <a:r>
                <a:rPr lang="ko-KR" altLang="en-US" sz="1600" spc="-5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강원도민일보</a:t>
              </a:r>
              <a:r>
                <a:rPr lang="en-US" altLang="ko-KR" sz="1600" spc="-5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』, 2016. 8. 17.</a:t>
              </a:r>
              <a:endParaRPr lang="ko-KR" altLang="en-US" sz="1600" spc="-50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grpSp>
        <p:nvGrpSpPr>
          <p:cNvPr id="25" name="그룹 24"/>
          <p:cNvGrpSpPr/>
          <p:nvPr/>
        </p:nvGrpSpPr>
        <p:grpSpPr>
          <a:xfrm>
            <a:off x="287145" y="2852936"/>
            <a:ext cx="4140360" cy="2183990"/>
            <a:chOff x="287624" y="2924944"/>
            <a:chExt cx="4140360" cy="2183990"/>
          </a:xfrm>
        </p:grpSpPr>
        <p:sp>
          <p:nvSpPr>
            <p:cNvPr id="18" name="TextBox 17"/>
            <p:cNvSpPr txBox="1"/>
            <p:nvPr/>
          </p:nvSpPr>
          <p:spPr>
            <a:xfrm>
              <a:off x="372958" y="4749943"/>
              <a:ext cx="3334946" cy="35899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36000" tIns="72000" rIns="36000" bIns="72000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ko-KR" altLang="en-US" sz="1200" spc="-1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▲ </a:t>
              </a:r>
              <a:r>
                <a:rPr lang="en-US" altLang="ko-KR" sz="1200" spc="-1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‘</a:t>
              </a:r>
              <a:r>
                <a:rPr lang="ko-KR" altLang="en-US" sz="1200" spc="-1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담장 허물기 사업</a:t>
              </a:r>
              <a:r>
                <a:rPr lang="en-US" altLang="ko-KR" sz="1200" spc="-1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’ </a:t>
              </a:r>
              <a:r>
                <a:rPr lang="ko-KR" altLang="en-US" sz="1200" spc="-1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전과 후</a:t>
              </a:r>
              <a:endParaRPr lang="ko-KR" altLang="en-US" sz="1200" spc="-1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endParaRPr>
            </a:p>
          </p:txBody>
        </p:sp>
        <p:pic>
          <p:nvPicPr>
            <p:cNvPr id="20" name="그림 19" descr="무제-2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87624" y="2924944"/>
              <a:ext cx="4140360" cy="1800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81888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  <p:bldP spid="7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그룹 11"/>
          <p:cNvGrpSpPr/>
          <p:nvPr/>
        </p:nvGrpSpPr>
        <p:grpSpPr>
          <a:xfrm>
            <a:off x="0" y="0"/>
            <a:ext cx="9144000" cy="1106224"/>
            <a:chOff x="0" y="0"/>
            <a:chExt cx="9144000" cy="1106224"/>
          </a:xfrm>
        </p:grpSpPr>
        <p:pic>
          <p:nvPicPr>
            <p:cNvPr id="13" name="그림 12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5900"/>
                      </a14:imgEffect>
                      <a14:imgEffect>
                        <a14:saturation sat="17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1106224"/>
            </a:xfrm>
            <a:prstGeom prst="rect">
              <a:avLst/>
            </a:prstGeom>
          </p:spPr>
        </p:pic>
        <p:sp>
          <p:nvSpPr>
            <p:cNvPr id="17" name="제목 1"/>
            <p:cNvSpPr txBox="1">
              <a:spLocks/>
            </p:cNvSpPr>
            <p:nvPr/>
          </p:nvSpPr>
          <p:spPr>
            <a:xfrm>
              <a:off x="251520" y="33896"/>
              <a:ext cx="7704856" cy="684076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1080000" algn="l"/>
              <a:r>
                <a:rPr lang="ko-KR" altLang="en-US" sz="2700" b="1" spc="-15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자유주의와 공동체주의의 정의관 비교하기</a:t>
              </a:r>
            </a:p>
          </p:txBody>
        </p:sp>
      </p:grpSp>
      <p:sp>
        <p:nvSpPr>
          <p:cNvPr id="20" name="제목 1"/>
          <p:cNvSpPr txBox="1">
            <a:spLocks/>
          </p:cNvSpPr>
          <p:nvPr/>
        </p:nvSpPr>
        <p:spPr>
          <a:xfrm>
            <a:off x="207912" y="35520"/>
            <a:ext cx="1077120" cy="64807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000" b="1" spc="-150" dirty="0" smtClean="0">
                <a:solidFill>
                  <a:srgbClr val="0070C0"/>
                </a:solidFill>
                <a:latin typeface="나눔고딕 ExtraBold" pitchFamily="50" charset="-127"/>
                <a:ea typeface="나눔고딕 ExtraBold" pitchFamily="50" charset="-127"/>
              </a:rPr>
              <a:t>스스로 </a:t>
            </a:r>
            <a:endParaRPr lang="en-US" altLang="ko-KR" sz="2000" b="1" spc="-150" dirty="0" smtClean="0">
              <a:solidFill>
                <a:srgbClr val="0070C0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r>
              <a:rPr lang="ko-KR" altLang="en-US" sz="2000" b="1" spc="-150" dirty="0" smtClean="0">
                <a:solidFill>
                  <a:srgbClr val="0070C0"/>
                </a:solidFill>
                <a:latin typeface="나눔고딕 ExtraBold" pitchFamily="50" charset="-127"/>
                <a:ea typeface="나눔고딕 ExtraBold" pitchFamily="50" charset="-127"/>
              </a:rPr>
              <a:t>탐구하기 </a:t>
            </a:r>
            <a:endParaRPr lang="en-US" altLang="ko-KR" sz="2000" b="1" spc="-150" dirty="0" smtClean="0">
              <a:solidFill>
                <a:srgbClr val="0070C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64288" y="302200"/>
            <a:ext cx="1714544" cy="377796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183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33" name="그룹 32"/>
          <p:cNvGrpSpPr/>
          <p:nvPr/>
        </p:nvGrpSpPr>
        <p:grpSpPr>
          <a:xfrm>
            <a:off x="243074" y="1412776"/>
            <a:ext cx="4252663" cy="4731320"/>
            <a:chOff x="168902" y="1412776"/>
            <a:chExt cx="4392487" cy="4731320"/>
          </a:xfrm>
        </p:grpSpPr>
        <p:sp>
          <p:nvSpPr>
            <p:cNvPr id="12" name="모서리가 둥근 직사각형 11"/>
            <p:cNvSpPr/>
            <p:nvPr/>
          </p:nvSpPr>
          <p:spPr>
            <a:xfrm>
              <a:off x="202808" y="1463576"/>
              <a:ext cx="4358581" cy="4680520"/>
            </a:xfrm>
            <a:prstGeom prst="roundRect">
              <a:avLst>
                <a:gd name="adj" fmla="val 3960"/>
              </a:avLst>
            </a:prstGeom>
            <a:solidFill>
              <a:schemeClr val="bg1">
                <a:lumMod val="85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모서리가 둥근 직사각형 9"/>
            <p:cNvSpPr/>
            <p:nvPr/>
          </p:nvSpPr>
          <p:spPr>
            <a:xfrm>
              <a:off x="168902" y="1412776"/>
              <a:ext cx="4354389" cy="4680520"/>
            </a:xfrm>
            <a:prstGeom prst="roundRect">
              <a:avLst>
                <a:gd name="adj" fmla="val 3960"/>
              </a:avLst>
            </a:prstGeom>
            <a:solidFill>
              <a:schemeClr val="bg1"/>
            </a:solidFill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108000" rIns="108000" rtlCol="0" anchor="t"/>
            <a:lstStyle/>
            <a:p>
              <a:pPr marL="2052000" algn="dist">
                <a:lnSpc>
                  <a:spcPct val="130000"/>
                </a:lnSpc>
              </a:pPr>
              <a:r>
                <a:rPr lang="ko-KR" altLang="en-US" dirty="0" smtClean="0">
                  <a:solidFill>
                    <a:schemeClr val="tx1"/>
                  </a:solidFill>
                  <a:latin typeface="함초롬바탕" pitchFamily="18" charset="-127"/>
                  <a:ea typeface="함초롬바탕" pitchFamily="18" charset="-127"/>
                  <a:cs typeface="함초롬바탕" pitchFamily="18" charset="-127"/>
                </a:rPr>
                <a:t>  </a:t>
              </a:r>
              <a:r>
                <a:rPr lang="ko-KR" altLang="en-US" sz="1700" dirty="0" smtClean="0">
                  <a:solidFill>
                    <a:schemeClr val="tx1"/>
                  </a:solidFill>
                  <a:latin typeface="함초롬바탕" pitchFamily="18" charset="-127"/>
                  <a:ea typeface="함초롬바탕" pitchFamily="18" charset="-127"/>
                  <a:cs typeface="함초롬바탕" pitchFamily="18" charset="-127"/>
                </a:rPr>
                <a:t>내가 강조하는 정의의 원칙은 다음과 같다</a:t>
              </a:r>
              <a:r>
                <a:rPr lang="en-US" altLang="ko-KR" sz="1700" dirty="0" smtClean="0">
                  <a:solidFill>
                    <a:schemeClr val="tx1"/>
                  </a:solidFill>
                  <a:latin typeface="함초롬바탕" pitchFamily="18" charset="-127"/>
                  <a:ea typeface="함초롬바탕" pitchFamily="18" charset="-127"/>
                  <a:cs typeface="함초롬바탕" pitchFamily="18" charset="-127"/>
                </a:rPr>
                <a:t>. </a:t>
              </a:r>
              <a:r>
                <a:rPr lang="ko-KR" altLang="en-US" sz="1700" dirty="0" smtClean="0">
                  <a:solidFill>
                    <a:schemeClr val="tx1"/>
                  </a:solidFill>
                  <a:latin typeface="함초롬바탕" pitchFamily="18" charset="-127"/>
                  <a:ea typeface="함초롬바탕" pitchFamily="18" charset="-127"/>
                  <a:cs typeface="함초롬바탕" pitchFamily="18" charset="-127"/>
                </a:rPr>
                <a:t>첫째</a:t>
              </a:r>
              <a:r>
                <a:rPr lang="en-US" altLang="ko-KR" sz="1700" dirty="0" smtClean="0">
                  <a:solidFill>
                    <a:schemeClr val="tx1"/>
                  </a:solidFill>
                  <a:latin typeface="함초롬바탕" pitchFamily="18" charset="-127"/>
                  <a:ea typeface="함초롬바탕" pitchFamily="18" charset="-127"/>
                  <a:cs typeface="함초롬바탕" pitchFamily="18" charset="-127"/>
                </a:rPr>
                <a:t>, </a:t>
              </a:r>
              <a:r>
                <a:rPr lang="ko-KR" altLang="en-US" sz="1700" dirty="0" smtClean="0">
                  <a:solidFill>
                    <a:schemeClr val="tx1"/>
                  </a:solidFill>
                  <a:latin typeface="함초롬바탕" pitchFamily="18" charset="-127"/>
                  <a:ea typeface="함초롬바탕" pitchFamily="18" charset="-127"/>
                  <a:cs typeface="함초롬바탕" pitchFamily="18" charset="-127"/>
                </a:rPr>
                <a:t>각 사람은 기본적 자유에 대해 평등한 권리를 가져야 한다</a:t>
              </a:r>
              <a:r>
                <a:rPr lang="en-US" altLang="ko-KR" sz="1700" dirty="0" smtClean="0">
                  <a:solidFill>
                    <a:schemeClr val="tx1"/>
                  </a:solidFill>
                  <a:latin typeface="함초롬바탕" pitchFamily="18" charset="-127"/>
                  <a:ea typeface="함초롬바탕" pitchFamily="18" charset="-127"/>
                  <a:cs typeface="함초롬바탕" pitchFamily="18" charset="-127"/>
                </a:rPr>
                <a:t>. </a:t>
              </a:r>
              <a:r>
                <a:rPr lang="ko-KR" altLang="en-US" sz="1700" dirty="0" smtClean="0">
                  <a:solidFill>
                    <a:schemeClr val="tx1"/>
                  </a:solidFill>
                  <a:latin typeface="함초롬바탕" pitchFamily="18" charset="-127"/>
                  <a:ea typeface="함초롬바탕" pitchFamily="18" charset="-127"/>
                  <a:cs typeface="함초롬바탕" pitchFamily="18" charset="-127"/>
                </a:rPr>
                <a:t>둘째</a:t>
              </a:r>
              <a:r>
                <a:rPr lang="en-US" altLang="ko-KR" sz="1700" dirty="0" smtClean="0">
                  <a:solidFill>
                    <a:schemeClr val="tx1"/>
                  </a:solidFill>
                  <a:latin typeface="함초롬바탕" pitchFamily="18" charset="-127"/>
                  <a:ea typeface="함초롬바탕" pitchFamily="18" charset="-127"/>
                  <a:cs typeface="함초롬바탕" pitchFamily="18" charset="-127"/>
                </a:rPr>
                <a:t>, </a:t>
              </a:r>
            </a:p>
            <a:p>
              <a:pPr algn="dist">
                <a:lnSpc>
                  <a:spcPct val="130000"/>
                </a:lnSpc>
              </a:pPr>
              <a:r>
                <a:rPr lang="ko-KR" altLang="en-US" sz="1700" dirty="0" smtClean="0">
                  <a:solidFill>
                    <a:schemeClr val="tx1"/>
                  </a:solidFill>
                  <a:latin typeface="함초롬바탕" pitchFamily="18" charset="-127"/>
                  <a:ea typeface="함초롬바탕" pitchFamily="18" charset="-127"/>
                  <a:cs typeface="함초롬바탕" pitchFamily="18" charset="-127"/>
                </a:rPr>
                <a:t>사회적 </a:t>
              </a:r>
              <a:r>
                <a:rPr lang="en-US" altLang="ko-KR" sz="1700" dirty="0" smtClean="0">
                  <a:solidFill>
                    <a:schemeClr val="tx1"/>
                  </a:solidFill>
                  <a:latin typeface="함초롬바탕" pitchFamily="18" charset="-127"/>
                  <a:ea typeface="함초롬바탕" pitchFamily="18" charset="-127"/>
                  <a:cs typeface="함초롬바탕" pitchFamily="18" charset="-127"/>
                </a:rPr>
                <a:t>· </a:t>
              </a:r>
              <a:r>
                <a:rPr lang="ko-KR" altLang="en-US" sz="1700" dirty="0" smtClean="0">
                  <a:solidFill>
                    <a:schemeClr val="tx1"/>
                  </a:solidFill>
                  <a:latin typeface="함초롬바탕" pitchFamily="18" charset="-127"/>
                  <a:ea typeface="함초롬바탕" pitchFamily="18" charset="-127"/>
                  <a:cs typeface="함초롬바탕" pitchFamily="18" charset="-127"/>
                </a:rPr>
                <a:t>경제적 불평등은 다음과 같은 두 조건을 충족하도록 조정되어야 한다</a:t>
              </a:r>
              <a:r>
                <a:rPr lang="en-US" altLang="ko-KR" sz="1700" dirty="0" smtClean="0">
                  <a:solidFill>
                    <a:schemeClr val="tx1"/>
                  </a:solidFill>
                  <a:latin typeface="함초롬바탕" pitchFamily="18" charset="-127"/>
                  <a:ea typeface="함초롬바탕" pitchFamily="18" charset="-127"/>
                  <a:cs typeface="함초롬바탕" pitchFamily="18" charset="-127"/>
                </a:rPr>
                <a:t>. </a:t>
              </a:r>
              <a:r>
                <a:rPr lang="ko-KR" altLang="en-US" sz="1700" dirty="0" smtClean="0">
                  <a:solidFill>
                    <a:schemeClr val="tx1"/>
                  </a:solidFill>
                  <a:latin typeface="함초롬바탕" pitchFamily="18" charset="-127"/>
                  <a:ea typeface="함초롬바탕" pitchFamily="18" charset="-127"/>
                  <a:cs typeface="함초롬바탕" pitchFamily="18" charset="-127"/>
                </a:rPr>
                <a:t>최소 수혜자에게 최대의 이익이 되고</a:t>
              </a:r>
              <a:r>
                <a:rPr lang="en-US" altLang="ko-KR" sz="1700" dirty="0" smtClean="0">
                  <a:solidFill>
                    <a:schemeClr val="tx1"/>
                  </a:solidFill>
                  <a:latin typeface="함초롬바탕" pitchFamily="18" charset="-127"/>
                  <a:ea typeface="함초롬바탕" pitchFamily="18" charset="-127"/>
                  <a:cs typeface="함초롬바탕" pitchFamily="18" charset="-127"/>
                </a:rPr>
                <a:t>, </a:t>
              </a:r>
              <a:r>
                <a:rPr lang="ko-KR" altLang="en-US" sz="1700" dirty="0" smtClean="0">
                  <a:solidFill>
                    <a:schemeClr val="tx1"/>
                  </a:solidFill>
                  <a:latin typeface="함초롬바탕" pitchFamily="18" charset="-127"/>
                  <a:ea typeface="함초롬바탕" pitchFamily="18" charset="-127"/>
                  <a:cs typeface="함초롬바탕" pitchFamily="18" charset="-127"/>
                </a:rPr>
                <a:t>기회균등의 조건하에서 모든 사람에게 지위와 직책이 개방되어야 한다</a:t>
              </a:r>
              <a:r>
                <a:rPr lang="en-US" altLang="ko-KR" sz="1700" dirty="0" smtClean="0">
                  <a:solidFill>
                    <a:schemeClr val="tx1"/>
                  </a:solidFill>
                  <a:latin typeface="함초롬바탕" pitchFamily="18" charset="-127"/>
                  <a:ea typeface="함초롬바탕" pitchFamily="18" charset="-127"/>
                  <a:cs typeface="함초롬바탕" pitchFamily="18" charset="-127"/>
                </a:rPr>
                <a:t>. </a:t>
              </a:r>
              <a:r>
                <a:rPr lang="ko-KR" altLang="en-US" sz="1700" dirty="0" smtClean="0">
                  <a:solidFill>
                    <a:schemeClr val="tx1"/>
                  </a:solidFill>
                  <a:latin typeface="함초롬바탕" pitchFamily="18" charset="-127"/>
                  <a:ea typeface="함초롬바탕" pitchFamily="18" charset="-127"/>
                  <a:cs typeface="함초롬바탕" pitchFamily="18" charset="-127"/>
                </a:rPr>
                <a:t>두 가지 원칙 중 첫</a:t>
              </a:r>
              <a:endParaRPr lang="en-US" altLang="ko-KR" sz="1700" dirty="0" smtClean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endParaRPr>
            </a:p>
            <a:p>
              <a:pPr>
                <a:lnSpc>
                  <a:spcPct val="130000"/>
                </a:lnSpc>
              </a:pPr>
              <a:r>
                <a:rPr lang="ko-KR" altLang="en-US" sz="1700" dirty="0" smtClean="0">
                  <a:solidFill>
                    <a:schemeClr val="tx1"/>
                  </a:solidFill>
                  <a:latin typeface="함초롬바탕" pitchFamily="18" charset="-127"/>
                  <a:ea typeface="함초롬바탕" pitchFamily="18" charset="-127"/>
                  <a:cs typeface="함초롬바탕" pitchFamily="18" charset="-127"/>
                </a:rPr>
                <a:t>번째 원칙은 두 번째 원칙에 우선한다</a:t>
              </a:r>
              <a:r>
                <a:rPr lang="en-US" altLang="ko-KR" sz="1700" dirty="0" smtClean="0">
                  <a:solidFill>
                    <a:schemeClr val="tx1"/>
                  </a:solidFill>
                  <a:latin typeface="함초롬바탕" pitchFamily="18" charset="-127"/>
                  <a:ea typeface="함초롬바탕" pitchFamily="18" charset="-127"/>
                  <a:cs typeface="함초롬바탕" pitchFamily="18" charset="-127"/>
                </a:rPr>
                <a:t>.</a:t>
              </a:r>
            </a:p>
            <a:p>
              <a:pPr algn="r">
                <a:lnSpc>
                  <a:spcPct val="130000"/>
                </a:lnSpc>
              </a:pPr>
              <a:r>
                <a:rPr lang="en-US" altLang="ko-KR" sz="1600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함초롬바탕" pitchFamily="18" charset="-127"/>
                </a:rPr>
                <a:t>- </a:t>
              </a:r>
              <a:r>
                <a:rPr lang="ko-KR" altLang="en-US" sz="1600" dirty="0" err="1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함초롬바탕" pitchFamily="18" charset="-127"/>
                </a:rPr>
                <a:t>롤스</a:t>
              </a:r>
              <a:r>
                <a:rPr lang="en-US" altLang="ko-KR" sz="1600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함초롬바탕" pitchFamily="18" charset="-127"/>
                </a:rPr>
                <a:t>, 『</a:t>
              </a:r>
              <a:r>
                <a:rPr lang="ko-KR" altLang="en-US" sz="1600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함초롬바탕" pitchFamily="18" charset="-127"/>
                </a:rPr>
                <a:t>정의론</a:t>
              </a:r>
              <a:r>
                <a:rPr lang="en-US" altLang="ko-KR" sz="1600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함초롬바탕" pitchFamily="18" charset="-127"/>
                </a:rPr>
                <a:t>』</a:t>
              </a:r>
              <a:endParaRPr lang="ko-KR" altLang="en-US" sz="160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함초롬바탕" pitchFamily="18" charset="-127"/>
              </a:endParaRPr>
            </a:p>
          </p:txBody>
        </p:sp>
      </p:grp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1282" y="1484784"/>
            <a:ext cx="1955242" cy="2096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6" name="그룹 15"/>
          <p:cNvGrpSpPr/>
          <p:nvPr/>
        </p:nvGrpSpPr>
        <p:grpSpPr>
          <a:xfrm>
            <a:off x="387090" y="1347118"/>
            <a:ext cx="432048" cy="495547"/>
            <a:chOff x="675060" y="1347118"/>
            <a:chExt cx="432048" cy="495547"/>
          </a:xfrm>
          <a:effectLst>
            <a:outerShdw blurRad="50800" dist="38100" algn="l" rotWithShape="0">
              <a:prstClr val="black">
                <a:alpha val="12000"/>
              </a:prstClr>
            </a:outerShdw>
          </a:effectLst>
        </p:grpSpPr>
        <p:sp>
          <p:nvSpPr>
            <p:cNvPr id="15" name="갈매기형 수장 14"/>
            <p:cNvSpPr/>
            <p:nvPr/>
          </p:nvSpPr>
          <p:spPr>
            <a:xfrm rot="16200000">
              <a:off x="753418" y="1488976"/>
              <a:ext cx="275331" cy="432048"/>
            </a:xfrm>
            <a:prstGeom prst="chevron">
              <a:avLst>
                <a:gd name="adj" fmla="val 30011"/>
              </a:avLst>
            </a:prstGeom>
            <a:solidFill>
              <a:srgbClr val="FBD3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4" name="직사각형 13"/>
            <p:cNvSpPr/>
            <p:nvPr/>
          </p:nvSpPr>
          <p:spPr>
            <a:xfrm>
              <a:off x="675060" y="1347118"/>
              <a:ext cx="432048" cy="353690"/>
            </a:xfrm>
            <a:prstGeom prst="rect">
              <a:avLst/>
            </a:prstGeom>
            <a:solidFill>
              <a:srgbClr val="FBD3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72000" rtlCol="0" anchor="t"/>
            <a:lstStyle/>
            <a:p>
              <a:pPr algn="ctr"/>
              <a:r>
                <a:rPr lang="ko-KR" altLang="en-US" sz="1600" spc="-1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갑</a:t>
              </a:r>
              <a:endParaRPr lang="ko-KR" altLang="en-US" sz="1600" dirty="0"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grpSp>
        <p:nvGrpSpPr>
          <p:cNvPr id="34" name="그룹 33"/>
          <p:cNvGrpSpPr/>
          <p:nvPr/>
        </p:nvGrpSpPr>
        <p:grpSpPr>
          <a:xfrm>
            <a:off x="4648262" y="1412776"/>
            <a:ext cx="4252664" cy="4731320"/>
            <a:chOff x="103312" y="1412776"/>
            <a:chExt cx="4392488" cy="4731320"/>
          </a:xfrm>
        </p:grpSpPr>
        <p:sp>
          <p:nvSpPr>
            <p:cNvPr id="35" name="모서리가 둥근 직사각형 34"/>
            <p:cNvSpPr/>
            <p:nvPr/>
          </p:nvSpPr>
          <p:spPr>
            <a:xfrm>
              <a:off x="137220" y="1463576"/>
              <a:ext cx="4358580" cy="4680520"/>
            </a:xfrm>
            <a:prstGeom prst="roundRect">
              <a:avLst>
                <a:gd name="adj" fmla="val 3960"/>
              </a:avLst>
            </a:prstGeom>
            <a:solidFill>
              <a:schemeClr val="bg1">
                <a:lumMod val="85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6" name="모서리가 둥근 직사각형 35"/>
            <p:cNvSpPr/>
            <p:nvPr/>
          </p:nvSpPr>
          <p:spPr>
            <a:xfrm>
              <a:off x="103312" y="1412776"/>
              <a:ext cx="4354388" cy="4680520"/>
            </a:xfrm>
            <a:prstGeom prst="roundRect">
              <a:avLst>
                <a:gd name="adj" fmla="val 3960"/>
              </a:avLst>
            </a:prstGeom>
            <a:solidFill>
              <a:schemeClr val="bg1"/>
            </a:solidFill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108000" rIns="108000" rtlCol="0" anchor="t"/>
            <a:lstStyle/>
            <a:p>
              <a:pPr marL="1872000" algn="dist">
                <a:lnSpc>
                  <a:spcPct val="130000"/>
                </a:lnSpc>
              </a:pPr>
              <a:r>
                <a:rPr lang="ko-KR" altLang="en-US" sz="1700" dirty="0" smtClean="0">
                  <a:solidFill>
                    <a:schemeClr val="tx1"/>
                  </a:solidFill>
                  <a:latin typeface="함초롬바탕" pitchFamily="18" charset="-127"/>
                  <a:ea typeface="함초롬바탕" pitchFamily="18" charset="-127"/>
                  <a:cs typeface="함초롬바탕" pitchFamily="18" charset="-127"/>
                </a:rPr>
                <a:t> </a:t>
              </a:r>
              <a:r>
                <a:rPr lang="ko-KR" altLang="en-US" sz="1700" spc="-50" dirty="0" smtClean="0">
                  <a:solidFill>
                    <a:schemeClr val="tx1"/>
                  </a:solidFill>
                  <a:latin typeface="함초롬바탕" pitchFamily="18" charset="-127"/>
                  <a:ea typeface="함초롬바탕" pitchFamily="18" charset="-127"/>
                  <a:cs typeface="함초롬바탕" pitchFamily="18" charset="-127"/>
                </a:rPr>
                <a:t>나는 이 도시 혹은 저 도시의 시민이며</a:t>
              </a:r>
              <a:r>
                <a:rPr lang="en-US" altLang="ko-KR" sz="1700" spc="-50" dirty="0" smtClean="0">
                  <a:solidFill>
                    <a:schemeClr val="tx1"/>
                  </a:solidFill>
                  <a:latin typeface="함초롬바탕" pitchFamily="18" charset="-127"/>
                  <a:ea typeface="함초롬바탕" pitchFamily="18" charset="-127"/>
                  <a:cs typeface="함초롬바탕" pitchFamily="18" charset="-127"/>
                </a:rPr>
                <a:t>, </a:t>
              </a:r>
              <a:r>
                <a:rPr lang="ko-KR" altLang="en-US" sz="1700" spc="-50" dirty="0" smtClean="0">
                  <a:solidFill>
                    <a:schemeClr val="tx1"/>
                  </a:solidFill>
                  <a:latin typeface="함초롬바탕" pitchFamily="18" charset="-127"/>
                  <a:ea typeface="함초롬바탕" pitchFamily="18" charset="-127"/>
                  <a:cs typeface="함초롬바탕" pitchFamily="18" charset="-127"/>
                </a:rPr>
                <a:t>이 조합 혹은 저 집단의 구성원이다</a:t>
              </a:r>
              <a:r>
                <a:rPr lang="en-US" altLang="ko-KR" sz="1700" spc="-50" dirty="0" smtClean="0">
                  <a:solidFill>
                    <a:schemeClr val="tx1"/>
                  </a:solidFill>
                  <a:latin typeface="함초롬바탕" pitchFamily="18" charset="-127"/>
                  <a:ea typeface="함초롬바탕" pitchFamily="18" charset="-127"/>
                  <a:cs typeface="함초롬바탕" pitchFamily="18" charset="-127"/>
                </a:rPr>
                <a:t>. </a:t>
              </a:r>
              <a:r>
                <a:rPr lang="ko-KR" altLang="en-US" sz="1700" spc="-50" dirty="0" smtClean="0">
                  <a:solidFill>
                    <a:schemeClr val="tx1"/>
                  </a:solidFill>
                  <a:latin typeface="함초롬바탕" pitchFamily="18" charset="-127"/>
                  <a:ea typeface="함초롬바탕" pitchFamily="18" charset="-127"/>
                  <a:cs typeface="함초롬바탕" pitchFamily="18" charset="-127"/>
                </a:rPr>
                <a:t>또한</a:t>
              </a:r>
              <a:r>
                <a:rPr lang="en-US" altLang="ko-KR" sz="1700" spc="-50" dirty="0" smtClean="0">
                  <a:solidFill>
                    <a:schemeClr val="tx1"/>
                  </a:solidFill>
                  <a:latin typeface="함초롬바탕" pitchFamily="18" charset="-127"/>
                  <a:ea typeface="함초롬바탕" pitchFamily="18" charset="-127"/>
                  <a:cs typeface="함초롬바탕" pitchFamily="18" charset="-127"/>
                </a:rPr>
                <a:t>, </a:t>
              </a:r>
              <a:r>
                <a:rPr lang="ko-KR" altLang="en-US" sz="1700" spc="-50" dirty="0" smtClean="0">
                  <a:solidFill>
                    <a:schemeClr val="tx1"/>
                  </a:solidFill>
                  <a:latin typeface="함초롬바탕" pitchFamily="18" charset="-127"/>
                  <a:ea typeface="함초롬바탕" pitchFamily="18" charset="-127"/>
                  <a:cs typeface="함초롬바탕" pitchFamily="18" charset="-127"/>
                </a:rPr>
                <a:t>나는 이 씨족</a:t>
              </a:r>
              <a:r>
                <a:rPr lang="en-US" altLang="ko-KR" sz="1700" spc="-50" dirty="0" smtClean="0">
                  <a:solidFill>
                    <a:schemeClr val="tx1"/>
                  </a:solidFill>
                  <a:latin typeface="함초롬바탕" pitchFamily="18" charset="-127"/>
                  <a:ea typeface="함초롬바탕" pitchFamily="18" charset="-127"/>
                  <a:cs typeface="함초롬바탕" pitchFamily="18" charset="-127"/>
                </a:rPr>
                <a:t>, </a:t>
              </a:r>
              <a:r>
                <a:rPr lang="ko-KR" altLang="en-US" sz="1700" spc="-50" dirty="0" smtClean="0">
                  <a:solidFill>
                    <a:schemeClr val="tx1"/>
                  </a:solidFill>
                  <a:latin typeface="함초롬바탕" pitchFamily="18" charset="-127"/>
                  <a:ea typeface="함초롬바탕" pitchFamily="18" charset="-127"/>
                  <a:cs typeface="함초롬바탕" pitchFamily="18" charset="-127"/>
                </a:rPr>
                <a:t>저 부족</a:t>
              </a:r>
              <a:r>
                <a:rPr lang="en-US" altLang="ko-KR" sz="1700" spc="-50" dirty="0" smtClean="0">
                  <a:solidFill>
                    <a:schemeClr val="tx1"/>
                  </a:solidFill>
                  <a:latin typeface="함초롬바탕" pitchFamily="18" charset="-127"/>
                  <a:ea typeface="함초롬바탕" pitchFamily="18" charset="-127"/>
                  <a:cs typeface="함초롬바탕" pitchFamily="18" charset="-127"/>
                </a:rPr>
                <a:t>, </a:t>
              </a:r>
              <a:r>
                <a:rPr lang="ko-KR" altLang="en-US" sz="1700" spc="-50" dirty="0" smtClean="0">
                  <a:solidFill>
                    <a:schemeClr val="tx1"/>
                  </a:solidFill>
                  <a:latin typeface="함초롬바탕" pitchFamily="18" charset="-127"/>
                  <a:ea typeface="함초롬바탕" pitchFamily="18" charset="-127"/>
                  <a:cs typeface="함초롬바탕" pitchFamily="18" charset="-127"/>
                </a:rPr>
                <a:t>이 민족에 속해 있다</a:t>
              </a:r>
              <a:r>
                <a:rPr lang="en-US" altLang="ko-KR" sz="1700" spc="-50" dirty="0" smtClean="0">
                  <a:solidFill>
                    <a:schemeClr val="tx1"/>
                  </a:solidFill>
                  <a:latin typeface="함초롬바탕" pitchFamily="18" charset="-127"/>
                  <a:ea typeface="함초롬바탕" pitchFamily="18" charset="-127"/>
                  <a:cs typeface="함초롬바탕" pitchFamily="18" charset="-127"/>
                </a:rPr>
                <a:t>. </a:t>
              </a:r>
            </a:p>
            <a:p>
              <a:pPr algn="dist">
                <a:lnSpc>
                  <a:spcPct val="130000"/>
                </a:lnSpc>
              </a:pPr>
              <a:r>
                <a:rPr lang="ko-KR" altLang="en-US" sz="1700" dirty="0" smtClean="0">
                  <a:solidFill>
                    <a:schemeClr val="tx1"/>
                  </a:solidFill>
                  <a:latin typeface="함초롬바탕" pitchFamily="18" charset="-127"/>
                  <a:ea typeface="함초롬바탕" pitchFamily="18" charset="-127"/>
                  <a:cs typeface="함초롬바탕" pitchFamily="18" charset="-127"/>
                </a:rPr>
                <a:t>그러므로 나에게 좋은 것은 공동체에서 역할을 담당하는 누구에게나 좋은 것이어야 한다</a:t>
              </a:r>
              <a:r>
                <a:rPr lang="en-US" altLang="ko-KR" sz="1700" dirty="0" smtClean="0">
                  <a:solidFill>
                    <a:schemeClr val="tx1"/>
                  </a:solidFill>
                  <a:latin typeface="함초롬바탕" pitchFamily="18" charset="-127"/>
                  <a:ea typeface="함초롬바탕" pitchFamily="18" charset="-127"/>
                  <a:cs typeface="함초롬바탕" pitchFamily="18" charset="-127"/>
                </a:rPr>
                <a:t>. </a:t>
              </a:r>
              <a:r>
                <a:rPr lang="ko-KR" altLang="en-US" sz="1700" dirty="0" smtClean="0">
                  <a:solidFill>
                    <a:schemeClr val="tx1"/>
                  </a:solidFill>
                  <a:latin typeface="함초롬바탕" pitchFamily="18" charset="-127"/>
                  <a:ea typeface="함초롬바탕" pitchFamily="18" charset="-127"/>
                  <a:cs typeface="함초롬바탕" pitchFamily="18" charset="-127"/>
                </a:rPr>
                <a:t>이처럼 나는 내 가족</a:t>
              </a:r>
              <a:r>
                <a:rPr lang="en-US" altLang="ko-KR" sz="1700" dirty="0" smtClean="0">
                  <a:solidFill>
                    <a:schemeClr val="tx1"/>
                  </a:solidFill>
                  <a:latin typeface="함초롬바탕" pitchFamily="18" charset="-127"/>
                  <a:ea typeface="함초롬바탕" pitchFamily="18" charset="-127"/>
                  <a:cs typeface="함초롬바탕" pitchFamily="18" charset="-127"/>
                </a:rPr>
                <a:t>, </a:t>
              </a:r>
              <a:r>
                <a:rPr lang="ko-KR" altLang="en-US" sz="1700" dirty="0" smtClean="0">
                  <a:solidFill>
                    <a:schemeClr val="tx1"/>
                  </a:solidFill>
                  <a:latin typeface="함초롬바탕" pitchFamily="18" charset="-127"/>
                  <a:ea typeface="함초롬바탕" pitchFamily="18" charset="-127"/>
                  <a:cs typeface="함초롬바탕" pitchFamily="18" charset="-127"/>
                </a:rPr>
                <a:t>도시</a:t>
              </a:r>
              <a:r>
                <a:rPr lang="en-US" altLang="ko-KR" sz="1700" dirty="0" smtClean="0">
                  <a:solidFill>
                    <a:schemeClr val="tx1"/>
                  </a:solidFill>
                  <a:latin typeface="함초롬바탕" pitchFamily="18" charset="-127"/>
                  <a:ea typeface="함초롬바탕" pitchFamily="18" charset="-127"/>
                  <a:cs typeface="함초롬바탕" pitchFamily="18" charset="-127"/>
                </a:rPr>
                <a:t>, </a:t>
              </a:r>
              <a:r>
                <a:rPr lang="ko-KR" altLang="en-US" sz="1700" dirty="0" smtClean="0">
                  <a:solidFill>
                    <a:schemeClr val="tx1"/>
                  </a:solidFill>
                  <a:latin typeface="함초롬바탕" pitchFamily="18" charset="-127"/>
                  <a:ea typeface="함초롬바탕" pitchFamily="18" charset="-127"/>
                  <a:cs typeface="함초롬바탕" pitchFamily="18" charset="-127"/>
                </a:rPr>
                <a:t>부족</a:t>
              </a:r>
              <a:r>
                <a:rPr lang="en-US" altLang="ko-KR" sz="1700" dirty="0" smtClean="0">
                  <a:solidFill>
                    <a:schemeClr val="tx1"/>
                  </a:solidFill>
                  <a:latin typeface="함초롬바탕" pitchFamily="18" charset="-127"/>
                  <a:ea typeface="함초롬바탕" pitchFamily="18" charset="-127"/>
                  <a:cs typeface="함초롬바탕" pitchFamily="18" charset="-127"/>
                </a:rPr>
                <a:t>, </a:t>
              </a:r>
              <a:r>
                <a:rPr lang="ko-KR" altLang="en-US" sz="1700" dirty="0" smtClean="0">
                  <a:solidFill>
                    <a:schemeClr val="tx1"/>
                  </a:solidFill>
                  <a:latin typeface="함초롬바탕" pitchFamily="18" charset="-127"/>
                  <a:ea typeface="함초롬바탕" pitchFamily="18" charset="-127"/>
                  <a:cs typeface="함초롬바탕" pitchFamily="18" charset="-127"/>
                </a:rPr>
                <a:t>민족으로부터 다양한 부담과 유산</a:t>
              </a:r>
              <a:r>
                <a:rPr lang="en-US" altLang="ko-KR" sz="1700" dirty="0" smtClean="0">
                  <a:solidFill>
                    <a:schemeClr val="tx1"/>
                  </a:solidFill>
                  <a:latin typeface="함초롬바탕" pitchFamily="18" charset="-127"/>
                  <a:ea typeface="함초롬바탕" pitchFamily="18" charset="-127"/>
                  <a:cs typeface="함초롬바탕" pitchFamily="18" charset="-127"/>
                </a:rPr>
                <a:t>, </a:t>
              </a:r>
              <a:r>
                <a:rPr lang="ko-KR" altLang="en-US" sz="1700" dirty="0" smtClean="0">
                  <a:solidFill>
                    <a:schemeClr val="tx1"/>
                  </a:solidFill>
                  <a:latin typeface="함초롬바탕" pitchFamily="18" charset="-127"/>
                  <a:ea typeface="함초롬바탕" pitchFamily="18" charset="-127"/>
                  <a:cs typeface="함초롬바탕" pitchFamily="18" charset="-127"/>
                </a:rPr>
                <a:t>정당한 기대와 책무를 물려받았다</a:t>
              </a:r>
              <a:r>
                <a:rPr lang="en-US" altLang="ko-KR" sz="1700" dirty="0" smtClean="0">
                  <a:solidFill>
                    <a:schemeClr val="tx1"/>
                  </a:solidFill>
                  <a:latin typeface="함초롬바탕" pitchFamily="18" charset="-127"/>
                  <a:ea typeface="함초롬바탕" pitchFamily="18" charset="-127"/>
                  <a:cs typeface="함초롬바탕" pitchFamily="18" charset="-127"/>
                </a:rPr>
                <a:t>. </a:t>
              </a:r>
              <a:r>
                <a:rPr lang="ko-KR" altLang="en-US" sz="1700" dirty="0" smtClean="0">
                  <a:solidFill>
                    <a:schemeClr val="tx1"/>
                  </a:solidFill>
                  <a:latin typeface="함초롬바탕" pitchFamily="18" charset="-127"/>
                  <a:ea typeface="함초롬바탕" pitchFamily="18" charset="-127"/>
                  <a:cs typeface="함초롬바탕" pitchFamily="18" charset="-127"/>
                </a:rPr>
                <a:t>그것들은 나의</a:t>
              </a:r>
              <a:endParaRPr lang="en-US" altLang="ko-KR" sz="1700" dirty="0" smtClean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endParaRPr>
            </a:p>
            <a:p>
              <a:pPr>
                <a:lnSpc>
                  <a:spcPct val="130000"/>
                </a:lnSpc>
              </a:pPr>
              <a:r>
                <a:rPr lang="ko-KR" altLang="en-US" sz="1700" dirty="0" smtClean="0">
                  <a:solidFill>
                    <a:schemeClr val="tx1"/>
                  </a:solidFill>
                  <a:latin typeface="함초롬바탕" pitchFamily="18" charset="-127"/>
                  <a:ea typeface="함초롬바탕" pitchFamily="18" charset="-127"/>
                  <a:cs typeface="함초롬바탕" pitchFamily="18" charset="-127"/>
                </a:rPr>
                <a:t> 삶과 도덕의 출발점을 구성한다</a:t>
              </a:r>
              <a:r>
                <a:rPr lang="en-US" altLang="ko-KR" sz="1700" dirty="0" smtClean="0">
                  <a:solidFill>
                    <a:schemeClr val="tx1"/>
                  </a:solidFill>
                  <a:latin typeface="함초롬바탕" pitchFamily="18" charset="-127"/>
                  <a:ea typeface="함초롬바탕" pitchFamily="18" charset="-127"/>
                  <a:cs typeface="함초롬바탕" pitchFamily="18" charset="-127"/>
                </a:rPr>
                <a:t>.</a:t>
              </a:r>
            </a:p>
            <a:p>
              <a:pPr algn="r">
                <a:lnSpc>
                  <a:spcPct val="130000"/>
                </a:lnSpc>
              </a:pPr>
              <a:r>
                <a:rPr lang="en-US" altLang="ko-KR" sz="1600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함초롬바탕" pitchFamily="18" charset="-127"/>
                </a:rPr>
                <a:t>- </a:t>
              </a:r>
              <a:r>
                <a:rPr lang="ko-KR" altLang="en-US" sz="1600" dirty="0" err="1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함초롬바탕" pitchFamily="18" charset="-127"/>
                </a:rPr>
                <a:t>매킨타이어</a:t>
              </a:r>
              <a:r>
                <a:rPr lang="en-US" altLang="ko-KR" sz="1600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함초롬바탕" pitchFamily="18" charset="-127"/>
                </a:rPr>
                <a:t>, 『</a:t>
              </a:r>
              <a:r>
                <a:rPr lang="ko-KR" altLang="en-US" sz="1600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함초롬바탕" pitchFamily="18" charset="-127"/>
                </a:rPr>
                <a:t>덕의 상실</a:t>
              </a:r>
              <a:r>
                <a:rPr lang="en-US" altLang="ko-KR" sz="1600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함초롬바탕" pitchFamily="18" charset="-127"/>
                </a:rPr>
                <a:t>』</a:t>
              </a:r>
              <a:endParaRPr lang="ko-KR" altLang="en-US" sz="160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함초롬바탕" pitchFamily="18" charset="-127"/>
              </a:endParaRPr>
            </a:p>
          </p:txBody>
        </p:sp>
      </p:grp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8302" y="1556792"/>
            <a:ext cx="1512168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8" name="그룹 37"/>
          <p:cNvGrpSpPr/>
          <p:nvPr/>
        </p:nvGrpSpPr>
        <p:grpSpPr>
          <a:xfrm>
            <a:off x="4792278" y="1347118"/>
            <a:ext cx="432048" cy="495547"/>
            <a:chOff x="611560" y="1347118"/>
            <a:chExt cx="432048" cy="495547"/>
          </a:xfrm>
          <a:solidFill>
            <a:srgbClr val="FFE98B"/>
          </a:solidFill>
          <a:effectLst>
            <a:outerShdw blurRad="50800" dist="38100" algn="l" rotWithShape="0">
              <a:prstClr val="black">
                <a:alpha val="12000"/>
              </a:prstClr>
            </a:outerShdw>
          </a:effectLst>
        </p:grpSpPr>
        <p:sp>
          <p:nvSpPr>
            <p:cNvPr id="39" name="갈매기형 수장 38"/>
            <p:cNvSpPr/>
            <p:nvPr/>
          </p:nvSpPr>
          <p:spPr>
            <a:xfrm rot="16200000">
              <a:off x="689918" y="1488976"/>
              <a:ext cx="275331" cy="432048"/>
            </a:xfrm>
            <a:prstGeom prst="chevron">
              <a:avLst>
                <a:gd name="adj" fmla="val 3001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40" name="직사각형 39"/>
            <p:cNvSpPr/>
            <p:nvPr/>
          </p:nvSpPr>
          <p:spPr>
            <a:xfrm>
              <a:off x="611560" y="1347118"/>
              <a:ext cx="432048" cy="35369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72000" rtlCol="0" anchor="t"/>
            <a:lstStyle/>
            <a:p>
              <a:pPr algn="ctr"/>
              <a:r>
                <a:rPr lang="ko-KR" altLang="en-US" sz="1600" spc="-1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을</a:t>
              </a:r>
              <a:endParaRPr lang="ko-KR" altLang="en-US" sz="1600" dirty="0"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1200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79512" y="1412776"/>
            <a:ext cx="8568952" cy="473976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ts val="3200"/>
              </a:lnSpc>
              <a:buSzPct val="100000"/>
              <a:buAutoNum type="arabicPeriod"/>
            </a:pPr>
            <a:r>
              <a:rPr lang="ko-KR" alt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갑</a:t>
            </a:r>
            <a:r>
              <a:rPr lang="en-US" altLang="ko-KR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, </a:t>
            </a:r>
            <a:r>
              <a:rPr lang="ko-KR" alt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을 사상가가 중시하는 개념을 빈칸에 적어 보자</a:t>
            </a:r>
            <a:r>
              <a:rPr lang="en-US" altLang="ko-KR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.</a:t>
            </a:r>
            <a:endParaRPr lang="en-US" altLang="ko-KR" sz="2400" b="1" dirty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16" name="그룹 11"/>
          <p:cNvGrpSpPr/>
          <p:nvPr/>
        </p:nvGrpSpPr>
        <p:grpSpPr>
          <a:xfrm>
            <a:off x="0" y="0"/>
            <a:ext cx="9144000" cy="1106224"/>
            <a:chOff x="0" y="0"/>
            <a:chExt cx="9144000" cy="1106224"/>
          </a:xfrm>
        </p:grpSpPr>
        <p:pic>
          <p:nvPicPr>
            <p:cNvPr id="22" name="그림 21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5900"/>
                      </a14:imgEffect>
                      <a14:imgEffect>
                        <a14:saturation sat="17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1106224"/>
            </a:xfrm>
            <a:prstGeom prst="rect">
              <a:avLst/>
            </a:prstGeom>
          </p:spPr>
        </p:pic>
        <p:sp>
          <p:nvSpPr>
            <p:cNvPr id="23" name="제목 1"/>
            <p:cNvSpPr txBox="1">
              <a:spLocks/>
            </p:cNvSpPr>
            <p:nvPr/>
          </p:nvSpPr>
          <p:spPr>
            <a:xfrm>
              <a:off x="251520" y="33896"/>
              <a:ext cx="7704856" cy="684076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1080000" algn="l"/>
              <a:r>
                <a:rPr lang="ko-KR" altLang="en-US" sz="2700" b="1" spc="-15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자유주의와 공동체주의의 정의관 비교하기</a:t>
              </a:r>
            </a:p>
          </p:txBody>
        </p:sp>
      </p:grpSp>
      <p:sp>
        <p:nvSpPr>
          <p:cNvPr id="24" name="제목 1"/>
          <p:cNvSpPr txBox="1">
            <a:spLocks/>
          </p:cNvSpPr>
          <p:nvPr/>
        </p:nvSpPr>
        <p:spPr>
          <a:xfrm>
            <a:off x="207912" y="35520"/>
            <a:ext cx="1077120" cy="64807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000" b="1" spc="-150" dirty="0" smtClean="0">
                <a:solidFill>
                  <a:srgbClr val="0070C0"/>
                </a:solidFill>
                <a:latin typeface="나눔고딕 ExtraBold" pitchFamily="50" charset="-127"/>
                <a:ea typeface="나눔고딕 ExtraBold" pitchFamily="50" charset="-127"/>
              </a:rPr>
              <a:t>스스로 </a:t>
            </a:r>
            <a:endParaRPr lang="en-US" altLang="ko-KR" sz="2000" b="1" spc="-150" dirty="0" smtClean="0">
              <a:solidFill>
                <a:srgbClr val="0070C0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r>
              <a:rPr lang="ko-KR" altLang="en-US" sz="2000" b="1" spc="-150" dirty="0" smtClean="0">
                <a:solidFill>
                  <a:srgbClr val="0070C0"/>
                </a:solidFill>
                <a:latin typeface="나눔고딕 ExtraBold" pitchFamily="50" charset="-127"/>
                <a:ea typeface="나눔고딕 ExtraBold" pitchFamily="50" charset="-127"/>
              </a:rPr>
              <a:t>탐구하기 </a:t>
            </a:r>
            <a:endParaRPr lang="en-US" altLang="ko-KR" sz="2000" b="1" spc="-150" dirty="0" smtClean="0">
              <a:solidFill>
                <a:srgbClr val="0070C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164288" y="302200"/>
            <a:ext cx="1714544" cy="377796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183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30" name="그룹 29"/>
          <p:cNvGrpSpPr/>
          <p:nvPr/>
        </p:nvGrpSpPr>
        <p:grpSpPr>
          <a:xfrm>
            <a:off x="89119" y="2420888"/>
            <a:ext cx="4429257" cy="3528392"/>
            <a:chOff x="179512" y="2204863"/>
            <a:chExt cx="4608512" cy="3606027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79512" y="2204863"/>
              <a:ext cx="4608512" cy="36060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" name="타원 25"/>
            <p:cNvSpPr/>
            <p:nvPr/>
          </p:nvSpPr>
          <p:spPr>
            <a:xfrm>
              <a:off x="2123727" y="3933056"/>
              <a:ext cx="507661" cy="498650"/>
            </a:xfrm>
            <a:prstGeom prst="ellipse">
              <a:avLst/>
            </a:prstGeom>
            <a:solidFill>
              <a:srgbClr val="FBD3D3"/>
            </a:solidFill>
            <a:ln w="76200">
              <a:solidFill>
                <a:srgbClr val="FDE7E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ko-KR" altLang="en-US" spc="-1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갑</a:t>
              </a:r>
              <a:endParaRPr lang="ko-KR" altLang="en-US" dirty="0"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grpSp>
        <p:nvGrpSpPr>
          <p:cNvPr id="31" name="그룹 30"/>
          <p:cNvGrpSpPr/>
          <p:nvPr/>
        </p:nvGrpSpPr>
        <p:grpSpPr>
          <a:xfrm>
            <a:off x="4704080" y="2204864"/>
            <a:ext cx="4260408" cy="3934320"/>
            <a:chOff x="4788024" y="2204864"/>
            <a:chExt cx="4104456" cy="3790304"/>
          </a:xfrm>
        </p:grpSpPr>
        <p:pic>
          <p:nvPicPr>
            <p:cNvPr id="5123" name="Picture 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788024" y="2204864"/>
              <a:ext cx="4104456" cy="3790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" name="타원 26"/>
            <p:cNvSpPr/>
            <p:nvPr/>
          </p:nvSpPr>
          <p:spPr>
            <a:xfrm>
              <a:off x="6685632" y="4149080"/>
              <a:ext cx="468000" cy="468000"/>
            </a:xfrm>
            <a:prstGeom prst="ellipse">
              <a:avLst/>
            </a:prstGeom>
            <a:solidFill>
              <a:srgbClr val="FFE98B"/>
            </a:solidFill>
            <a:ln w="76200">
              <a:solidFill>
                <a:srgbClr val="FFF5C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ko-KR" altLang="en-US" spc="-1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을</a:t>
              </a:r>
              <a:endParaRPr lang="ko-KR" altLang="en-US" dirty="0"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cxnSp>
        <p:nvCxnSpPr>
          <p:cNvPr id="32" name="직선 연결선 31"/>
          <p:cNvCxnSpPr/>
          <p:nvPr/>
        </p:nvCxnSpPr>
        <p:spPr>
          <a:xfrm>
            <a:off x="4572000" y="2132856"/>
            <a:ext cx="0" cy="4176464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그룹 38"/>
          <p:cNvGrpSpPr/>
          <p:nvPr/>
        </p:nvGrpSpPr>
        <p:grpSpPr>
          <a:xfrm>
            <a:off x="179512" y="2852936"/>
            <a:ext cx="4240088" cy="2662880"/>
            <a:chOff x="179512" y="2852936"/>
            <a:chExt cx="4240088" cy="2662880"/>
          </a:xfrm>
        </p:grpSpPr>
        <p:sp>
          <p:nvSpPr>
            <p:cNvPr id="34" name="TextBox 33"/>
            <p:cNvSpPr txBox="1"/>
            <p:nvPr/>
          </p:nvSpPr>
          <p:spPr>
            <a:xfrm>
              <a:off x="1115616" y="2852936"/>
              <a:ext cx="864096" cy="683264"/>
            </a:xfrm>
            <a:prstGeom prst="rect">
              <a:avLst/>
            </a:prstGeom>
            <a:noFill/>
            <a:effectLst>
              <a:innerShdw blurRad="63500" dist="50800" dir="13500000">
                <a:prstClr val="black">
                  <a:alpha val="15000"/>
                </a:prstClr>
              </a:innerShdw>
            </a:effectLst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ko-KR" altLang="en-US" sz="1600" spc="-150" smtClean="0">
                  <a:solidFill>
                    <a:srgbClr val="FF0000"/>
                  </a:solidFill>
                  <a:latin typeface="+mn-ea"/>
                </a:rPr>
                <a:t>기본적 자유</a:t>
              </a:r>
              <a:endParaRPr lang="en-US" altLang="ko-KR" sz="1600" spc="-150" dirty="0" smtClean="0">
                <a:solidFill>
                  <a:srgbClr val="FF0000"/>
                </a:solidFill>
                <a:latin typeface="+mn-ea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79512" y="4005064"/>
              <a:ext cx="1368152" cy="358624"/>
            </a:xfrm>
            <a:prstGeom prst="rect">
              <a:avLst/>
            </a:prstGeom>
            <a:noFill/>
            <a:effectLst>
              <a:innerShdw blurRad="63500" dist="50800" dir="13500000">
                <a:prstClr val="black">
                  <a:alpha val="15000"/>
                </a:prstClr>
              </a:innerShdw>
            </a:effectLst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ko-KR" altLang="en-US" sz="1600" spc="-150" dirty="0" smtClean="0">
                  <a:solidFill>
                    <a:srgbClr val="FF0000"/>
                  </a:solidFill>
                  <a:latin typeface="+mn-ea"/>
                </a:rPr>
                <a:t>최소 수혜자</a:t>
              </a:r>
              <a:endParaRPr lang="en-US" altLang="ko-KR" sz="1600" spc="-150" dirty="0" smtClean="0">
                <a:solidFill>
                  <a:srgbClr val="FF0000"/>
                </a:solidFill>
                <a:latin typeface="+mn-ea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627784" y="3356992"/>
              <a:ext cx="1287760" cy="358624"/>
            </a:xfrm>
            <a:prstGeom prst="rect">
              <a:avLst/>
            </a:prstGeom>
            <a:noFill/>
            <a:effectLst>
              <a:innerShdw blurRad="63500" dist="50800" dir="13500000">
                <a:prstClr val="black">
                  <a:alpha val="15000"/>
                </a:prstClr>
              </a:innerShdw>
            </a:effectLst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ko-KR" altLang="en-US" sz="1600" spc="-150" dirty="0" smtClean="0">
                  <a:solidFill>
                    <a:srgbClr val="FF0000"/>
                  </a:solidFill>
                  <a:latin typeface="+mn-ea"/>
                </a:rPr>
                <a:t>기회 균등</a:t>
              </a:r>
              <a:endParaRPr lang="en-US" altLang="ko-KR" sz="1600" spc="-150" dirty="0" smtClean="0">
                <a:solidFill>
                  <a:srgbClr val="FF0000"/>
                </a:solidFill>
                <a:latin typeface="+mn-ea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115616" y="5157192"/>
              <a:ext cx="1440160" cy="358624"/>
            </a:xfrm>
            <a:prstGeom prst="rect">
              <a:avLst/>
            </a:prstGeom>
            <a:noFill/>
            <a:effectLst>
              <a:innerShdw blurRad="63500" dist="50800" dir="13500000">
                <a:prstClr val="black">
                  <a:alpha val="15000"/>
                </a:prstClr>
              </a:innerShdw>
            </a:effectLst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ko-KR" altLang="en-US" sz="1600" spc="-150" dirty="0" smtClean="0">
                  <a:solidFill>
                    <a:srgbClr val="FF0000"/>
                  </a:solidFill>
                  <a:latin typeface="+mn-ea"/>
                </a:rPr>
                <a:t>불평등</a:t>
              </a:r>
              <a:endParaRPr lang="en-US" altLang="ko-KR" sz="1600" spc="-150" dirty="0" smtClean="0">
                <a:solidFill>
                  <a:srgbClr val="FF0000"/>
                </a:solidFill>
                <a:latin typeface="+mn-ea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131840" y="4437112"/>
              <a:ext cx="1287760" cy="654090"/>
            </a:xfrm>
            <a:prstGeom prst="rect">
              <a:avLst/>
            </a:prstGeom>
            <a:noFill/>
            <a:effectLst>
              <a:innerShdw blurRad="63500" dist="50800" dir="13500000">
                <a:prstClr val="black">
                  <a:alpha val="15000"/>
                </a:prstClr>
              </a:innerShdw>
            </a:effectLst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ko-KR" altLang="en-US" sz="1600" spc="-150" dirty="0" smtClean="0">
                  <a:solidFill>
                    <a:srgbClr val="FF0000"/>
                  </a:solidFill>
                  <a:latin typeface="+mn-ea"/>
                </a:rPr>
                <a:t>평등한</a:t>
              </a:r>
              <a:endParaRPr lang="en-US" altLang="ko-KR" sz="1600" spc="-150" dirty="0" smtClean="0">
                <a:solidFill>
                  <a:srgbClr val="FF0000"/>
                </a:solidFill>
                <a:latin typeface="+mn-ea"/>
              </a:endParaRPr>
            </a:p>
            <a:p>
              <a:pPr algn="ctr">
                <a:lnSpc>
                  <a:spcPct val="120000"/>
                </a:lnSpc>
              </a:pPr>
              <a:r>
                <a:rPr lang="ko-KR" altLang="en-US" sz="1600" spc="-150" dirty="0" smtClean="0">
                  <a:solidFill>
                    <a:srgbClr val="FF0000"/>
                  </a:solidFill>
                  <a:latin typeface="+mn-ea"/>
                </a:rPr>
                <a:t>권리</a:t>
              </a:r>
              <a:endParaRPr lang="en-US" altLang="ko-KR" sz="1600" spc="-150" dirty="0" smtClean="0">
                <a:solidFill>
                  <a:srgbClr val="FF0000"/>
                </a:solidFill>
                <a:latin typeface="+mn-ea"/>
              </a:endParaRPr>
            </a:p>
          </p:txBody>
        </p:sp>
      </p:grpSp>
      <p:grpSp>
        <p:nvGrpSpPr>
          <p:cNvPr id="46" name="그룹 45"/>
          <p:cNvGrpSpPr/>
          <p:nvPr/>
        </p:nvGrpSpPr>
        <p:grpSpPr>
          <a:xfrm>
            <a:off x="4788024" y="2529712"/>
            <a:ext cx="3888432" cy="3347560"/>
            <a:chOff x="4788024" y="2529712"/>
            <a:chExt cx="3888432" cy="3347560"/>
          </a:xfrm>
        </p:grpSpPr>
        <p:sp>
          <p:nvSpPr>
            <p:cNvPr id="41" name="TextBox 40"/>
            <p:cNvSpPr txBox="1"/>
            <p:nvPr/>
          </p:nvSpPr>
          <p:spPr>
            <a:xfrm>
              <a:off x="5004048" y="3573016"/>
              <a:ext cx="1008112" cy="387798"/>
            </a:xfrm>
            <a:prstGeom prst="rect">
              <a:avLst/>
            </a:prstGeom>
            <a:noFill/>
            <a:effectLst>
              <a:innerShdw blurRad="63500" dist="50800" dir="13500000">
                <a:prstClr val="black">
                  <a:alpha val="15000"/>
                </a:prstClr>
              </a:innerShdw>
            </a:effectLst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ko-KR" altLang="en-US" sz="1600" spc="-150" smtClean="0">
                  <a:solidFill>
                    <a:srgbClr val="FF0000"/>
                  </a:solidFill>
                  <a:latin typeface="+mn-ea"/>
                </a:rPr>
                <a:t>공동체</a:t>
              </a:r>
              <a:endParaRPr lang="en-US" altLang="ko-KR" sz="1600" spc="-150" dirty="0" smtClean="0">
                <a:solidFill>
                  <a:srgbClr val="FF0000"/>
                </a:solidFill>
                <a:latin typeface="+mn-ea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6156176" y="2529712"/>
              <a:ext cx="1368152" cy="683264"/>
            </a:xfrm>
            <a:prstGeom prst="rect">
              <a:avLst/>
            </a:prstGeom>
            <a:noFill/>
            <a:effectLst>
              <a:innerShdw blurRad="63500" dist="50800" dir="13500000">
                <a:prstClr val="black">
                  <a:alpha val="15000"/>
                </a:prstClr>
              </a:innerShdw>
            </a:effectLst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ko-KR" altLang="en-US" sz="1600" spc="-150" dirty="0" smtClean="0">
                  <a:solidFill>
                    <a:srgbClr val="FF0000"/>
                  </a:solidFill>
                  <a:latin typeface="+mn-ea"/>
                </a:rPr>
                <a:t>조합 혹은</a:t>
              </a:r>
              <a:endParaRPr lang="en-US" altLang="ko-KR" sz="1600" spc="-150" dirty="0" smtClean="0">
                <a:solidFill>
                  <a:srgbClr val="FF0000"/>
                </a:solidFill>
                <a:latin typeface="+mn-ea"/>
              </a:endParaRPr>
            </a:p>
            <a:p>
              <a:pPr algn="ctr">
                <a:lnSpc>
                  <a:spcPct val="120000"/>
                </a:lnSpc>
              </a:pPr>
              <a:r>
                <a:rPr lang="ko-KR" altLang="en-US" sz="1600" spc="-150" dirty="0" smtClean="0">
                  <a:solidFill>
                    <a:srgbClr val="FF0000"/>
                  </a:solidFill>
                  <a:latin typeface="+mn-ea"/>
                </a:rPr>
                <a:t>집단의 구성원</a:t>
              </a:r>
              <a:endParaRPr lang="en-US" altLang="ko-KR" sz="1600" spc="-150" dirty="0" smtClean="0">
                <a:solidFill>
                  <a:srgbClr val="FF0000"/>
                </a:solidFill>
                <a:latin typeface="+mn-ea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7884368" y="3861048"/>
              <a:ext cx="792088" cy="387798"/>
            </a:xfrm>
            <a:prstGeom prst="rect">
              <a:avLst/>
            </a:prstGeom>
            <a:noFill/>
            <a:effectLst>
              <a:innerShdw blurRad="63500" dist="50800" dir="13500000">
                <a:prstClr val="black">
                  <a:alpha val="15000"/>
                </a:prstClr>
              </a:innerShdw>
            </a:effectLst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ko-KR" altLang="en-US" sz="1600" spc="-150" dirty="0" smtClean="0">
                  <a:solidFill>
                    <a:srgbClr val="FF0000"/>
                  </a:solidFill>
                  <a:latin typeface="+mn-ea"/>
                </a:rPr>
                <a:t>역할</a:t>
              </a:r>
              <a:endParaRPr lang="en-US" altLang="ko-KR" sz="1600" spc="-150" dirty="0" smtClean="0">
                <a:solidFill>
                  <a:srgbClr val="FF0000"/>
                </a:solidFill>
                <a:latin typeface="+mn-ea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6804248" y="5194008"/>
              <a:ext cx="1368152" cy="683264"/>
            </a:xfrm>
            <a:prstGeom prst="rect">
              <a:avLst/>
            </a:prstGeom>
            <a:noFill/>
            <a:effectLst>
              <a:innerShdw blurRad="63500" dist="50800" dir="13500000">
                <a:prstClr val="black">
                  <a:alpha val="15000"/>
                </a:prstClr>
              </a:innerShdw>
            </a:effectLst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ko-KR" altLang="en-US" sz="1600" spc="-150" dirty="0" smtClean="0">
                  <a:solidFill>
                    <a:srgbClr val="FF0000"/>
                  </a:solidFill>
                  <a:latin typeface="+mn-ea"/>
                </a:rPr>
                <a:t>다양한 부담과 유산</a:t>
              </a:r>
              <a:endParaRPr lang="en-US" altLang="ko-KR" sz="1600" spc="-150" dirty="0" smtClean="0">
                <a:solidFill>
                  <a:srgbClr val="FF0000"/>
                </a:solidFill>
                <a:latin typeface="+mn-ea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4788024" y="4941168"/>
              <a:ext cx="1368152" cy="683264"/>
            </a:xfrm>
            <a:prstGeom prst="rect">
              <a:avLst/>
            </a:prstGeom>
            <a:noFill/>
            <a:effectLst>
              <a:innerShdw blurRad="63500" dist="50800" dir="13500000">
                <a:prstClr val="black">
                  <a:alpha val="15000"/>
                </a:prstClr>
              </a:innerShdw>
            </a:effectLst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ko-KR" altLang="en-US" sz="1600" spc="-150" dirty="0" smtClean="0">
                  <a:solidFill>
                    <a:srgbClr val="FF0000"/>
                  </a:solidFill>
                  <a:latin typeface="+mn-ea"/>
                </a:rPr>
                <a:t>정당한 기대와</a:t>
              </a:r>
              <a:endParaRPr lang="en-US" altLang="ko-KR" sz="1600" spc="-150" dirty="0" smtClean="0">
                <a:solidFill>
                  <a:srgbClr val="FF0000"/>
                </a:solidFill>
                <a:latin typeface="+mn-ea"/>
              </a:endParaRPr>
            </a:p>
            <a:p>
              <a:pPr algn="ctr">
                <a:lnSpc>
                  <a:spcPct val="120000"/>
                </a:lnSpc>
              </a:pPr>
              <a:r>
                <a:rPr lang="ko-KR" altLang="en-US" sz="1600" spc="-150" dirty="0" smtClean="0">
                  <a:solidFill>
                    <a:srgbClr val="FF0000"/>
                  </a:solidFill>
                  <a:latin typeface="+mn-ea"/>
                </a:rPr>
                <a:t>책무</a:t>
              </a:r>
              <a:endParaRPr lang="en-US" altLang="ko-KR" sz="1600" spc="-150" dirty="0" smtClean="0">
                <a:solidFill>
                  <a:srgbClr val="FF0000"/>
                </a:solidFill>
                <a:latin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21333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79512" y="1412776"/>
            <a:ext cx="8568952" cy="473976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ts val="3200"/>
              </a:lnSpc>
              <a:buSzPct val="100000"/>
              <a:buFont typeface="+mj-lt"/>
              <a:buAutoNum type="arabicPeriod" startAt="2"/>
            </a:pPr>
            <a:r>
              <a:rPr lang="ko-KR" alt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위의 개념을 활용하여 갑</a:t>
            </a:r>
            <a:r>
              <a:rPr lang="en-US" altLang="ko-KR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, </a:t>
            </a:r>
            <a:r>
              <a:rPr lang="ko-KR" alt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을 사상가의 주장을 정리해 보자</a:t>
            </a:r>
            <a:r>
              <a:rPr lang="en-US" altLang="ko-KR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.</a:t>
            </a:r>
            <a:endParaRPr lang="en-US" altLang="ko-KR" sz="2400" b="1" dirty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2" name="그룹 11"/>
          <p:cNvGrpSpPr/>
          <p:nvPr/>
        </p:nvGrpSpPr>
        <p:grpSpPr>
          <a:xfrm>
            <a:off x="0" y="0"/>
            <a:ext cx="9144000" cy="1106224"/>
            <a:chOff x="0" y="0"/>
            <a:chExt cx="9144000" cy="1106224"/>
          </a:xfrm>
        </p:grpSpPr>
        <p:pic>
          <p:nvPicPr>
            <p:cNvPr id="22" name="그림 21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5900"/>
                      </a14:imgEffect>
                      <a14:imgEffect>
                        <a14:saturation sat="17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1106224"/>
            </a:xfrm>
            <a:prstGeom prst="rect">
              <a:avLst/>
            </a:prstGeom>
          </p:spPr>
        </p:pic>
        <p:sp>
          <p:nvSpPr>
            <p:cNvPr id="23" name="제목 1"/>
            <p:cNvSpPr txBox="1">
              <a:spLocks/>
            </p:cNvSpPr>
            <p:nvPr/>
          </p:nvSpPr>
          <p:spPr>
            <a:xfrm>
              <a:off x="251520" y="33896"/>
              <a:ext cx="7704856" cy="684076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1080000" algn="l"/>
              <a:r>
                <a:rPr lang="ko-KR" altLang="en-US" sz="2700" b="1" spc="-15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자유주의와 공동체주의의 정의관 비교하기</a:t>
              </a:r>
            </a:p>
          </p:txBody>
        </p:sp>
      </p:grpSp>
      <p:sp>
        <p:nvSpPr>
          <p:cNvPr id="24" name="제목 1"/>
          <p:cNvSpPr txBox="1">
            <a:spLocks/>
          </p:cNvSpPr>
          <p:nvPr/>
        </p:nvSpPr>
        <p:spPr>
          <a:xfrm>
            <a:off x="207912" y="35520"/>
            <a:ext cx="1077120" cy="64807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000" b="1" spc="-150" dirty="0" smtClean="0">
                <a:solidFill>
                  <a:srgbClr val="0070C0"/>
                </a:solidFill>
                <a:latin typeface="나눔고딕 ExtraBold" pitchFamily="50" charset="-127"/>
                <a:ea typeface="나눔고딕 ExtraBold" pitchFamily="50" charset="-127"/>
              </a:rPr>
              <a:t>스스로 </a:t>
            </a:r>
            <a:endParaRPr lang="en-US" altLang="ko-KR" sz="2000" b="1" spc="-150" dirty="0" smtClean="0">
              <a:solidFill>
                <a:srgbClr val="0070C0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r>
              <a:rPr lang="ko-KR" altLang="en-US" sz="2000" b="1" spc="-150" dirty="0" smtClean="0">
                <a:solidFill>
                  <a:srgbClr val="0070C0"/>
                </a:solidFill>
                <a:latin typeface="나눔고딕 ExtraBold" pitchFamily="50" charset="-127"/>
                <a:ea typeface="나눔고딕 ExtraBold" pitchFamily="50" charset="-127"/>
              </a:rPr>
              <a:t>탐구하기 </a:t>
            </a:r>
            <a:endParaRPr lang="en-US" altLang="ko-KR" sz="2000" b="1" spc="-150" dirty="0" smtClean="0">
              <a:solidFill>
                <a:srgbClr val="0070C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164288" y="302200"/>
            <a:ext cx="1714544" cy="377796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183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8" name="모서리가 둥근 직사각형 7"/>
          <p:cNvSpPr/>
          <p:nvPr/>
        </p:nvSpPr>
        <p:spPr>
          <a:xfrm>
            <a:off x="238820" y="2348880"/>
            <a:ext cx="4215778" cy="3816424"/>
          </a:xfrm>
          <a:prstGeom prst="roundRect">
            <a:avLst>
              <a:gd name="adj" fmla="val 3960"/>
            </a:avLst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rtlCol="0" anchor="t"/>
          <a:lstStyle/>
          <a:p>
            <a:pPr>
              <a:lnSpc>
                <a:spcPct val="130000"/>
              </a:lnSpc>
            </a:pPr>
            <a:endParaRPr lang="ko-KR" altLang="en-US" sz="160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  <a:cs typeface="함초롬바탕" pitchFamily="18" charset="-127"/>
            </a:endParaRPr>
          </a:p>
        </p:txBody>
      </p:sp>
      <p:sp>
        <p:nvSpPr>
          <p:cNvPr id="9" name="모서리가 둥근 직사각형 8"/>
          <p:cNvSpPr/>
          <p:nvPr/>
        </p:nvSpPr>
        <p:spPr>
          <a:xfrm>
            <a:off x="4664002" y="2348880"/>
            <a:ext cx="4215778" cy="3744416"/>
          </a:xfrm>
          <a:prstGeom prst="roundRect">
            <a:avLst>
              <a:gd name="adj" fmla="val 3960"/>
            </a:avLst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rtlCol="0" anchor="t"/>
          <a:lstStyle/>
          <a:p>
            <a:pPr>
              <a:lnSpc>
                <a:spcPct val="130000"/>
              </a:lnSpc>
            </a:pPr>
            <a:endParaRPr lang="ko-KR" altLang="en-US" sz="160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  <a:cs typeface="함초롬바탕" pitchFamily="18" charset="-127"/>
            </a:endParaRPr>
          </a:p>
        </p:txBody>
      </p:sp>
      <p:sp>
        <p:nvSpPr>
          <p:cNvPr id="10" name="오각형 9"/>
          <p:cNvSpPr/>
          <p:nvPr/>
        </p:nvSpPr>
        <p:spPr>
          <a:xfrm>
            <a:off x="408236" y="2132856"/>
            <a:ext cx="2160240" cy="432048"/>
          </a:xfrm>
          <a:prstGeom prst="homePlate">
            <a:avLst/>
          </a:prstGeom>
          <a:solidFill>
            <a:srgbClr val="FBD3D3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1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tx1"/>
                </a:solidFill>
                <a:latin typeface="나눔고딕 ExtraBold" pitchFamily="50" charset="-127"/>
                <a:ea typeface="나눔고딕 ExtraBold" pitchFamily="50" charset="-127"/>
              </a:rPr>
              <a:t>갑의 정의관</a:t>
            </a:r>
            <a:endParaRPr lang="ko-KR" altLang="en-US" dirty="0">
              <a:solidFill>
                <a:schemeClr val="tx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1" name="오각형 10"/>
          <p:cNvSpPr/>
          <p:nvPr/>
        </p:nvSpPr>
        <p:spPr>
          <a:xfrm>
            <a:off x="4860032" y="2132856"/>
            <a:ext cx="2160240" cy="432048"/>
          </a:xfrm>
          <a:prstGeom prst="homePlate">
            <a:avLst/>
          </a:prstGeom>
          <a:solidFill>
            <a:srgbClr val="FFE98B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1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tx1"/>
                </a:solidFill>
                <a:latin typeface="나눔고딕 ExtraBold" pitchFamily="50" charset="-127"/>
                <a:ea typeface="나눔고딕 ExtraBold" pitchFamily="50" charset="-127"/>
              </a:rPr>
              <a:t>을의 정의관</a:t>
            </a:r>
            <a:endParaRPr lang="ko-KR" altLang="en-US" dirty="0">
              <a:solidFill>
                <a:schemeClr val="tx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5536" y="2637733"/>
            <a:ext cx="3888432" cy="3383555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dirty="0" smtClean="0">
                <a:solidFill>
                  <a:srgbClr val="FF0000"/>
                </a:solidFill>
                <a:latin typeface="+mn-ea"/>
              </a:rPr>
              <a:t>모든 사람은 기본적 자유에 대해 평등한 권리를 갖는다</a:t>
            </a:r>
            <a:r>
              <a:rPr lang="en-US" altLang="ko-KR" dirty="0" smtClean="0">
                <a:solidFill>
                  <a:srgbClr val="FF0000"/>
                </a:solidFill>
                <a:latin typeface="+mn-ea"/>
              </a:rPr>
              <a:t>. </a:t>
            </a:r>
            <a:r>
              <a:rPr lang="ko-KR" altLang="en-US" dirty="0" smtClean="0">
                <a:solidFill>
                  <a:srgbClr val="FF0000"/>
                </a:solidFill>
                <a:latin typeface="+mn-ea"/>
              </a:rPr>
              <a:t>이 원칙이 정의 실현을 위해 무엇보다 우선하며</a:t>
            </a:r>
            <a:r>
              <a:rPr lang="en-US" altLang="ko-KR" dirty="0" smtClean="0">
                <a:solidFill>
                  <a:srgbClr val="FF0000"/>
                </a:solidFill>
                <a:latin typeface="+mn-ea"/>
              </a:rPr>
              <a:t>, </a:t>
            </a:r>
            <a:r>
              <a:rPr lang="ko-KR" altLang="en-US" dirty="0" smtClean="0">
                <a:solidFill>
                  <a:srgbClr val="FF0000"/>
                </a:solidFill>
                <a:latin typeface="+mn-ea"/>
              </a:rPr>
              <a:t>사회적</a:t>
            </a:r>
            <a:r>
              <a:rPr lang="en-US" altLang="ko-KR" dirty="0" smtClean="0">
                <a:solidFill>
                  <a:srgbClr val="FF0000"/>
                </a:solidFill>
                <a:latin typeface="+mn-ea"/>
              </a:rPr>
              <a:t>․</a:t>
            </a:r>
            <a:r>
              <a:rPr lang="ko-KR" altLang="en-US" dirty="0" smtClean="0">
                <a:solidFill>
                  <a:srgbClr val="FF0000"/>
                </a:solidFill>
                <a:latin typeface="+mn-ea"/>
              </a:rPr>
              <a:t>경제적 불평등은 최소 수혜자에게 최대의 이익이 되는 경우에 한해서만 허용한다</a:t>
            </a:r>
            <a:r>
              <a:rPr lang="en-US" altLang="ko-KR" dirty="0" smtClean="0">
                <a:solidFill>
                  <a:srgbClr val="FF0000"/>
                </a:solidFill>
                <a:latin typeface="+mn-ea"/>
              </a:rPr>
              <a:t>. </a:t>
            </a:r>
            <a:r>
              <a:rPr lang="ko-KR" altLang="en-US" dirty="0" smtClean="0">
                <a:solidFill>
                  <a:srgbClr val="FF0000"/>
                </a:solidFill>
                <a:latin typeface="+mn-ea"/>
              </a:rPr>
              <a:t>또한</a:t>
            </a:r>
            <a:r>
              <a:rPr lang="en-US" altLang="ko-KR" dirty="0" smtClean="0">
                <a:solidFill>
                  <a:srgbClr val="FF0000"/>
                </a:solidFill>
                <a:latin typeface="+mn-ea"/>
              </a:rPr>
              <a:t>, </a:t>
            </a:r>
            <a:r>
              <a:rPr lang="ko-KR" altLang="en-US" dirty="0" smtClean="0">
                <a:solidFill>
                  <a:srgbClr val="FF0000"/>
                </a:solidFill>
                <a:latin typeface="+mn-ea"/>
              </a:rPr>
              <a:t>사회의 모든 지위</a:t>
            </a:r>
            <a:r>
              <a:rPr lang="en-US" altLang="ko-KR" dirty="0" smtClean="0">
                <a:solidFill>
                  <a:srgbClr val="FF0000"/>
                </a:solidFill>
                <a:latin typeface="+mn-ea"/>
              </a:rPr>
              <a:t>, </a:t>
            </a:r>
            <a:r>
              <a:rPr lang="ko-KR" altLang="en-US" dirty="0" smtClean="0">
                <a:solidFill>
                  <a:srgbClr val="FF0000"/>
                </a:solidFill>
                <a:latin typeface="+mn-ea"/>
              </a:rPr>
              <a:t>직책은 모든 사람에게 동등하게 열려 있어야 한다</a:t>
            </a:r>
            <a:r>
              <a:rPr lang="en-US" altLang="ko-KR" dirty="0" smtClean="0">
                <a:solidFill>
                  <a:srgbClr val="FF0000"/>
                </a:solidFill>
                <a:latin typeface="+mn-ea"/>
              </a:rPr>
              <a:t>. </a:t>
            </a:r>
            <a:r>
              <a:rPr lang="ko-KR" altLang="en-US" dirty="0" smtClean="0">
                <a:solidFill>
                  <a:srgbClr val="FF0000"/>
                </a:solidFill>
                <a:latin typeface="+mn-ea"/>
              </a:rPr>
              <a:t>누구나 지위와 직책을 획득할 기회를 균등하게 가질 수 있어야 한다</a:t>
            </a:r>
            <a:r>
              <a:rPr lang="en-US" altLang="ko-KR" dirty="0" smtClean="0">
                <a:solidFill>
                  <a:srgbClr val="FF0000"/>
                </a:solidFill>
                <a:latin typeface="+mn-ea"/>
              </a:rPr>
              <a:t>.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788024" y="2637733"/>
            <a:ext cx="3888432" cy="2696123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dirty="0" smtClean="0">
                <a:solidFill>
                  <a:srgbClr val="FF0000"/>
                </a:solidFill>
                <a:latin typeface="+mn-ea"/>
              </a:rPr>
              <a:t>나는 집단의 구성원으로서 존재하며</a:t>
            </a:r>
            <a:r>
              <a:rPr lang="en-US" altLang="ko-KR" dirty="0" smtClean="0">
                <a:solidFill>
                  <a:srgbClr val="FF0000"/>
                </a:solidFill>
                <a:latin typeface="+mn-ea"/>
              </a:rPr>
              <a:t>, </a:t>
            </a:r>
            <a:r>
              <a:rPr lang="ko-KR" altLang="en-US" dirty="0" smtClean="0">
                <a:solidFill>
                  <a:srgbClr val="FF0000"/>
                </a:solidFill>
                <a:latin typeface="+mn-ea"/>
              </a:rPr>
              <a:t>공동체에 속해 있다</a:t>
            </a:r>
            <a:r>
              <a:rPr lang="en-US" altLang="ko-KR" dirty="0" smtClean="0">
                <a:solidFill>
                  <a:srgbClr val="FF0000"/>
                </a:solidFill>
                <a:latin typeface="+mn-ea"/>
              </a:rPr>
              <a:t>. </a:t>
            </a:r>
            <a:r>
              <a:rPr lang="ko-KR" altLang="en-US" dirty="0" smtClean="0">
                <a:solidFill>
                  <a:srgbClr val="FF0000"/>
                </a:solidFill>
                <a:latin typeface="+mn-ea"/>
              </a:rPr>
              <a:t>나에게 </a:t>
            </a:r>
            <a:r>
              <a:rPr lang="ko-KR" altLang="en-US" dirty="0" err="1" smtClean="0">
                <a:solidFill>
                  <a:srgbClr val="FF0000"/>
                </a:solidFill>
                <a:latin typeface="+mn-ea"/>
              </a:rPr>
              <a:t>좋</a:t>
            </a:r>
            <a:endParaRPr lang="ko-KR" altLang="en-US" dirty="0" smtClean="0">
              <a:solidFill>
                <a:srgbClr val="FF0000"/>
              </a:solidFill>
              <a:latin typeface="+mn-ea"/>
            </a:endParaRPr>
          </a:p>
          <a:p>
            <a:pPr>
              <a:lnSpc>
                <a:spcPct val="120000"/>
              </a:lnSpc>
            </a:pPr>
            <a:r>
              <a:rPr lang="ko-KR" altLang="en-US" dirty="0" smtClean="0">
                <a:solidFill>
                  <a:srgbClr val="FF0000"/>
                </a:solidFill>
                <a:latin typeface="+mn-ea"/>
              </a:rPr>
              <a:t>은 것은 공동체에 속한 모든 사람에게 좋은 것이어야 한다</a:t>
            </a:r>
            <a:r>
              <a:rPr lang="en-US" altLang="ko-KR" dirty="0" smtClean="0">
                <a:solidFill>
                  <a:srgbClr val="FF0000"/>
                </a:solidFill>
                <a:latin typeface="+mn-ea"/>
              </a:rPr>
              <a:t>. </a:t>
            </a:r>
            <a:r>
              <a:rPr lang="ko-KR" altLang="en-US" dirty="0" smtClean="0">
                <a:solidFill>
                  <a:srgbClr val="FF0000"/>
                </a:solidFill>
                <a:latin typeface="+mn-ea"/>
              </a:rPr>
              <a:t>나는 공동</a:t>
            </a:r>
          </a:p>
          <a:p>
            <a:pPr>
              <a:lnSpc>
                <a:spcPct val="120000"/>
              </a:lnSpc>
            </a:pPr>
            <a:r>
              <a:rPr lang="ko-KR" altLang="en-US" dirty="0" smtClean="0">
                <a:solidFill>
                  <a:srgbClr val="FF0000"/>
                </a:solidFill>
                <a:latin typeface="+mn-ea"/>
              </a:rPr>
              <a:t>체로부터 다양한 부담과 유산</a:t>
            </a:r>
            <a:r>
              <a:rPr lang="en-US" altLang="ko-KR" dirty="0" smtClean="0">
                <a:solidFill>
                  <a:srgbClr val="FF0000"/>
                </a:solidFill>
                <a:latin typeface="+mn-ea"/>
              </a:rPr>
              <a:t>, </a:t>
            </a:r>
            <a:r>
              <a:rPr lang="ko-KR" altLang="en-US" dirty="0" smtClean="0">
                <a:solidFill>
                  <a:srgbClr val="FF0000"/>
                </a:solidFill>
                <a:latin typeface="+mn-ea"/>
              </a:rPr>
              <a:t>정당한 기대와 책무를 물려받았다</a:t>
            </a:r>
            <a:r>
              <a:rPr lang="en-US" altLang="ko-KR" dirty="0" smtClean="0">
                <a:solidFill>
                  <a:srgbClr val="FF0000"/>
                </a:solidFill>
                <a:latin typeface="+mn-ea"/>
              </a:rPr>
              <a:t>. </a:t>
            </a:r>
            <a:r>
              <a:rPr lang="ko-KR" altLang="en-US" dirty="0" smtClean="0">
                <a:solidFill>
                  <a:srgbClr val="FF0000"/>
                </a:solidFill>
                <a:latin typeface="+mn-ea"/>
              </a:rPr>
              <a:t>공</a:t>
            </a:r>
          </a:p>
          <a:p>
            <a:pPr>
              <a:lnSpc>
                <a:spcPct val="120000"/>
              </a:lnSpc>
            </a:pPr>
            <a:r>
              <a:rPr lang="ko-KR" altLang="en-US" dirty="0" smtClean="0">
                <a:solidFill>
                  <a:srgbClr val="FF0000"/>
                </a:solidFill>
                <a:latin typeface="+mn-ea"/>
              </a:rPr>
              <a:t>동체는 나의 삶과 도덕의 출발점을 구성한다</a:t>
            </a:r>
            <a:r>
              <a:rPr lang="en-US" altLang="ko-KR" dirty="0" smtClean="0">
                <a:solidFill>
                  <a:srgbClr val="FF0000"/>
                </a:solidFill>
                <a:latin typeface="+mn-ea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21333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528" y="1760116"/>
            <a:ext cx="1728192" cy="477054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ko-KR" altLang="en-US" sz="2500" b="1" dirty="0" smtClean="0">
                <a:solidFill>
                  <a:srgbClr val="A66246"/>
                </a:solidFill>
                <a:latin typeface="나눔고딕 ExtraBold" pitchFamily="50" charset="-127"/>
                <a:ea typeface="나눔고딕 ExtraBold" pitchFamily="50" charset="-127"/>
              </a:rPr>
              <a:t>학습 목표</a:t>
            </a:r>
            <a:endParaRPr lang="ko-KR" altLang="en-US" sz="2500" b="1" dirty="0">
              <a:solidFill>
                <a:srgbClr val="A66246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2276872"/>
            <a:ext cx="8496944" cy="1169551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>
              <a:lnSpc>
                <a:spcPts val="4200"/>
              </a:lnSpc>
            </a:pPr>
            <a:r>
              <a:rPr lang="ko-KR" altLang="en-US" sz="2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자유주의적 정의관과 공동체주의적 정의관을 구체적인 사례에 적용할 수 있다</a:t>
            </a:r>
            <a:r>
              <a:rPr lang="en-US" altLang="ko-KR" sz="2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.</a:t>
            </a:r>
            <a:endParaRPr lang="ko-KR" altLang="en-US" sz="2400" b="1" spc="-15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67544" y="4563933"/>
            <a:ext cx="7848872" cy="574966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권리</a:t>
            </a:r>
            <a:r>
              <a:rPr lang="en-US" altLang="ko-KR" sz="2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, </a:t>
            </a:r>
            <a:r>
              <a:rPr lang="ko-KR" altLang="en-US" sz="2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의무</a:t>
            </a:r>
            <a:r>
              <a:rPr lang="en-US" altLang="ko-KR" sz="2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, </a:t>
            </a:r>
            <a:r>
              <a:rPr lang="ko-KR" altLang="en-US" sz="2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사익</a:t>
            </a:r>
            <a:r>
              <a:rPr lang="en-US" altLang="ko-KR" sz="2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, </a:t>
            </a:r>
            <a:r>
              <a:rPr lang="ko-KR" altLang="en-US" sz="2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공익</a:t>
            </a:r>
            <a:endParaRPr lang="en-US" altLang="ko-KR" sz="2400" b="1" spc="-150" dirty="0" smtClean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3528" y="4077072"/>
            <a:ext cx="1728192" cy="477054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ko-KR" altLang="en-US" sz="2500" b="1" dirty="0" smtClean="0">
                <a:solidFill>
                  <a:srgbClr val="A66246"/>
                </a:solidFill>
                <a:latin typeface="나눔고딕 ExtraBold" pitchFamily="50" charset="-127"/>
                <a:ea typeface="나눔고딕 ExtraBold" pitchFamily="50" charset="-127"/>
              </a:rPr>
              <a:t>핵심 개념</a:t>
            </a:r>
            <a:endParaRPr lang="ko-KR" altLang="en-US" sz="2500" b="1" dirty="0">
              <a:solidFill>
                <a:srgbClr val="A66246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22" name="그룹 21"/>
          <p:cNvGrpSpPr/>
          <p:nvPr/>
        </p:nvGrpSpPr>
        <p:grpSpPr>
          <a:xfrm>
            <a:off x="0" y="0"/>
            <a:ext cx="9144000" cy="1106224"/>
            <a:chOff x="0" y="1124744"/>
            <a:chExt cx="9144000" cy="1106224"/>
          </a:xfrm>
        </p:grpSpPr>
        <p:grpSp>
          <p:nvGrpSpPr>
            <p:cNvPr id="17" name="그룹 11"/>
            <p:cNvGrpSpPr/>
            <p:nvPr/>
          </p:nvGrpSpPr>
          <p:grpSpPr>
            <a:xfrm>
              <a:off x="0" y="1124744"/>
              <a:ext cx="9144000" cy="1106224"/>
              <a:chOff x="0" y="0"/>
              <a:chExt cx="9144000" cy="1106224"/>
            </a:xfrm>
          </p:grpSpPr>
          <p:pic>
            <p:nvPicPr>
              <p:cNvPr id="19" name="그림 18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5900"/>
                        </a14:imgEffect>
                        <a14:imgEffect>
                          <a14:saturation sat="17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9144000" cy="1106224"/>
              </a:xfrm>
              <a:prstGeom prst="rect">
                <a:avLst/>
              </a:prstGeom>
            </p:spPr>
          </p:pic>
          <p:sp>
            <p:nvSpPr>
              <p:cNvPr id="20" name="제목 1"/>
              <p:cNvSpPr txBox="1">
                <a:spLocks/>
              </p:cNvSpPr>
              <p:nvPr/>
            </p:nvSpPr>
            <p:spPr>
              <a:xfrm>
                <a:off x="251520" y="33896"/>
                <a:ext cx="7056784" cy="68407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1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altLang="ko-KR" sz="2800" b="1" dirty="0" smtClean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02. </a:t>
                </a:r>
                <a:r>
                  <a:rPr lang="ko-KR" altLang="en-US" sz="2800" b="1" dirty="0" smtClean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다양한 정의관의 적용</a:t>
                </a:r>
                <a:endParaRPr lang="ko-KR" altLang="en-US" sz="2800" b="1" dirty="0">
                  <a:solidFill>
                    <a:srgbClr val="3B2936"/>
                  </a:solidFill>
                  <a:latin typeface="나눔고딕 ExtraBold" pitchFamily="50" charset="-127"/>
                  <a:ea typeface="나눔고딕 ExtraBold" pitchFamily="50" charset="-127"/>
                </a:endParaRPr>
              </a:p>
            </p:txBody>
          </p:sp>
        </p:grpSp>
        <p:sp>
          <p:nvSpPr>
            <p:cNvPr id="21" name="직사각형 20"/>
            <p:cNvSpPr/>
            <p:nvPr/>
          </p:nvSpPr>
          <p:spPr>
            <a:xfrm>
              <a:off x="5786028" y="1202878"/>
              <a:ext cx="3110147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ko-KR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6-2. </a:t>
              </a:r>
              <a:r>
                <a:rPr lang="ko-KR" altLang="en-US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다양한 정의관의 특징과 적용</a:t>
              </a:r>
              <a:endParaRPr lang="ko-KR" altLang="en-US" sz="1600" dirty="0"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7164288" y="302200"/>
            <a:ext cx="1714544" cy="377796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184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14769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/>
          <p:cNvSpPr txBox="1"/>
          <p:nvPr/>
        </p:nvSpPr>
        <p:spPr>
          <a:xfrm>
            <a:off x="899592" y="4028420"/>
            <a:ext cx="6768752" cy="581698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4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내가 김 씨라면 어떻게 행동할 지 그 까닭을 적어 보자</a:t>
            </a:r>
            <a:r>
              <a:rPr lang="en-US" altLang="ko-KR" sz="24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.</a:t>
            </a:r>
            <a:endParaRPr lang="ko-KR" altLang="en-US" sz="2400" b="1" spc="-100" dirty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71600" y="4748500"/>
            <a:ext cx="7272808" cy="1056764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dirty="0" smtClean="0">
                <a:solidFill>
                  <a:srgbClr val="FF0000"/>
                </a:solidFill>
                <a:latin typeface="+mn-ea"/>
              </a:rPr>
              <a:t>내가 김 씨라면 날씨가 지나치게 더울 경우 실내 온도를 좀 더 낮게 유지하고</a:t>
            </a:r>
            <a:r>
              <a:rPr lang="en-US" altLang="ko-KR" dirty="0" smtClean="0">
                <a:solidFill>
                  <a:srgbClr val="FF0000"/>
                </a:solidFill>
                <a:latin typeface="+mn-ea"/>
              </a:rPr>
              <a:t>, </a:t>
            </a:r>
            <a:r>
              <a:rPr lang="ko-KR" altLang="en-US" dirty="0" smtClean="0">
                <a:solidFill>
                  <a:srgbClr val="FF0000"/>
                </a:solidFill>
                <a:latin typeface="+mn-ea"/>
              </a:rPr>
              <a:t>손님의 요구가 있을 때를 제외하고는 실내 적정 온도를 유지하여 온도를 적절히 조절할 것이다</a:t>
            </a:r>
            <a:r>
              <a:rPr lang="en-US" altLang="ko-KR" dirty="0" smtClean="0">
                <a:solidFill>
                  <a:srgbClr val="FF0000"/>
                </a:solidFill>
                <a:latin typeface="+mn-ea"/>
              </a:rPr>
              <a:t>.</a:t>
            </a:r>
          </a:p>
        </p:txBody>
      </p:sp>
      <p:grpSp>
        <p:nvGrpSpPr>
          <p:cNvPr id="30" name="그룹 29"/>
          <p:cNvGrpSpPr/>
          <p:nvPr/>
        </p:nvGrpSpPr>
        <p:grpSpPr>
          <a:xfrm>
            <a:off x="0" y="0"/>
            <a:ext cx="9144000" cy="1106224"/>
            <a:chOff x="0" y="1124744"/>
            <a:chExt cx="9144000" cy="1106224"/>
          </a:xfrm>
        </p:grpSpPr>
        <p:grpSp>
          <p:nvGrpSpPr>
            <p:cNvPr id="34" name="그룹 11"/>
            <p:cNvGrpSpPr/>
            <p:nvPr/>
          </p:nvGrpSpPr>
          <p:grpSpPr>
            <a:xfrm>
              <a:off x="0" y="1124744"/>
              <a:ext cx="9144000" cy="1106224"/>
              <a:chOff x="0" y="0"/>
              <a:chExt cx="9144000" cy="1106224"/>
            </a:xfrm>
          </p:grpSpPr>
          <p:pic>
            <p:nvPicPr>
              <p:cNvPr id="36" name="그림 35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5900"/>
                        </a14:imgEffect>
                        <a14:imgEffect>
                          <a14:saturation sat="17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9144000" cy="1106224"/>
              </a:xfrm>
              <a:prstGeom prst="rect">
                <a:avLst/>
              </a:prstGeom>
            </p:spPr>
          </p:pic>
          <p:sp>
            <p:nvSpPr>
              <p:cNvPr id="37" name="제목 1"/>
              <p:cNvSpPr txBox="1">
                <a:spLocks/>
              </p:cNvSpPr>
              <p:nvPr/>
            </p:nvSpPr>
            <p:spPr>
              <a:xfrm>
                <a:off x="251520" y="33896"/>
                <a:ext cx="7056784" cy="68407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1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altLang="ko-KR" sz="2800" b="1" dirty="0" smtClean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02. </a:t>
                </a:r>
                <a:r>
                  <a:rPr lang="ko-KR" altLang="en-US" sz="2800" b="1" dirty="0" smtClean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다양한 정의관의 적용</a:t>
                </a:r>
                <a:endParaRPr lang="ko-KR" altLang="en-US" sz="2800" b="1" dirty="0">
                  <a:solidFill>
                    <a:srgbClr val="3B2936"/>
                  </a:solidFill>
                  <a:latin typeface="나눔고딕 ExtraBold" pitchFamily="50" charset="-127"/>
                  <a:ea typeface="나눔고딕 ExtraBold" pitchFamily="50" charset="-127"/>
                </a:endParaRPr>
              </a:p>
            </p:txBody>
          </p:sp>
        </p:grpSp>
        <p:sp>
          <p:nvSpPr>
            <p:cNvPr id="33" name="직사각형 32"/>
            <p:cNvSpPr/>
            <p:nvPr/>
          </p:nvSpPr>
          <p:spPr>
            <a:xfrm>
              <a:off x="5786028" y="1202878"/>
              <a:ext cx="3110147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ko-KR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6-2. </a:t>
              </a:r>
              <a:r>
                <a:rPr lang="ko-KR" altLang="en-US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다양한 정의관의 특징과 적용</a:t>
              </a:r>
              <a:endParaRPr lang="ko-KR" altLang="en-US" sz="1600" dirty="0"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508488" y="4173573"/>
            <a:ext cx="364047" cy="364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7164288" y="302200"/>
            <a:ext cx="1714544" cy="377796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184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6" name="모서리가 둥근 직사각형 15"/>
          <p:cNvSpPr/>
          <p:nvPr/>
        </p:nvSpPr>
        <p:spPr>
          <a:xfrm rot="21540000">
            <a:off x="320382" y="1699760"/>
            <a:ext cx="8352913" cy="2017173"/>
          </a:xfrm>
          <a:prstGeom prst="roundRect">
            <a:avLst>
              <a:gd name="adj" fmla="val 7830"/>
            </a:avLst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모서리가 둥근 직사각형 18"/>
          <p:cNvSpPr/>
          <p:nvPr/>
        </p:nvSpPr>
        <p:spPr>
          <a:xfrm>
            <a:off x="251520" y="1744350"/>
            <a:ext cx="8496944" cy="1906485"/>
          </a:xfrm>
          <a:prstGeom prst="roundRect">
            <a:avLst>
              <a:gd name="adj" fmla="val 8079"/>
            </a:avLst>
          </a:prstGeom>
          <a:solidFill>
            <a:schemeClr val="bg1"/>
          </a:solidFill>
          <a:ln w="12700">
            <a:solidFill>
              <a:schemeClr val="bg1">
                <a:lumMod val="65000"/>
              </a:schemeClr>
            </a:solidFill>
          </a:ln>
        </p:spPr>
        <p:txBody>
          <a:bodyPr wrap="square" lIns="144000" tIns="108000" rIns="3420000" bIns="108000">
            <a:spAutoFit/>
          </a:bodyPr>
          <a:lstStyle/>
          <a:p>
            <a:pPr>
              <a:lnSpc>
                <a:spcPct val="130000"/>
              </a:lnSpc>
            </a:pPr>
            <a:r>
              <a:rPr lang="ko-KR" altLang="en-US" sz="1600" spc="-100" dirty="0" smtClean="0">
                <a:latin typeface="나눔명조" pitchFamily="18" charset="-127"/>
                <a:ea typeface="나눔명조" pitchFamily="18" charset="-127"/>
              </a:rPr>
              <a:t>식당을 운영하는 김○○씨는 최근 실내 적정 온도와 관련하여 어려움을 겪고 있다</a:t>
            </a:r>
            <a:r>
              <a:rPr lang="en-US" altLang="ko-KR" sz="1600" spc="-100" dirty="0" smtClean="0">
                <a:latin typeface="나눔명조" pitchFamily="18" charset="-127"/>
                <a:ea typeface="나눔명조" pitchFamily="18" charset="-127"/>
              </a:rPr>
              <a:t>. </a:t>
            </a:r>
            <a:r>
              <a:rPr lang="ko-KR" altLang="en-US" sz="1600" spc="-100" dirty="0" smtClean="0">
                <a:latin typeface="나눔명조" pitchFamily="18" charset="-127"/>
                <a:ea typeface="나눔명조" pitchFamily="18" charset="-127"/>
              </a:rPr>
              <a:t>지방 자치 단체에서는 에너지 절약을 위해 여름철 실내 적정 온도를 </a:t>
            </a:r>
            <a:r>
              <a:rPr lang="en-US" altLang="ko-KR" sz="1600" spc="-100" dirty="0" smtClean="0">
                <a:latin typeface="나눔명조" pitchFamily="18" charset="-127"/>
                <a:ea typeface="나눔명조" pitchFamily="18" charset="-127"/>
              </a:rPr>
              <a:t>26~28 ℃</a:t>
            </a:r>
            <a:r>
              <a:rPr lang="ko-KR" altLang="en-US" sz="1600" spc="-100" dirty="0" smtClean="0">
                <a:latin typeface="나눔명조" pitchFamily="18" charset="-127"/>
                <a:ea typeface="나눔명조" pitchFamily="18" charset="-127"/>
              </a:rPr>
              <a:t>로 권장하였다</a:t>
            </a:r>
            <a:r>
              <a:rPr lang="en-US" altLang="ko-KR" sz="1600" spc="-100" dirty="0" smtClean="0">
                <a:latin typeface="나눔명조" pitchFamily="18" charset="-127"/>
                <a:ea typeface="나눔명조" pitchFamily="18" charset="-127"/>
              </a:rPr>
              <a:t>. </a:t>
            </a:r>
            <a:r>
              <a:rPr lang="ko-KR" altLang="en-US" sz="1600" spc="-100" dirty="0" smtClean="0">
                <a:latin typeface="나눔명조" pitchFamily="18" charset="-127"/>
                <a:ea typeface="나눔명조" pitchFamily="18" charset="-127"/>
              </a:rPr>
              <a:t>하지만 이러한 방침을 따르자 식당이 덥다고 불평하는 손님들이 늘었고 김 씨는 식당 운영에 차질이 생길까 걱정하고 있다</a:t>
            </a:r>
            <a:r>
              <a:rPr lang="en-US" altLang="ko-KR" sz="1600" spc="-100" dirty="0" smtClean="0">
                <a:latin typeface="나눔명조" pitchFamily="18" charset="-127"/>
                <a:ea typeface="나눔명조" pitchFamily="18" charset="-127"/>
              </a:rPr>
              <a:t>.</a:t>
            </a:r>
            <a:endParaRPr lang="ko-KR" altLang="en-US" sz="1400" spc="-100" dirty="0">
              <a:latin typeface="나눔명조" pitchFamily="18" charset="-127"/>
              <a:ea typeface="나눔명조" pitchFamily="18" charset="-127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63430">
            <a:off x="5449610" y="1699753"/>
            <a:ext cx="3089789" cy="20609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76200" sx="101000" sy="101000" algn="ctr" rotWithShape="0">
              <a:prstClr val="black">
                <a:alpha val="15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240199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그룹 11"/>
          <p:cNvGrpSpPr/>
          <p:nvPr/>
        </p:nvGrpSpPr>
        <p:grpSpPr>
          <a:xfrm>
            <a:off x="0" y="0"/>
            <a:ext cx="9144000" cy="1106224"/>
            <a:chOff x="0" y="0"/>
            <a:chExt cx="9144000" cy="1106224"/>
          </a:xfrm>
        </p:grpSpPr>
        <p:pic>
          <p:nvPicPr>
            <p:cNvPr id="18" name="그림 17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5900"/>
                      </a14:imgEffect>
                      <a14:imgEffect>
                        <a14:saturation sat="17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1106224"/>
            </a:xfrm>
            <a:prstGeom prst="rect">
              <a:avLst/>
            </a:prstGeom>
          </p:spPr>
        </p:pic>
        <p:sp>
          <p:nvSpPr>
            <p:cNvPr id="19" name="제목 1"/>
            <p:cNvSpPr txBox="1">
              <a:spLocks/>
            </p:cNvSpPr>
            <p:nvPr/>
          </p:nvSpPr>
          <p:spPr>
            <a:xfrm>
              <a:off x="251520" y="33896"/>
              <a:ext cx="7056784" cy="684076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ko-KR" altLang="en-US" sz="28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생각 펼치기</a:t>
              </a:r>
              <a:endParaRPr lang="ko-KR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7164288" y="302200"/>
            <a:ext cx="1714544" cy="377796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180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2780" y="1340768"/>
            <a:ext cx="8158440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직사각형 14"/>
          <p:cNvSpPr/>
          <p:nvPr/>
        </p:nvSpPr>
        <p:spPr>
          <a:xfrm>
            <a:off x="323528" y="4581128"/>
            <a:ext cx="8460432" cy="1389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>
              <a:lnSpc>
                <a:spcPct val="120000"/>
              </a:lnSpc>
            </a:pPr>
            <a:r>
              <a:rPr lang="ko-KR" altLang="en-US" spc="-150" dirty="0" smtClean="0"/>
              <a:t>  시골의 어느 한 마을에 풀이 잘 자라고 있는 공동 목초지가 있었다</a:t>
            </a:r>
            <a:r>
              <a:rPr lang="en-US" altLang="ko-KR" spc="-150" dirty="0" smtClean="0"/>
              <a:t>. </a:t>
            </a:r>
            <a:r>
              <a:rPr lang="ko-KR" altLang="en-US" spc="-150" dirty="0" smtClean="0"/>
              <a:t>그러나 이곳에 어느</a:t>
            </a:r>
            <a:endParaRPr lang="en-US" altLang="ko-KR" spc="-150" dirty="0" smtClean="0"/>
          </a:p>
          <a:p>
            <a:pPr algn="dist">
              <a:lnSpc>
                <a:spcPct val="120000"/>
              </a:lnSpc>
            </a:pPr>
            <a:r>
              <a:rPr lang="ko-KR" altLang="en-US" spc="-150" dirty="0" smtClean="0"/>
              <a:t>약삭빠른 농부가 더 많은 이득을 위해 남보다 더 많은 양을 풀어 놓았고</a:t>
            </a:r>
            <a:r>
              <a:rPr lang="en-US" altLang="ko-KR" spc="-150" dirty="0" smtClean="0"/>
              <a:t>, </a:t>
            </a:r>
            <a:r>
              <a:rPr lang="ko-KR" altLang="en-US" spc="-150" dirty="0" smtClean="0"/>
              <a:t>다른 농부들도 더 많은 양을 공유지에 풀어 놓았다</a:t>
            </a:r>
            <a:r>
              <a:rPr lang="en-US" altLang="ko-KR" spc="-150" dirty="0" smtClean="0"/>
              <a:t>. </a:t>
            </a:r>
            <a:r>
              <a:rPr lang="ko-KR" altLang="en-US" spc="-150" dirty="0" smtClean="0"/>
              <a:t>그러다 보니 얼마 지나지 않아 이곳에는 풀이 거의 남아</a:t>
            </a:r>
            <a:endParaRPr lang="en-US" altLang="ko-KR" spc="-150" dirty="0" smtClean="0"/>
          </a:p>
          <a:p>
            <a:pPr>
              <a:lnSpc>
                <a:spcPct val="120000"/>
              </a:lnSpc>
            </a:pPr>
            <a:r>
              <a:rPr lang="ko-KR" altLang="en-US" spc="-150" dirty="0" smtClean="0"/>
              <a:t>있지 않게 되었다</a:t>
            </a:r>
            <a:r>
              <a:rPr lang="en-US" altLang="ko-KR" spc="-150" dirty="0" smtClean="0"/>
              <a:t>.</a:t>
            </a:r>
            <a:endParaRPr lang="ko-KR" altLang="en-US" spc="-150" dirty="0"/>
          </a:p>
        </p:txBody>
      </p:sp>
    </p:spTree>
    <p:extLst>
      <p:ext uri="{BB962C8B-B14F-4D97-AF65-F5344CB8AC3E}">
        <p14:creationId xmlns:p14="http://schemas.microsoft.com/office/powerpoint/2010/main" val="1940784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0" y="1372706"/>
            <a:ext cx="5829648" cy="400110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lIns="360000" rtlCol="0">
            <a:spAutoFit/>
          </a:bodyPr>
          <a:lstStyle/>
          <a:p>
            <a:r>
              <a:rPr lang="ko-KR" altLang="en-US" sz="2000" b="1" dirty="0" smtClean="0">
                <a:solidFill>
                  <a:srgbClr val="D35007"/>
                </a:solidFill>
                <a:latin typeface="나눔고딕 ExtraBold" pitchFamily="50" charset="-127"/>
                <a:ea typeface="나눔고딕 ExtraBold" pitchFamily="50" charset="-127"/>
              </a:rPr>
              <a:t>권리와 의무</a:t>
            </a:r>
            <a:r>
              <a:rPr lang="en-US" altLang="ko-KR" sz="2000" b="1" dirty="0" smtClean="0">
                <a:solidFill>
                  <a:srgbClr val="D35007"/>
                </a:solidFill>
                <a:latin typeface="나눔고딕 ExtraBold" pitchFamily="50" charset="-127"/>
                <a:ea typeface="나눔고딕 ExtraBold" pitchFamily="50" charset="-127"/>
              </a:rPr>
              <a:t>, </a:t>
            </a:r>
            <a:r>
              <a:rPr lang="ko-KR" altLang="en-US" sz="2000" b="1" dirty="0" smtClean="0">
                <a:solidFill>
                  <a:srgbClr val="D35007"/>
                </a:solidFill>
                <a:latin typeface="나눔고딕 ExtraBold" pitchFamily="50" charset="-127"/>
                <a:ea typeface="나눔고딕 ExtraBold" pitchFamily="50" charset="-127"/>
              </a:rPr>
              <a:t>어느 것이 더 중요할까</a:t>
            </a:r>
            <a:r>
              <a:rPr lang="en-US" altLang="ko-KR" sz="2000" b="1" dirty="0" smtClean="0">
                <a:solidFill>
                  <a:srgbClr val="D35007"/>
                </a:solidFill>
                <a:latin typeface="나눔고딕 ExtraBold" pitchFamily="50" charset="-127"/>
                <a:ea typeface="나눔고딕 ExtraBold" pitchFamily="50" charset="-127"/>
              </a:rPr>
              <a:t>?</a:t>
            </a:r>
            <a:endParaRPr lang="ko-KR" altLang="en-US" sz="2000" b="1" dirty="0">
              <a:solidFill>
                <a:srgbClr val="D35007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13" name="그룹 12"/>
          <p:cNvGrpSpPr/>
          <p:nvPr/>
        </p:nvGrpSpPr>
        <p:grpSpPr>
          <a:xfrm>
            <a:off x="0" y="0"/>
            <a:ext cx="9144000" cy="1106224"/>
            <a:chOff x="0" y="1124744"/>
            <a:chExt cx="9144000" cy="1106224"/>
          </a:xfrm>
        </p:grpSpPr>
        <p:grpSp>
          <p:nvGrpSpPr>
            <p:cNvPr id="16" name="그룹 11"/>
            <p:cNvGrpSpPr/>
            <p:nvPr/>
          </p:nvGrpSpPr>
          <p:grpSpPr>
            <a:xfrm>
              <a:off x="0" y="1124744"/>
              <a:ext cx="9144000" cy="1106224"/>
              <a:chOff x="0" y="0"/>
              <a:chExt cx="9144000" cy="1106224"/>
            </a:xfrm>
          </p:grpSpPr>
          <p:pic>
            <p:nvPicPr>
              <p:cNvPr id="22" name="그림 21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5900"/>
                        </a14:imgEffect>
                        <a14:imgEffect>
                          <a14:saturation sat="17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9144000" cy="1106224"/>
              </a:xfrm>
              <a:prstGeom prst="rect">
                <a:avLst/>
              </a:prstGeom>
            </p:spPr>
          </p:pic>
          <p:sp>
            <p:nvSpPr>
              <p:cNvPr id="23" name="제목 1"/>
              <p:cNvSpPr txBox="1">
                <a:spLocks/>
              </p:cNvSpPr>
              <p:nvPr/>
            </p:nvSpPr>
            <p:spPr>
              <a:xfrm>
                <a:off x="251520" y="33896"/>
                <a:ext cx="7056784" cy="68407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1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altLang="ko-KR" sz="2800" b="1" dirty="0" smtClean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02. </a:t>
                </a:r>
                <a:r>
                  <a:rPr lang="ko-KR" altLang="en-US" sz="2800" b="1" dirty="0" smtClean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다양한 정의관의 적용</a:t>
                </a:r>
                <a:endParaRPr lang="ko-KR" altLang="en-US" sz="2800" b="1" dirty="0">
                  <a:solidFill>
                    <a:srgbClr val="3B2936"/>
                  </a:solidFill>
                  <a:latin typeface="나눔고딕 ExtraBold" pitchFamily="50" charset="-127"/>
                  <a:ea typeface="나눔고딕 ExtraBold" pitchFamily="50" charset="-127"/>
                </a:endParaRPr>
              </a:p>
            </p:txBody>
          </p:sp>
        </p:grpSp>
        <p:sp>
          <p:nvSpPr>
            <p:cNvPr id="15" name="직사각형 14"/>
            <p:cNvSpPr/>
            <p:nvPr/>
          </p:nvSpPr>
          <p:spPr>
            <a:xfrm>
              <a:off x="5786028" y="1202878"/>
              <a:ext cx="3110147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ko-KR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6-2. </a:t>
              </a:r>
              <a:r>
                <a:rPr lang="ko-KR" altLang="en-US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다양한 정의관의 특징과 적용</a:t>
              </a:r>
              <a:endParaRPr lang="ko-KR" altLang="en-US" sz="1600" dirty="0"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323528" y="1822509"/>
            <a:ext cx="8496944" cy="4360617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180000" lvl="0" indent="-1800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ko-KR" altLang="en-US" sz="2400" spc="-1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 pitchFamily="50" charset="-127"/>
                <a:ea typeface="맑은 고딕" pitchFamily="50" charset="-127"/>
              </a:rPr>
              <a:t>사례 </a:t>
            </a:r>
            <a:r>
              <a:rPr lang="en-US" altLang="ko-KR" sz="2400" spc="-1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ko-KR" altLang="en-US" sz="2400" spc="-1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 pitchFamily="50" charset="-127"/>
                <a:ea typeface="맑은 고딕" pitchFamily="50" charset="-127"/>
              </a:rPr>
              <a:t>장 씨는 고향으로 가던 중 교통사고로 길가에 쓰러진 피해자를 보고도 구조하지 않고 집으로 갔다가</a:t>
            </a:r>
            <a:r>
              <a:rPr lang="en-US" altLang="ko-KR" sz="2400" spc="-1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2400" spc="-1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 pitchFamily="50" charset="-127"/>
                <a:ea typeface="맑은 고딕" pitchFamily="50" charset="-127"/>
              </a:rPr>
              <a:t>사고 현장에서 쓰러져 있던 사람이 자신을 마중 나왔던 어머니인 것을 알게 되었다</a:t>
            </a:r>
            <a:r>
              <a:rPr lang="en-US" altLang="ko-KR" sz="2400" spc="-1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 marL="180000" lvl="0" indent="-1800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ko-KR" altLang="en-US" sz="2400" spc="-1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 pitchFamily="50" charset="-127"/>
                <a:ea typeface="맑은 고딕" pitchFamily="50" charset="-127"/>
              </a:rPr>
              <a:t>자유주의적 정의관의 입장 </a:t>
            </a:r>
            <a:r>
              <a:rPr lang="en-US" altLang="ko-KR" sz="2400" spc="-1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ko-KR" altLang="en-US" sz="2400" spc="-1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 pitchFamily="50" charset="-127"/>
                <a:ea typeface="맑은 고딕" pitchFamily="50" charset="-127"/>
              </a:rPr>
              <a:t>다친 사람을 돕거나 돕지 않는 것은 자율적으로 결정한 문제이므로 장 씨의 선택은 잘못된 행위가 아님</a:t>
            </a:r>
            <a:endParaRPr lang="en-US" altLang="ko-KR" sz="2400" spc="-150" dirty="0" smtClean="0">
              <a:solidFill>
                <a:prstClr val="black">
                  <a:lumMod val="85000"/>
                  <a:lumOff val="15000"/>
                </a:prstClr>
              </a:solidFill>
              <a:latin typeface="맑은 고딕" pitchFamily="50" charset="-127"/>
              <a:ea typeface="맑은 고딕" pitchFamily="50" charset="-127"/>
            </a:endParaRPr>
          </a:p>
          <a:p>
            <a:pPr marL="180000" lvl="0" indent="-1800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ko-KR" altLang="en-US" sz="2400" spc="-1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 pitchFamily="50" charset="-127"/>
                <a:ea typeface="맑은 고딕" pitchFamily="50" charset="-127"/>
              </a:rPr>
              <a:t>공동체주의적 정의관의 입장 </a:t>
            </a:r>
            <a:r>
              <a:rPr lang="en-US" altLang="ko-KR" sz="2400" spc="-1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ko-KR" altLang="en-US" sz="2400" spc="-1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 pitchFamily="50" charset="-127"/>
                <a:ea typeface="맑은 고딕" pitchFamily="50" charset="-127"/>
              </a:rPr>
              <a:t>위험에 처한 사람을 돕는 것은 공동체 구성원이 </a:t>
            </a:r>
            <a:r>
              <a:rPr lang="ko-KR" altLang="en-US" sz="2400" spc="-150" dirty="0" err="1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 pitchFamily="50" charset="-127"/>
                <a:ea typeface="맑은 고딕" pitchFamily="50" charset="-127"/>
              </a:rPr>
              <a:t>지녀야할</a:t>
            </a:r>
            <a:r>
              <a:rPr lang="ko-KR" altLang="en-US" sz="2400" spc="-1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 pitchFamily="50" charset="-127"/>
                <a:ea typeface="맑은 고딕" pitchFamily="50" charset="-127"/>
              </a:rPr>
              <a:t> 의무이므로 장 씨의 선택은 잘못된 행위임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164288" y="302200"/>
            <a:ext cx="1714544" cy="377796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184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37088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67544" y="1340768"/>
            <a:ext cx="3816424" cy="646331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400" b="1" dirty="0" smtClean="0">
                <a:solidFill>
                  <a:srgbClr val="0070C0"/>
                </a:solidFill>
                <a:latin typeface="+mn-ea"/>
              </a:rPr>
              <a:t>✚</a:t>
            </a:r>
            <a:r>
              <a:rPr lang="ko-KR" alt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 착한 사마리아인 법</a:t>
            </a:r>
            <a:endParaRPr lang="ko-KR" alt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79912" y="2564904"/>
            <a:ext cx="4680520" cy="2862322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000" spc="-1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 pitchFamily="50" charset="-127"/>
                <a:ea typeface="맑은 고딕" pitchFamily="50" charset="-127"/>
              </a:rPr>
              <a:t>‘착한 사마리아인’ 이야기에서 </a:t>
            </a:r>
            <a:r>
              <a:rPr lang="ko-KR" altLang="en-US" sz="2000" spc="-150" dirty="0" err="1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 pitchFamily="50" charset="-127"/>
                <a:ea typeface="맑은 고딕" pitchFamily="50" charset="-127"/>
              </a:rPr>
              <a:t>사마리아인은</a:t>
            </a:r>
            <a:r>
              <a:rPr lang="ko-KR" altLang="en-US" sz="2000" spc="-1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 pitchFamily="50" charset="-127"/>
                <a:ea typeface="맑은 고딕" pitchFamily="50" charset="-127"/>
              </a:rPr>
              <a:t> 강도를 만나 심각한 상처를 입고 쓰러져 있는 사람을 치료하는 등 구조를 하는 사람으로 그려진다</a:t>
            </a:r>
            <a:r>
              <a:rPr lang="en-US" altLang="ko-KR" sz="2000" spc="-1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 pitchFamily="50" charset="-127"/>
                <a:ea typeface="맑은 고딕" pitchFamily="50" charset="-127"/>
              </a:rPr>
              <a:t>. ‘</a:t>
            </a:r>
            <a:r>
              <a:rPr lang="ko-KR" altLang="en-US" sz="2000" spc="-1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 pitchFamily="50" charset="-127"/>
                <a:ea typeface="맑은 고딕" pitchFamily="50" charset="-127"/>
              </a:rPr>
              <a:t>착한 사마리아인 법’은 구조 활동을 하지 않은 개인을 형벌로 다스리는 법을 말한다</a:t>
            </a:r>
            <a:r>
              <a:rPr lang="en-US" altLang="ko-KR" sz="2000" spc="-1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 pitchFamily="50" charset="-127"/>
                <a:ea typeface="맑은 고딕" pitchFamily="50" charset="-127"/>
              </a:rPr>
              <a:t>.</a:t>
            </a:r>
          </a:p>
        </p:txBody>
      </p:sp>
      <p:grpSp>
        <p:nvGrpSpPr>
          <p:cNvPr id="15" name="그룹 14"/>
          <p:cNvGrpSpPr/>
          <p:nvPr/>
        </p:nvGrpSpPr>
        <p:grpSpPr>
          <a:xfrm>
            <a:off x="0" y="0"/>
            <a:ext cx="9144000" cy="1106224"/>
            <a:chOff x="0" y="1124744"/>
            <a:chExt cx="9144000" cy="1106224"/>
          </a:xfrm>
        </p:grpSpPr>
        <p:grpSp>
          <p:nvGrpSpPr>
            <p:cNvPr id="16" name="그룹 11"/>
            <p:cNvGrpSpPr/>
            <p:nvPr/>
          </p:nvGrpSpPr>
          <p:grpSpPr>
            <a:xfrm>
              <a:off x="0" y="1124744"/>
              <a:ext cx="9144000" cy="1106224"/>
              <a:chOff x="0" y="0"/>
              <a:chExt cx="9144000" cy="1106224"/>
            </a:xfrm>
          </p:grpSpPr>
          <p:pic>
            <p:nvPicPr>
              <p:cNvPr id="18" name="그림 17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5900"/>
                        </a14:imgEffect>
                        <a14:imgEffect>
                          <a14:saturation sat="17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9144000" cy="1106224"/>
              </a:xfrm>
              <a:prstGeom prst="rect">
                <a:avLst/>
              </a:prstGeom>
            </p:spPr>
          </p:pic>
          <p:sp>
            <p:nvSpPr>
              <p:cNvPr id="19" name="제목 1"/>
              <p:cNvSpPr txBox="1">
                <a:spLocks/>
              </p:cNvSpPr>
              <p:nvPr/>
            </p:nvSpPr>
            <p:spPr>
              <a:xfrm>
                <a:off x="251520" y="33896"/>
                <a:ext cx="7056784" cy="68407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1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altLang="ko-KR" sz="2800" b="1" dirty="0" smtClean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02. </a:t>
                </a:r>
                <a:r>
                  <a:rPr lang="ko-KR" altLang="en-US" sz="2800" b="1" dirty="0" smtClean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다양한 정의관의 적용</a:t>
                </a:r>
                <a:endParaRPr lang="ko-KR" altLang="en-US" sz="2800" b="1" dirty="0">
                  <a:solidFill>
                    <a:srgbClr val="3B2936"/>
                  </a:solidFill>
                  <a:latin typeface="나눔고딕 ExtraBold" pitchFamily="50" charset="-127"/>
                  <a:ea typeface="나눔고딕 ExtraBold" pitchFamily="50" charset="-127"/>
                </a:endParaRPr>
              </a:p>
            </p:txBody>
          </p:sp>
        </p:grpSp>
        <p:sp>
          <p:nvSpPr>
            <p:cNvPr id="17" name="직사각형 16"/>
            <p:cNvSpPr/>
            <p:nvPr/>
          </p:nvSpPr>
          <p:spPr>
            <a:xfrm>
              <a:off x="5786028" y="1202878"/>
              <a:ext cx="3110147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ko-KR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6-2. </a:t>
              </a:r>
              <a:r>
                <a:rPr lang="ko-KR" altLang="en-US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다양한 정의관의 특징과 적용</a:t>
              </a:r>
              <a:endParaRPr lang="ko-KR" altLang="en-US" sz="1600" dirty="0"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7164288" y="302200"/>
            <a:ext cx="1714544" cy="377796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184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2276872"/>
            <a:ext cx="2929183" cy="3672408"/>
          </a:xfrm>
          <a:prstGeom prst="roundRect">
            <a:avLst>
              <a:gd name="adj" fmla="val 5543"/>
            </a:avLst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92379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0" y="1372706"/>
            <a:ext cx="5829648" cy="400110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lIns="360000" rtlCol="0">
            <a:spAutoFit/>
          </a:bodyPr>
          <a:lstStyle/>
          <a:p>
            <a:r>
              <a:rPr lang="ko-KR" altLang="en-US" sz="2000" b="1" dirty="0" smtClean="0">
                <a:solidFill>
                  <a:srgbClr val="D35007"/>
                </a:solidFill>
                <a:latin typeface="나눔고딕 ExtraBold" pitchFamily="50" charset="-127"/>
                <a:ea typeface="나눔고딕 ExtraBold" pitchFamily="50" charset="-127"/>
              </a:rPr>
              <a:t>사익과 공익은 조화를 이룰 수 있을까</a:t>
            </a:r>
            <a:r>
              <a:rPr lang="en-US" altLang="ko-KR" sz="2000" b="1" dirty="0" smtClean="0">
                <a:solidFill>
                  <a:srgbClr val="D35007"/>
                </a:solidFill>
                <a:latin typeface="나눔고딕 ExtraBold" pitchFamily="50" charset="-127"/>
                <a:ea typeface="나눔고딕 ExtraBold" pitchFamily="50" charset="-127"/>
              </a:rPr>
              <a:t>?</a:t>
            </a:r>
            <a:endParaRPr lang="ko-KR" altLang="en-US" sz="2000" b="1" dirty="0">
              <a:solidFill>
                <a:srgbClr val="D35007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2" name="그룹 12"/>
          <p:cNvGrpSpPr/>
          <p:nvPr/>
        </p:nvGrpSpPr>
        <p:grpSpPr>
          <a:xfrm>
            <a:off x="0" y="0"/>
            <a:ext cx="9144000" cy="1106224"/>
            <a:chOff x="0" y="1124744"/>
            <a:chExt cx="9144000" cy="1106224"/>
          </a:xfrm>
        </p:grpSpPr>
        <p:grpSp>
          <p:nvGrpSpPr>
            <p:cNvPr id="3" name="그룹 11"/>
            <p:cNvGrpSpPr/>
            <p:nvPr/>
          </p:nvGrpSpPr>
          <p:grpSpPr>
            <a:xfrm>
              <a:off x="0" y="1124744"/>
              <a:ext cx="9144000" cy="1106224"/>
              <a:chOff x="0" y="0"/>
              <a:chExt cx="9144000" cy="1106224"/>
            </a:xfrm>
          </p:grpSpPr>
          <p:pic>
            <p:nvPicPr>
              <p:cNvPr id="22" name="그림 21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5900"/>
                        </a14:imgEffect>
                        <a14:imgEffect>
                          <a14:saturation sat="17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9144000" cy="1106224"/>
              </a:xfrm>
              <a:prstGeom prst="rect">
                <a:avLst/>
              </a:prstGeom>
            </p:spPr>
          </p:pic>
          <p:sp>
            <p:nvSpPr>
              <p:cNvPr id="23" name="제목 1"/>
              <p:cNvSpPr txBox="1">
                <a:spLocks/>
              </p:cNvSpPr>
              <p:nvPr/>
            </p:nvSpPr>
            <p:spPr>
              <a:xfrm>
                <a:off x="251520" y="33896"/>
                <a:ext cx="7056784" cy="68407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1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altLang="ko-KR" sz="2800" b="1" dirty="0" smtClean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02. </a:t>
                </a:r>
                <a:r>
                  <a:rPr lang="ko-KR" altLang="en-US" sz="2800" b="1" dirty="0" smtClean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다양한 정의관의 적용</a:t>
                </a:r>
                <a:endParaRPr lang="ko-KR" altLang="en-US" sz="2800" b="1" dirty="0">
                  <a:solidFill>
                    <a:srgbClr val="3B2936"/>
                  </a:solidFill>
                  <a:latin typeface="나눔고딕 ExtraBold" pitchFamily="50" charset="-127"/>
                  <a:ea typeface="나눔고딕 ExtraBold" pitchFamily="50" charset="-127"/>
                </a:endParaRPr>
              </a:p>
            </p:txBody>
          </p:sp>
        </p:grpSp>
        <p:sp>
          <p:nvSpPr>
            <p:cNvPr id="15" name="직사각형 14"/>
            <p:cNvSpPr/>
            <p:nvPr/>
          </p:nvSpPr>
          <p:spPr>
            <a:xfrm>
              <a:off x="5786028" y="1202878"/>
              <a:ext cx="3110147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ko-KR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6-2. </a:t>
              </a:r>
              <a:r>
                <a:rPr lang="ko-KR" altLang="en-US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다양한 정의관의 특징과 적용</a:t>
              </a:r>
              <a:endParaRPr lang="ko-KR" altLang="en-US" sz="1600" dirty="0"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323528" y="1822509"/>
            <a:ext cx="8496944" cy="3554819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180000" lvl="0" indent="-1800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사례 </a:t>
            </a:r>
            <a:r>
              <a:rPr lang="en-US" altLang="ko-KR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: </a:t>
            </a: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정부가 개발 제한 구역에 대한 규제를 완화할 예정이라고 발표하였다</a:t>
            </a:r>
            <a:r>
              <a:rPr lang="en-US" altLang="ko-KR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.</a:t>
            </a:r>
          </a:p>
          <a:p>
            <a:pPr marL="180000" indent="-1800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자유주의적 정의관의 입장 </a:t>
            </a:r>
            <a:r>
              <a:rPr lang="en-US" altLang="ko-KR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: </a:t>
            </a: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사유 재산권 보장을 위해서 개발 제한 구역 규제 완화에 찬성함</a:t>
            </a:r>
          </a:p>
          <a:p>
            <a:pPr marL="180000" indent="-1800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공동체주의적 정의관의 입장 </a:t>
            </a:r>
            <a:r>
              <a:rPr lang="en-US" altLang="ko-KR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: </a:t>
            </a: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자연환경 보호라는 공익의 실현을 위해서 개발 제한 구역 규제 완화에 반대함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164288" y="302200"/>
            <a:ext cx="1714544" cy="415498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185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8923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0" y="1372706"/>
            <a:ext cx="5829648" cy="400110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lIns="360000" rtlCol="0">
            <a:spAutoFit/>
          </a:bodyPr>
          <a:lstStyle/>
          <a:p>
            <a:r>
              <a:rPr lang="ko-KR" altLang="en-US" sz="2000" b="1" dirty="0" smtClean="0">
                <a:solidFill>
                  <a:srgbClr val="D35007"/>
                </a:solidFill>
                <a:latin typeface="나눔고딕 ExtraBold" pitchFamily="50" charset="-127"/>
                <a:ea typeface="나눔고딕 ExtraBold" pitchFamily="50" charset="-127"/>
              </a:rPr>
              <a:t>사익과 공익은 조화를 이룰 수 있을까</a:t>
            </a:r>
            <a:r>
              <a:rPr lang="en-US" altLang="ko-KR" sz="2000" b="1" dirty="0" smtClean="0">
                <a:solidFill>
                  <a:srgbClr val="D35007"/>
                </a:solidFill>
                <a:latin typeface="나눔고딕 ExtraBold" pitchFamily="50" charset="-127"/>
                <a:ea typeface="나눔고딕 ExtraBold" pitchFamily="50" charset="-127"/>
              </a:rPr>
              <a:t>?</a:t>
            </a:r>
            <a:endParaRPr lang="ko-KR" altLang="en-US" sz="2000" b="1" dirty="0">
              <a:solidFill>
                <a:srgbClr val="D35007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2" name="그룹 12"/>
          <p:cNvGrpSpPr/>
          <p:nvPr/>
        </p:nvGrpSpPr>
        <p:grpSpPr>
          <a:xfrm>
            <a:off x="0" y="0"/>
            <a:ext cx="9144000" cy="1106224"/>
            <a:chOff x="0" y="1124744"/>
            <a:chExt cx="9144000" cy="1106224"/>
          </a:xfrm>
        </p:grpSpPr>
        <p:grpSp>
          <p:nvGrpSpPr>
            <p:cNvPr id="3" name="그룹 11"/>
            <p:cNvGrpSpPr/>
            <p:nvPr/>
          </p:nvGrpSpPr>
          <p:grpSpPr>
            <a:xfrm>
              <a:off x="0" y="1124744"/>
              <a:ext cx="9144000" cy="1106224"/>
              <a:chOff x="0" y="0"/>
              <a:chExt cx="9144000" cy="1106224"/>
            </a:xfrm>
          </p:grpSpPr>
          <p:pic>
            <p:nvPicPr>
              <p:cNvPr id="22" name="그림 21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5900"/>
                        </a14:imgEffect>
                        <a14:imgEffect>
                          <a14:saturation sat="17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9144000" cy="1106224"/>
              </a:xfrm>
              <a:prstGeom prst="rect">
                <a:avLst/>
              </a:prstGeom>
            </p:spPr>
          </p:pic>
          <p:sp>
            <p:nvSpPr>
              <p:cNvPr id="23" name="제목 1"/>
              <p:cNvSpPr txBox="1">
                <a:spLocks/>
              </p:cNvSpPr>
              <p:nvPr/>
            </p:nvSpPr>
            <p:spPr>
              <a:xfrm>
                <a:off x="251520" y="33896"/>
                <a:ext cx="7056784" cy="68407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1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altLang="ko-KR" sz="2800" b="1" dirty="0" smtClean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02. </a:t>
                </a:r>
                <a:r>
                  <a:rPr lang="ko-KR" altLang="en-US" sz="2800" b="1" dirty="0" smtClean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다양한 정의관의 적용</a:t>
                </a:r>
                <a:endParaRPr lang="ko-KR" altLang="en-US" sz="2800" b="1" dirty="0">
                  <a:solidFill>
                    <a:srgbClr val="3B2936"/>
                  </a:solidFill>
                  <a:latin typeface="나눔고딕 ExtraBold" pitchFamily="50" charset="-127"/>
                  <a:ea typeface="나눔고딕 ExtraBold" pitchFamily="50" charset="-127"/>
                </a:endParaRPr>
              </a:p>
            </p:txBody>
          </p:sp>
        </p:grpSp>
        <p:sp>
          <p:nvSpPr>
            <p:cNvPr id="15" name="직사각형 14"/>
            <p:cNvSpPr/>
            <p:nvPr/>
          </p:nvSpPr>
          <p:spPr>
            <a:xfrm>
              <a:off x="5786028" y="1202878"/>
              <a:ext cx="3110147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ko-KR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6-2. </a:t>
              </a:r>
              <a:r>
                <a:rPr lang="ko-KR" altLang="en-US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다양한 정의관의 특징과 적용</a:t>
              </a:r>
              <a:endParaRPr lang="ko-KR" altLang="en-US" sz="1600" dirty="0"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323528" y="1822509"/>
            <a:ext cx="8496944" cy="2977738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180000" lvl="0" indent="-1800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자유주의적 정의관과 공동체주의적 정의관은 사익과 공익 중 어느 것을 우선하느냐에 대한 견해 차이는 있지만</a:t>
            </a:r>
            <a:r>
              <a:rPr lang="en-US" altLang="ko-KR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, </a:t>
            </a: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사익과 공익의 가치를 완전히 무시하는 것은 아님</a:t>
            </a:r>
          </a:p>
          <a:p>
            <a:pPr marL="180000" lvl="0" indent="-1800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사익과 공익이 조화를 이루기 위해서는 대화와 타협을 통하여 공정하게 이익을 조정하는 노력을 기울여야 함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164288" y="302200"/>
            <a:ext cx="1714544" cy="415498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185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65622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그룹 12"/>
          <p:cNvGrpSpPr/>
          <p:nvPr/>
        </p:nvGrpSpPr>
        <p:grpSpPr>
          <a:xfrm>
            <a:off x="-8040" y="-1506"/>
            <a:ext cx="9144000" cy="1106224"/>
            <a:chOff x="-8040" y="-1506"/>
            <a:chExt cx="9144000" cy="1106224"/>
          </a:xfrm>
        </p:grpSpPr>
        <p:grpSp>
          <p:nvGrpSpPr>
            <p:cNvPr id="13" name="그룹 4"/>
            <p:cNvGrpSpPr/>
            <p:nvPr/>
          </p:nvGrpSpPr>
          <p:grpSpPr>
            <a:xfrm>
              <a:off x="-8040" y="-1506"/>
              <a:ext cx="9144000" cy="1106224"/>
              <a:chOff x="-8040" y="-1506"/>
              <a:chExt cx="9144000" cy="1106224"/>
            </a:xfrm>
          </p:grpSpPr>
          <p:pic>
            <p:nvPicPr>
              <p:cNvPr id="16" name="그림 15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5900"/>
                        </a14:imgEffect>
                        <a14:imgEffect>
                          <a14:saturation sat="17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8040" y="-1506"/>
                <a:ext cx="9144000" cy="1106224"/>
              </a:xfrm>
              <a:prstGeom prst="rect">
                <a:avLst/>
              </a:prstGeom>
            </p:spPr>
          </p:pic>
          <p:sp>
            <p:nvSpPr>
              <p:cNvPr id="17" name="제목 1"/>
              <p:cNvSpPr txBox="1">
                <a:spLocks/>
              </p:cNvSpPr>
              <p:nvPr/>
            </p:nvSpPr>
            <p:spPr>
              <a:xfrm>
                <a:off x="204912" y="6524"/>
                <a:ext cx="1584176" cy="648072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1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ko-KR" altLang="en-US" sz="1900" b="1" spc="-150" dirty="0" smtClean="0">
                    <a:solidFill>
                      <a:srgbClr val="EA5400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통</a:t>
                </a:r>
                <a:r>
                  <a:rPr lang="ko-KR" altLang="en-US" sz="1900" b="1" spc="-150" dirty="0">
                    <a:solidFill>
                      <a:srgbClr val="EA5400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합</a:t>
                </a:r>
                <a:r>
                  <a:rPr lang="ko-KR" altLang="en-US" sz="1900" b="1" spc="-150" dirty="0" smtClean="0">
                    <a:solidFill>
                      <a:srgbClr val="EA5400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 </a:t>
                </a:r>
                <a:endParaRPr lang="en-US" altLang="ko-KR" sz="1900" b="1" spc="-150" dirty="0" smtClean="0">
                  <a:solidFill>
                    <a:srgbClr val="EA5400"/>
                  </a:solidFill>
                  <a:latin typeface="나눔고딕 ExtraBold" pitchFamily="50" charset="-127"/>
                  <a:ea typeface="나눔고딕 ExtraBold" pitchFamily="50" charset="-127"/>
                </a:endParaRPr>
              </a:p>
              <a:p>
                <a:pPr algn="l"/>
                <a:r>
                  <a:rPr lang="ko-KR" altLang="en-US" sz="1900" b="1" spc="-150" dirty="0" smtClean="0">
                    <a:solidFill>
                      <a:srgbClr val="EA5400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주제 탐</a:t>
                </a:r>
                <a:r>
                  <a:rPr lang="ko-KR" altLang="en-US" sz="1900" b="1" spc="-150" dirty="0">
                    <a:solidFill>
                      <a:srgbClr val="EA5400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구</a:t>
                </a:r>
                <a:r>
                  <a:rPr lang="ko-KR" altLang="en-US" sz="1900" b="1" spc="-150" dirty="0" smtClean="0">
                    <a:solidFill>
                      <a:srgbClr val="EA5400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 </a:t>
                </a:r>
                <a:endParaRPr lang="en-US" altLang="ko-KR" sz="1900" b="1" spc="-150" dirty="0" smtClean="0">
                  <a:solidFill>
                    <a:srgbClr val="EA5400"/>
                  </a:solidFill>
                  <a:latin typeface="나눔고딕 ExtraBold" pitchFamily="50" charset="-127"/>
                  <a:ea typeface="나눔고딕 ExtraBold" pitchFamily="50" charset="-127"/>
                </a:endParaRPr>
              </a:p>
            </p:txBody>
          </p:sp>
        </p:grpSp>
        <p:sp>
          <p:nvSpPr>
            <p:cNvPr id="14" name="직사각형 13"/>
            <p:cNvSpPr/>
            <p:nvPr/>
          </p:nvSpPr>
          <p:spPr>
            <a:xfrm>
              <a:off x="1313646" y="116547"/>
              <a:ext cx="7056786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2500" b="1" spc="-120" dirty="0" smtClean="0">
                  <a:latin typeface="나눔고딕 ExtraBold" pitchFamily="50" charset="-127"/>
                  <a:ea typeface="나눔고딕 ExtraBold" pitchFamily="50" charset="-127"/>
                </a:rPr>
                <a:t>행복하고 잘사는 마을 공동체 설계</a:t>
              </a:r>
              <a:endParaRPr lang="en-US" altLang="ko-KR" sz="2500" b="1" spc="-120" dirty="0"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779392" y="63676"/>
            <a:ext cx="432048" cy="252000"/>
          </a:xfrm>
          <a:prstGeom prst="roundRect">
            <a:avLst>
              <a:gd name="adj" fmla="val 50000"/>
            </a:avLst>
          </a:prstGeom>
          <a:solidFill>
            <a:srgbClr val="FFFF9F">
              <a:alpha val="83922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ko-KR" altLang="en-US" sz="1300" b="1" spc="-150" dirty="0" err="1" smtClean="0">
                <a:solidFill>
                  <a:schemeClr val="accent6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모둠</a:t>
            </a:r>
            <a:endParaRPr lang="ko-KR" altLang="en-US" sz="1300" b="1" spc="-150" dirty="0">
              <a:solidFill>
                <a:schemeClr val="accent6">
                  <a:lumMod val="50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5786028" y="78134"/>
            <a:ext cx="311014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ko-K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6-2. </a:t>
            </a:r>
            <a:r>
              <a:rPr lang="ko-KR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다양한 정의관의 특징과 적용</a:t>
            </a:r>
            <a:endParaRPr lang="ko-KR" altLang="en-US" sz="1600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164288" y="302200"/>
            <a:ext cx="1714544" cy="377796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186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23528" y="1412776"/>
            <a:ext cx="8605463" cy="4750594"/>
          </a:xfrm>
          <a:prstGeom prst="roundRect">
            <a:avLst>
              <a:gd name="adj" fmla="val 5224"/>
            </a:avLst>
          </a:prstGeom>
          <a:solidFill>
            <a:srgbClr val="FCF3EB"/>
          </a:solidFill>
          <a:effectLst/>
        </p:spPr>
        <p:txBody>
          <a:bodyPr wrap="square" lIns="108000" rIns="3708000" rtlCol="0">
            <a:spAutoFit/>
          </a:bodyPr>
          <a:lstStyle/>
          <a:p>
            <a:pPr marL="0" lvl="6">
              <a:lnSpc>
                <a:spcPct val="140000"/>
              </a:lnSpc>
            </a:pPr>
            <a:r>
              <a:rPr lang="ko-KR" altLang="en-US" sz="1500" spc="-100" dirty="0" smtClean="0">
                <a:latin typeface="맑은 고딕" pitchFamily="50" charset="-127"/>
                <a:ea typeface="맑은 고딕" pitchFamily="50" charset="-127"/>
              </a:rPr>
              <a:t>  서울시 ○○구 장수 마을은 </a:t>
            </a:r>
            <a:r>
              <a:rPr lang="en-US" altLang="ko-KR" sz="1500" spc="-100" dirty="0" smtClean="0">
                <a:latin typeface="맑은 고딕" pitchFamily="50" charset="-127"/>
                <a:ea typeface="맑은 고딕" pitchFamily="50" charset="-127"/>
              </a:rPr>
              <a:t>2004</a:t>
            </a:r>
            <a:r>
              <a:rPr lang="ko-KR" altLang="en-US" sz="1500" spc="-100" dirty="0" smtClean="0">
                <a:latin typeface="맑은 고딕" pitchFamily="50" charset="-127"/>
                <a:ea typeface="맑은 고딕" pitchFamily="50" charset="-127"/>
              </a:rPr>
              <a:t>년 주택 재개발 사업 예정 구역으로 지정되었지만</a:t>
            </a:r>
            <a:r>
              <a:rPr lang="en-US" altLang="ko-KR" sz="1500" spc="-100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500" spc="-100" dirty="0" smtClean="0">
                <a:latin typeface="맑은 고딕" pitchFamily="50" charset="-127"/>
                <a:ea typeface="맑은 고딕" pitchFamily="50" charset="-127"/>
              </a:rPr>
              <a:t>인근에 문화재가 인접해 있고 주택지가 급경사 구릉지에 위치하여 </a:t>
            </a:r>
            <a:r>
              <a:rPr lang="en-US" altLang="ko-KR" sz="1500" spc="-100" dirty="0" smtClean="0">
                <a:latin typeface="맑은 고딕" pitchFamily="50" charset="-127"/>
                <a:ea typeface="맑은 고딕" pitchFamily="50" charset="-127"/>
              </a:rPr>
              <a:t>7</a:t>
            </a:r>
            <a:r>
              <a:rPr lang="ko-KR" altLang="en-US" sz="1500" spc="-100" dirty="0" smtClean="0">
                <a:latin typeface="맑은 고딕" pitchFamily="50" charset="-127"/>
                <a:ea typeface="맑은 고딕" pitchFamily="50" charset="-127"/>
              </a:rPr>
              <a:t>년째 개발이 이루어지지 않았다</a:t>
            </a:r>
            <a:r>
              <a:rPr lang="en-US" altLang="ko-KR" sz="1500" spc="-100" dirty="0" smtClean="0"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1500" spc="-100" dirty="0" smtClean="0">
                <a:latin typeface="맑은 고딕" pitchFamily="50" charset="-127"/>
                <a:ea typeface="맑은 고딕" pitchFamily="50" charset="-127"/>
              </a:rPr>
              <a:t>이를 해결하기 위해 </a:t>
            </a:r>
            <a:r>
              <a:rPr lang="en-US" altLang="ko-KR" sz="1500" spc="-100" dirty="0" smtClean="0">
                <a:latin typeface="맑은 고딕" pitchFamily="50" charset="-127"/>
                <a:ea typeface="맑은 고딕" pitchFamily="50" charset="-127"/>
              </a:rPr>
              <a:t>2008</a:t>
            </a:r>
            <a:r>
              <a:rPr lang="ko-KR" altLang="en-US" sz="1500" spc="-100" dirty="0" smtClean="0">
                <a:latin typeface="맑은 고딕" pitchFamily="50" charset="-127"/>
                <a:ea typeface="맑은 고딕" pitchFamily="50" charset="-127"/>
              </a:rPr>
              <a:t>년부터 여러 시민 단체가 대안을 모색하기 시작하였다</a:t>
            </a:r>
            <a:r>
              <a:rPr lang="en-US" altLang="ko-KR" sz="1500" spc="-100" dirty="0" smtClean="0">
                <a:latin typeface="맑은 고딕" pitchFamily="50" charset="-127"/>
                <a:ea typeface="맑은 고딕" pitchFamily="50" charset="-127"/>
              </a:rPr>
              <a:t>. 2010</a:t>
            </a:r>
            <a:r>
              <a:rPr lang="ko-KR" altLang="en-US" sz="1500" spc="-100" dirty="0" smtClean="0">
                <a:latin typeface="맑은 고딕" pitchFamily="50" charset="-127"/>
                <a:ea typeface="맑은 고딕" pitchFamily="50" charset="-127"/>
              </a:rPr>
              <a:t>년에는 시민 단체와 주민들이 장수 마을의 주거 환경 개선 사업을 위해 주민 모임을 만들었다</a:t>
            </a:r>
            <a:r>
              <a:rPr lang="en-US" altLang="ko-KR" sz="1500" spc="-100" dirty="0" smtClean="0"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1500" spc="-100" dirty="0" smtClean="0">
                <a:latin typeface="맑은 고딕" pitchFamily="50" charset="-127"/>
                <a:ea typeface="맑은 고딕" pitchFamily="50" charset="-127"/>
              </a:rPr>
              <a:t>빈집을 이용하여 텃밭을 가꾸고</a:t>
            </a:r>
            <a:r>
              <a:rPr lang="en-US" altLang="ko-KR" sz="1500" spc="-100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500" spc="-100" dirty="0" smtClean="0">
                <a:latin typeface="맑은 고딕" pitchFamily="50" charset="-127"/>
                <a:ea typeface="맑은 고딕" pitchFamily="50" charset="-127"/>
              </a:rPr>
              <a:t>마을 학교를 열어 집수리 교실과 골목 디자인 사업을 펼쳤다</a:t>
            </a:r>
            <a:r>
              <a:rPr lang="en-US" altLang="ko-KR" sz="1500" spc="-100" dirty="0" smtClean="0"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1500" spc="-100" dirty="0" smtClean="0">
                <a:latin typeface="맑은 고딕" pitchFamily="50" charset="-127"/>
                <a:ea typeface="맑은 고딕" pitchFamily="50" charset="-127"/>
              </a:rPr>
              <a:t>또한</a:t>
            </a:r>
            <a:r>
              <a:rPr lang="en-US" altLang="ko-KR" sz="1500" spc="-100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500" spc="-100" dirty="0" smtClean="0">
                <a:latin typeface="맑은 고딕" pitchFamily="50" charset="-127"/>
                <a:ea typeface="맑은 고딕" pitchFamily="50" charset="-127"/>
              </a:rPr>
              <a:t>주민들에게 설명회를 개최하여 마을을 위한 다양한 구상을 제시하였으며</a:t>
            </a:r>
            <a:r>
              <a:rPr lang="en-US" altLang="ko-KR" sz="1500" spc="-100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500" spc="-100" dirty="0" smtClean="0">
                <a:latin typeface="맑은 고딕" pitchFamily="50" charset="-127"/>
                <a:ea typeface="맑은 고딕" pitchFamily="50" charset="-127"/>
              </a:rPr>
              <a:t>일자리를 만들 수 있는 아이디어를 제안하기도 하였다</a:t>
            </a:r>
            <a:r>
              <a:rPr lang="en-US" altLang="ko-KR" sz="1500" spc="-100" dirty="0" smtClean="0"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 marL="0" lvl="6">
              <a:lnSpc>
                <a:spcPct val="140000"/>
              </a:lnSpc>
            </a:pPr>
            <a:r>
              <a:rPr lang="ko-KR" altLang="en-US" sz="1500" spc="-100" dirty="0" smtClean="0">
                <a:latin typeface="맑은 고딕" pitchFamily="50" charset="-127"/>
                <a:ea typeface="맑은 고딕" pitchFamily="50" charset="-127"/>
              </a:rPr>
              <a:t>  이러한 노력으로 장수 마을은 기존의 주거 환경을 보전하면서도 노후 지역의 환경을 개선한 성공적인 사례로 </a:t>
            </a:r>
            <a:r>
              <a:rPr lang="ko-KR" altLang="en-US" sz="1500" spc="-100" dirty="0" err="1" smtClean="0">
                <a:latin typeface="맑은 고딕" pitchFamily="50" charset="-127"/>
                <a:ea typeface="맑은 고딕" pitchFamily="50" charset="-127"/>
              </a:rPr>
              <a:t>평가받고</a:t>
            </a:r>
            <a:r>
              <a:rPr lang="ko-KR" altLang="en-US" sz="1500" spc="-100" dirty="0" smtClean="0">
                <a:latin typeface="맑은 고딕" pitchFamily="50" charset="-127"/>
                <a:ea typeface="맑은 고딕" pitchFamily="50" charset="-127"/>
              </a:rPr>
              <a:t> 있다</a:t>
            </a:r>
            <a:r>
              <a:rPr lang="en-US" altLang="ko-KR" sz="1500" spc="-100" dirty="0" smtClean="0">
                <a:latin typeface="맑은 고딕" pitchFamily="50" charset="-127"/>
                <a:ea typeface="맑은 고딕" pitchFamily="50" charset="-127"/>
              </a:rPr>
              <a:t>.		       - 『</a:t>
            </a:r>
            <a:r>
              <a:rPr lang="ko-KR" altLang="en-US" sz="1500" spc="-100" dirty="0" err="1" smtClean="0">
                <a:latin typeface="맑은 고딕" pitchFamily="50" charset="-127"/>
                <a:ea typeface="맑은 고딕" pitchFamily="50" charset="-127"/>
              </a:rPr>
              <a:t>헤럴드경제</a:t>
            </a:r>
            <a:r>
              <a:rPr lang="en-US" altLang="ko-KR" sz="1500" spc="-100" dirty="0" smtClean="0">
                <a:latin typeface="맑은 고딕" pitchFamily="50" charset="-127"/>
                <a:ea typeface="맑은 고딕" pitchFamily="50" charset="-127"/>
              </a:rPr>
              <a:t>』, 2015. 12. 30.</a:t>
            </a:r>
            <a:endParaRPr lang="ko-KR" altLang="en-US" sz="4400" b="1" spc="-100" dirty="0">
              <a:solidFill>
                <a:schemeClr val="tx1">
                  <a:lumMod val="85000"/>
                  <a:lumOff val="1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28" name="그룹 27"/>
          <p:cNvGrpSpPr/>
          <p:nvPr/>
        </p:nvGrpSpPr>
        <p:grpSpPr>
          <a:xfrm>
            <a:off x="5319301" y="1412776"/>
            <a:ext cx="3357155" cy="2392003"/>
            <a:chOff x="5292080" y="1397037"/>
            <a:chExt cx="3357155" cy="2392003"/>
          </a:xfrm>
        </p:grpSpPr>
        <p:pic>
          <p:nvPicPr>
            <p:cNvPr id="7170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 l="2062" t="10027" r="9265" b="12138"/>
            <a:stretch>
              <a:fillRect/>
            </a:stretch>
          </p:blipFill>
          <p:spPr bwMode="auto">
            <a:xfrm rot="21480000">
              <a:off x="5393862" y="1397037"/>
              <a:ext cx="3255373" cy="1763072"/>
            </a:xfrm>
            <a:prstGeom prst="rect">
              <a:avLst/>
            </a:prstGeom>
            <a:noFill/>
            <a:ln w="76200">
              <a:solidFill>
                <a:schemeClr val="bg1"/>
              </a:solidFill>
              <a:miter lim="800000"/>
              <a:headEnd/>
              <a:tailEnd/>
            </a:ln>
            <a:effectLst>
              <a:outerShdw blurRad="127000" sx="101000" sy="101000" algn="ctr" rotWithShape="0">
                <a:prstClr val="black">
                  <a:alpha val="10000"/>
                </a:prstClr>
              </a:outerShdw>
            </a:effectLst>
          </p:spPr>
        </p:pic>
        <p:sp>
          <p:nvSpPr>
            <p:cNvPr id="25" name="TextBox 24"/>
            <p:cNvSpPr txBox="1"/>
            <p:nvPr/>
          </p:nvSpPr>
          <p:spPr>
            <a:xfrm>
              <a:off x="5292080" y="3254616"/>
              <a:ext cx="3312368" cy="5344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36000" tIns="72000" rIns="36000" bIns="72000" rtlCol="0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ko-KR" altLang="en-US" sz="1200" spc="-1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▲ 장수 마을의 주민들이 모여 상자 텃밭에 채소 모종을 심고 있다</a:t>
              </a:r>
              <a:r>
                <a:rPr lang="en-US" altLang="ko-KR" sz="1200" spc="-1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.</a:t>
              </a:r>
              <a:endParaRPr lang="ko-KR" altLang="en-US" sz="1200" spc="-1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endParaRPr>
            </a:p>
          </p:txBody>
        </p:sp>
      </p:grpSp>
      <p:grpSp>
        <p:nvGrpSpPr>
          <p:cNvPr id="27" name="그룹 26"/>
          <p:cNvGrpSpPr/>
          <p:nvPr/>
        </p:nvGrpSpPr>
        <p:grpSpPr>
          <a:xfrm>
            <a:off x="5292080" y="3933056"/>
            <a:ext cx="3528392" cy="2185672"/>
            <a:chOff x="5292080" y="4221088"/>
            <a:chExt cx="3528392" cy="2185672"/>
          </a:xfrm>
        </p:grpSpPr>
        <p:pic>
          <p:nvPicPr>
            <p:cNvPr id="7171" name="Picture 3"/>
            <p:cNvPicPr>
              <a:picLocks noChangeAspect="1" noChangeArrowheads="1"/>
            </p:cNvPicPr>
            <p:nvPr/>
          </p:nvPicPr>
          <p:blipFill>
            <a:blip r:embed="rId6" cstate="print"/>
            <a:srcRect t="18534" r="6122" b="3399"/>
            <a:stretch>
              <a:fillRect/>
            </a:stretch>
          </p:blipFill>
          <p:spPr bwMode="auto">
            <a:xfrm>
              <a:off x="5436096" y="4221088"/>
              <a:ext cx="3168352" cy="1781196"/>
            </a:xfrm>
            <a:prstGeom prst="rect">
              <a:avLst/>
            </a:prstGeom>
            <a:noFill/>
            <a:ln w="76200">
              <a:solidFill>
                <a:schemeClr val="bg1"/>
              </a:solidFill>
              <a:miter lim="800000"/>
              <a:headEnd/>
              <a:tailEnd/>
            </a:ln>
            <a:effectLst>
              <a:outerShdw blurRad="127000" sx="101000" sy="101000" algn="ctr" rotWithShape="0">
                <a:prstClr val="black">
                  <a:alpha val="10000"/>
                </a:prstClr>
              </a:outerShdw>
            </a:effectLst>
          </p:spPr>
        </p:pic>
        <p:sp>
          <p:nvSpPr>
            <p:cNvPr id="26" name="TextBox 25"/>
            <p:cNvSpPr txBox="1"/>
            <p:nvPr/>
          </p:nvSpPr>
          <p:spPr>
            <a:xfrm>
              <a:off x="5292080" y="6021288"/>
              <a:ext cx="3528392" cy="3854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36000" tIns="72000" rIns="36000" bIns="72000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ko-KR" altLang="en-US" sz="1200" spc="-1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▲ 장수 마을 인근 대학교 학생들이 벽화를 그리고 있다</a:t>
              </a:r>
              <a:r>
                <a:rPr lang="en-US" altLang="ko-KR" sz="1200" spc="-1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.</a:t>
              </a:r>
              <a:endParaRPr lang="ko-KR" altLang="en-US" sz="1200" spc="-1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9872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2"/>
          <p:cNvGrpSpPr/>
          <p:nvPr/>
        </p:nvGrpSpPr>
        <p:grpSpPr>
          <a:xfrm>
            <a:off x="-8040" y="-1506"/>
            <a:ext cx="9144000" cy="1106224"/>
            <a:chOff x="-8040" y="-1506"/>
            <a:chExt cx="9144000" cy="1106224"/>
          </a:xfrm>
        </p:grpSpPr>
        <p:grpSp>
          <p:nvGrpSpPr>
            <p:cNvPr id="3" name="그룹 4"/>
            <p:cNvGrpSpPr/>
            <p:nvPr/>
          </p:nvGrpSpPr>
          <p:grpSpPr>
            <a:xfrm>
              <a:off x="-8040" y="-1506"/>
              <a:ext cx="9144000" cy="1106224"/>
              <a:chOff x="-8040" y="-1506"/>
              <a:chExt cx="9144000" cy="1106224"/>
            </a:xfrm>
          </p:grpSpPr>
          <p:pic>
            <p:nvPicPr>
              <p:cNvPr id="16" name="그림 15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5900"/>
                        </a14:imgEffect>
                        <a14:imgEffect>
                          <a14:saturation sat="17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8040" y="-1506"/>
                <a:ext cx="9144000" cy="1106224"/>
              </a:xfrm>
              <a:prstGeom prst="rect">
                <a:avLst/>
              </a:prstGeom>
            </p:spPr>
          </p:pic>
          <p:sp>
            <p:nvSpPr>
              <p:cNvPr id="17" name="제목 1"/>
              <p:cNvSpPr txBox="1">
                <a:spLocks/>
              </p:cNvSpPr>
              <p:nvPr/>
            </p:nvSpPr>
            <p:spPr>
              <a:xfrm>
                <a:off x="204912" y="6524"/>
                <a:ext cx="1584176" cy="648072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1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ko-KR" altLang="en-US" sz="1900" b="1" spc="-150" dirty="0" smtClean="0">
                    <a:solidFill>
                      <a:srgbClr val="EA5400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통</a:t>
                </a:r>
                <a:r>
                  <a:rPr lang="ko-KR" altLang="en-US" sz="1900" b="1" spc="-150" dirty="0">
                    <a:solidFill>
                      <a:srgbClr val="EA5400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합</a:t>
                </a:r>
                <a:r>
                  <a:rPr lang="ko-KR" altLang="en-US" sz="1900" b="1" spc="-150" dirty="0" smtClean="0">
                    <a:solidFill>
                      <a:srgbClr val="EA5400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 </a:t>
                </a:r>
                <a:endParaRPr lang="en-US" altLang="ko-KR" sz="1900" b="1" spc="-150" dirty="0" smtClean="0">
                  <a:solidFill>
                    <a:srgbClr val="EA5400"/>
                  </a:solidFill>
                  <a:latin typeface="나눔고딕 ExtraBold" pitchFamily="50" charset="-127"/>
                  <a:ea typeface="나눔고딕 ExtraBold" pitchFamily="50" charset="-127"/>
                </a:endParaRPr>
              </a:p>
              <a:p>
                <a:pPr algn="l"/>
                <a:r>
                  <a:rPr lang="ko-KR" altLang="en-US" sz="1900" b="1" spc="-150" dirty="0" smtClean="0">
                    <a:solidFill>
                      <a:srgbClr val="EA5400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주제 탐</a:t>
                </a:r>
                <a:r>
                  <a:rPr lang="ko-KR" altLang="en-US" sz="1900" b="1" spc="-150" dirty="0">
                    <a:solidFill>
                      <a:srgbClr val="EA5400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구</a:t>
                </a:r>
                <a:r>
                  <a:rPr lang="ko-KR" altLang="en-US" sz="1900" b="1" spc="-150" dirty="0" smtClean="0">
                    <a:solidFill>
                      <a:srgbClr val="EA5400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 </a:t>
                </a:r>
                <a:endParaRPr lang="en-US" altLang="ko-KR" sz="1900" b="1" spc="-150" dirty="0" smtClean="0">
                  <a:solidFill>
                    <a:srgbClr val="EA5400"/>
                  </a:solidFill>
                  <a:latin typeface="나눔고딕 ExtraBold" pitchFamily="50" charset="-127"/>
                  <a:ea typeface="나눔고딕 ExtraBold" pitchFamily="50" charset="-127"/>
                </a:endParaRPr>
              </a:p>
            </p:txBody>
          </p:sp>
        </p:grpSp>
        <p:sp>
          <p:nvSpPr>
            <p:cNvPr id="14" name="직사각형 13"/>
            <p:cNvSpPr/>
            <p:nvPr/>
          </p:nvSpPr>
          <p:spPr>
            <a:xfrm>
              <a:off x="1313646" y="116547"/>
              <a:ext cx="7056786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2500" b="1" spc="-120" dirty="0" smtClean="0">
                  <a:latin typeface="나눔고딕 ExtraBold" pitchFamily="50" charset="-127"/>
                  <a:ea typeface="나눔고딕 ExtraBold" pitchFamily="50" charset="-127"/>
                </a:rPr>
                <a:t>행복하고 잘사는 마을 공동체 설계</a:t>
              </a:r>
              <a:endParaRPr lang="en-US" altLang="ko-KR" sz="2500" b="1" spc="-120" dirty="0"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779392" y="63676"/>
            <a:ext cx="432048" cy="252000"/>
          </a:xfrm>
          <a:prstGeom prst="roundRect">
            <a:avLst>
              <a:gd name="adj" fmla="val 50000"/>
            </a:avLst>
          </a:prstGeom>
          <a:solidFill>
            <a:srgbClr val="FFFF9F">
              <a:alpha val="83922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ko-KR" altLang="en-US" sz="1300" b="1" spc="-150" dirty="0" err="1" smtClean="0">
                <a:solidFill>
                  <a:schemeClr val="accent6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모둠</a:t>
            </a:r>
            <a:endParaRPr lang="ko-KR" altLang="en-US" sz="1300" b="1" spc="-150" dirty="0">
              <a:solidFill>
                <a:schemeClr val="accent6">
                  <a:lumMod val="50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5786028" y="78134"/>
            <a:ext cx="311014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ko-K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6-2. </a:t>
            </a:r>
            <a:r>
              <a:rPr lang="ko-KR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다양한 정의관의 특징과 적용</a:t>
            </a:r>
            <a:endParaRPr lang="ko-KR" altLang="en-US" sz="1600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164288" y="302200"/>
            <a:ext cx="1714544" cy="377796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186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51520" y="2204864"/>
            <a:ext cx="8605463" cy="4248472"/>
          </a:xfrm>
          <a:prstGeom prst="roundRect">
            <a:avLst>
              <a:gd name="adj" fmla="val 5224"/>
            </a:avLst>
          </a:prstGeom>
          <a:solidFill>
            <a:srgbClr val="FFF8F3"/>
          </a:solidFill>
          <a:effectLst/>
        </p:spPr>
        <p:txBody>
          <a:bodyPr wrap="square" lIns="108000" rIns="108000" rtlCol="0">
            <a:noAutofit/>
          </a:bodyPr>
          <a:lstStyle/>
          <a:p>
            <a:pPr marL="0" lvl="6">
              <a:lnSpc>
                <a:spcPct val="140000"/>
              </a:lnSpc>
            </a:pPr>
            <a:r>
              <a:rPr lang="ko-KR" altLang="en-US" sz="1500" spc="-100" dirty="0" smtClean="0">
                <a:latin typeface="맑은 고딕" pitchFamily="50" charset="-127"/>
                <a:ea typeface="맑은 고딕" pitchFamily="50" charset="-127"/>
              </a:rPr>
              <a:t>  </a:t>
            </a:r>
            <a:endParaRPr lang="ko-KR" altLang="en-US" sz="4400" b="1" spc="-100" dirty="0">
              <a:solidFill>
                <a:schemeClr val="tx1">
                  <a:lumMod val="85000"/>
                  <a:lumOff val="1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9" y="1238211"/>
            <a:ext cx="1008112" cy="462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1259632" y="1229851"/>
            <a:ext cx="7560840" cy="830997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buClr>
                <a:schemeClr val="tx1">
                  <a:lumMod val="50000"/>
                  <a:lumOff val="50000"/>
                </a:schemeClr>
              </a:buClr>
              <a:buSzPct val="120000"/>
            </a:pPr>
            <a:r>
              <a:rPr lang="ko-KR" altLang="en-US" sz="20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장수 마을의 주거 환경 개선 사업에 나타난 특징을 </a:t>
            </a:r>
            <a:r>
              <a:rPr lang="ko-KR" altLang="en-US" sz="2000" b="1" spc="-1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모둠별로</a:t>
            </a:r>
            <a:r>
              <a:rPr lang="ko-KR" altLang="en-US" sz="20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 조사하여 발표문을 작성해 보자</a:t>
            </a:r>
            <a:r>
              <a:rPr lang="en-US" altLang="ko-KR" sz="20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.</a:t>
            </a:r>
            <a:endParaRPr lang="en-US" altLang="ko-KR" sz="2000" b="1" spc="-100" dirty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9" name="모서리가 둥근 직사각형 28"/>
          <p:cNvSpPr/>
          <p:nvPr/>
        </p:nvSpPr>
        <p:spPr>
          <a:xfrm>
            <a:off x="416744" y="2395488"/>
            <a:ext cx="1872208" cy="86409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>
              <a:lnSpc>
                <a:spcPct val="130000"/>
              </a:lnSpc>
            </a:pPr>
            <a:r>
              <a:rPr lang="ko-KR" altLang="en-US" sz="1600" b="1" spc="-50" dirty="0" smtClean="0">
                <a:solidFill>
                  <a:schemeClr val="tx1"/>
                </a:solidFill>
              </a:rPr>
              <a:t>장수 마을의</a:t>
            </a:r>
            <a:endParaRPr lang="en-US" altLang="ko-KR" sz="1600" b="1" spc="-50" dirty="0" smtClean="0">
              <a:solidFill>
                <a:schemeClr val="tx1"/>
              </a:solidFill>
            </a:endParaRPr>
          </a:p>
          <a:p>
            <a:pPr algn="ctr">
              <a:lnSpc>
                <a:spcPct val="130000"/>
              </a:lnSpc>
            </a:pPr>
            <a:r>
              <a:rPr lang="ko-KR" altLang="en-US" sz="1600" b="1" spc="-50" dirty="0" smtClean="0">
                <a:solidFill>
                  <a:schemeClr val="tx1"/>
                </a:solidFill>
              </a:rPr>
              <a:t>입지 조건</a:t>
            </a:r>
            <a:endParaRPr lang="ko-KR" altLang="en-US" sz="1600" b="1" spc="-50" dirty="0">
              <a:solidFill>
                <a:schemeClr val="tx1"/>
              </a:solidFill>
            </a:endParaRPr>
          </a:p>
        </p:txBody>
      </p:sp>
      <p:sp>
        <p:nvSpPr>
          <p:cNvPr id="30" name="모서리가 둥근 직사각형 29"/>
          <p:cNvSpPr/>
          <p:nvPr/>
        </p:nvSpPr>
        <p:spPr>
          <a:xfrm>
            <a:off x="416744" y="3403600"/>
            <a:ext cx="1872208" cy="86409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>
              <a:lnSpc>
                <a:spcPct val="130000"/>
              </a:lnSpc>
            </a:pPr>
            <a:r>
              <a:rPr lang="ko-KR" altLang="en-US" sz="1600" b="1" spc="-50" dirty="0" smtClean="0">
                <a:solidFill>
                  <a:schemeClr val="tx1"/>
                </a:solidFill>
              </a:rPr>
              <a:t>마을 개선 사업의 목표</a:t>
            </a:r>
            <a:endParaRPr lang="ko-KR" altLang="en-US" sz="1600" b="1" spc="-50" dirty="0">
              <a:solidFill>
                <a:schemeClr val="tx1"/>
              </a:solidFill>
            </a:endParaRPr>
          </a:p>
        </p:txBody>
      </p:sp>
      <p:sp>
        <p:nvSpPr>
          <p:cNvPr id="31" name="모서리가 둥근 직사각형 30"/>
          <p:cNvSpPr/>
          <p:nvPr/>
        </p:nvSpPr>
        <p:spPr>
          <a:xfrm>
            <a:off x="416744" y="4411712"/>
            <a:ext cx="1872208" cy="86409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>
              <a:lnSpc>
                <a:spcPct val="130000"/>
              </a:lnSpc>
            </a:pPr>
            <a:r>
              <a:rPr lang="ko-KR" altLang="en-US" sz="1600" b="1" spc="-50" dirty="0" smtClean="0">
                <a:solidFill>
                  <a:schemeClr val="tx1"/>
                </a:solidFill>
              </a:rPr>
              <a:t>환경 개선 사업의 목표</a:t>
            </a:r>
            <a:endParaRPr lang="ko-KR" altLang="en-US" sz="1600" b="1" spc="-50" dirty="0">
              <a:solidFill>
                <a:schemeClr val="tx1"/>
              </a:solidFill>
            </a:endParaRPr>
          </a:p>
        </p:txBody>
      </p:sp>
      <p:sp>
        <p:nvSpPr>
          <p:cNvPr id="32" name="모서리가 둥근 직사각형 31"/>
          <p:cNvSpPr/>
          <p:nvPr/>
        </p:nvSpPr>
        <p:spPr>
          <a:xfrm>
            <a:off x="416744" y="5419824"/>
            <a:ext cx="1872208" cy="86409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>
              <a:lnSpc>
                <a:spcPct val="130000"/>
              </a:lnSpc>
            </a:pPr>
            <a:r>
              <a:rPr lang="ko-KR" altLang="en-US" sz="1600" b="1" spc="-50" dirty="0" smtClean="0">
                <a:solidFill>
                  <a:schemeClr val="tx1"/>
                </a:solidFill>
              </a:rPr>
              <a:t>추가로 </a:t>
            </a:r>
            <a:endParaRPr lang="en-US" altLang="ko-KR" sz="1600" b="1" spc="-50" dirty="0" smtClean="0">
              <a:solidFill>
                <a:schemeClr val="tx1"/>
              </a:solidFill>
            </a:endParaRPr>
          </a:p>
          <a:p>
            <a:pPr algn="ctr">
              <a:lnSpc>
                <a:spcPct val="130000"/>
              </a:lnSpc>
            </a:pPr>
            <a:r>
              <a:rPr lang="ko-KR" altLang="en-US" sz="1600" b="1" spc="-50" dirty="0" smtClean="0">
                <a:solidFill>
                  <a:schemeClr val="tx1"/>
                </a:solidFill>
              </a:rPr>
              <a:t>추진해야 할 사업</a:t>
            </a:r>
            <a:endParaRPr lang="ko-KR" altLang="en-US" sz="1600" b="1" spc="-50" dirty="0">
              <a:solidFill>
                <a:schemeClr val="tx1"/>
              </a:solidFill>
            </a:endParaRPr>
          </a:p>
        </p:txBody>
      </p:sp>
      <p:sp>
        <p:nvSpPr>
          <p:cNvPr id="35" name="모서리가 둥근 직사각형 34"/>
          <p:cNvSpPr/>
          <p:nvPr/>
        </p:nvSpPr>
        <p:spPr>
          <a:xfrm>
            <a:off x="2360960" y="2395488"/>
            <a:ext cx="6315496" cy="86409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>
              <a:lnSpc>
                <a:spcPct val="130000"/>
              </a:lnSpc>
            </a:pPr>
            <a:endParaRPr lang="ko-KR" altLang="en-US" sz="1600" spc="-50" dirty="0">
              <a:solidFill>
                <a:schemeClr val="tx1"/>
              </a:solidFill>
            </a:endParaRPr>
          </a:p>
        </p:txBody>
      </p:sp>
      <p:sp>
        <p:nvSpPr>
          <p:cNvPr id="36" name="모서리가 둥근 직사각형 35"/>
          <p:cNvSpPr/>
          <p:nvPr/>
        </p:nvSpPr>
        <p:spPr>
          <a:xfrm>
            <a:off x="2360960" y="3403600"/>
            <a:ext cx="6315496" cy="86409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>
              <a:lnSpc>
                <a:spcPct val="130000"/>
              </a:lnSpc>
            </a:pPr>
            <a:endParaRPr lang="ko-KR" altLang="en-US" sz="1600" spc="-50" dirty="0">
              <a:solidFill>
                <a:schemeClr val="tx1"/>
              </a:solidFill>
            </a:endParaRPr>
          </a:p>
        </p:txBody>
      </p:sp>
      <p:sp>
        <p:nvSpPr>
          <p:cNvPr id="37" name="모서리가 둥근 직사각형 36"/>
          <p:cNvSpPr/>
          <p:nvPr/>
        </p:nvSpPr>
        <p:spPr>
          <a:xfrm>
            <a:off x="2360960" y="4411712"/>
            <a:ext cx="6315496" cy="86409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>
              <a:lnSpc>
                <a:spcPct val="130000"/>
              </a:lnSpc>
            </a:pPr>
            <a:endParaRPr lang="ko-KR" altLang="en-US" sz="1600" spc="-50" dirty="0">
              <a:solidFill>
                <a:schemeClr val="tx1"/>
              </a:solidFill>
            </a:endParaRPr>
          </a:p>
        </p:txBody>
      </p:sp>
      <p:sp>
        <p:nvSpPr>
          <p:cNvPr id="38" name="모서리가 둥근 직사각형 37"/>
          <p:cNvSpPr/>
          <p:nvPr/>
        </p:nvSpPr>
        <p:spPr>
          <a:xfrm>
            <a:off x="2360960" y="5419824"/>
            <a:ext cx="6315496" cy="86409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>
              <a:lnSpc>
                <a:spcPct val="130000"/>
              </a:lnSpc>
            </a:pPr>
            <a:endParaRPr lang="ko-KR" altLang="en-US" sz="1600" spc="-50" dirty="0">
              <a:solidFill>
                <a:schemeClr val="tx1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504976" y="2408188"/>
            <a:ext cx="6099472" cy="867930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1400" spc="-100" dirty="0" smtClean="0">
                <a:solidFill>
                  <a:srgbClr val="FF0000"/>
                </a:solidFill>
                <a:latin typeface="+mn-ea"/>
              </a:rPr>
              <a:t>장수 마을은 </a:t>
            </a:r>
            <a:r>
              <a:rPr lang="en-US" altLang="ko-KR" sz="1400" spc="-100" dirty="0" smtClean="0">
                <a:solidFill>
                  <a:srgbClr val="FF0000"/>
                </a:solidFill>
                <a:latin typeface="+mn-ea"/>
              </a:rPr>
              <a:t>2004</a:t>
            </a:r>
            <a:r>
              <a:rPr lang="ko-KR" altLang="en-US" sz="1400" spc="-100" dirty="0" smtClean="0">
                <a:solidFill>
                  <a:srgbClr val="FF0000"/>
                </a:solidFill>
                <a:latin typeface="+mn-ea"/>
              </a:rPr>
              <a:t>년 삼선 </a:t>
            </a:r>
            <a:r>
              <a:rPr lang="en-US" altLang="ko-KR" sz="1400" spc="-100" dirty="0" smtClean="0">
                <a:solidFill>
                  <a:srgbClr val="FF0000"/>
                </a:solidFill>
                <a:latin typeface="+mn-ea"/>
              </a:rPr>
              <a:t>4</a:t>
            </a:r>
            <a:r>
              <a:rPr lang="ko-KR" altLang="en-US" sz="1400" spc="-100" dirty="0" smtClean="0">
                <a:solidFill>
                  <a:srgbClr val="FF0000"/>
                </a:solidFill>
                <a:latin typeface="+mn-ea"/>
              </a:rPr>
              <a:t>구역 주택 재개발 사업 예정 구역으로 지정됐지만</a:t>
            </a:r>
            <a:r>
              <a:rPr lang="en-US" altLang="ko-KR" sz="1400" spc="-100" dirty="0" smtClean="0">
                <a:solidFill>
                  <a:srgbClr val="FF0000"/>
                </a:solidFill>
                <a:latin typeface="+mn-ea"/>
              </a:rPr>
              <a:t>, </a:t>
            </a:r>
            <a:r>
              <a:rPr lang="ko-KR" altLang="en-US" sz="1400" spc="-100" dirty="0" smtClean="0">
                <a:solidFill>
                  <a:srgbClr val="FF0000"/>
                </a:solidFill>
                <a:latin typeface="+mn-ea"/>
              </a:rPr>
              <a:t>구역 인근에 서울 성곽과 </a:t>
            </a:r>
            <a:r>
              <a:rPr lang="ko-KR" altLang="en-US" sz="1400" spc="-100" dirty="0" err="1" smtClean="0">
                <a:solidFill>
                  <a:srgbClr val="FF0000"/>
                </a:solidFill>
                <a:latin typeface="+mn-ea"/>
              </a:rPr>
              <a:t>삼군부</a:t>
            </a:r>
            <a:r>
              <a:rPr lang="ko-KR" altLang="en-US" sz="1400" spc="-100" dirty="0" smtClean="0">
                <a:solidFill>
                  <a:srgbClr val="FF0000"/>
                </a:solidFill>
                <a:latin typeface="+mn-ea"/>
              </a:rPr>
              <a:t> 총무당 등 문화재가 근접해 있다</a:t>
            </a:r>
            <a:r>
              <a:rPr lang="en-US" altLang="ko-KR" sz="1400" spc="-100" dirty="0" smtClean="0">
                <a:solidFill>
                  <a:srgbClr val="FF0000"/>
                </a:solidFill>
                <a:latin typeface="+mn-ea"/>
              </a:rPr>
              <a:t>. </a:t>
            </a:r>
            <a:r>
              <a:rPr lang="ko-KR" altLang="en-US" sz="1400" spc="-100" dirty="0" smtClean="0">
                <a:solidFill>
                  <a:srgbClr val="FF0000"/>
                </a:solidFill>
                <a:latin typeface="+mn-ea"/>
              </a:rPr>
              <a:t>주택지가 성곽 바로 밑 급경사 구릉지여서 수익성의 문제로 개발이 이뤄지지 않고 있던 곳이다</a:t>
            </a:r>
            <a:r>
              <a:rPr lang="en-US" altLang="ko-KR" sz="1400" spc="-100" dirty="0" smtClean="0">
                <a:solidFill>
                  <a:srgbClr val="FF0000"/>
                </a:solidFill>
                <a:latin typeface="+mn-ea"/>
              </a:rPr>
              <a:t>.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504976" y="3429000"/>
            <a:ext cx="6099472" cy="842475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sz="1400" spc="-100" dirty="0" smtClean="0">
                <a:solidFill>
                  <a:srgbClr val="FF0000"/>
                </a:solidFill>
                <a:latin typeface="+mn-ea"/>
              </a:rPr>
              <a:t>• </a:t>
            </a:r>
            <a:r>
              <a:rPr lang="ko-KR" altLang="en-US" sz="1400" spc="-100" dirty="0" smtClean="0">
                <a:solidFill>
                  <a:srgbClr val="FF0000"/>
                </a:solidFill>
                <a:latin typeface="+mn-ea"/>
              </a:rPr>
              <a:t>성곽 마을의 전통 보존과 더불어 노후 주거 환경 개선</a:t>
            </a:r>
          </a:p>
          <a:p>
            <a:pPr>
              <a:lnSpc>
                <a:spcPct val="120000"/>
              </a:lnSpc>
            </a:pPr>
            <a:r>
              <a:rPr lang="en-US" altLang="ko-KR" sz="1400" spc="-100" dirty="0" smtClean="0">
                <a:solidFill>
                  <a:srgbClr val="FF0000"/>
                </a:solidFill>
                <a:latin typeface="+mn-ea"/>
              </a:rPr>
              <a:t>• </a:t>
            </a:r>
            <a:r>
              <a:rPr lang="ko-KR" altLang="en-US" sz="1400" spc="-100" dirty="0" smtClean="0">
                <a:solidFill>
                  <a:srgbClr val="FF0000"/>
                </a:solidFill>
                <a:latin typeface="+mn-ea"/>
              </a:rPr>
              <a:t>지역 개선을 위한 마을 주민의 공동 노력</a:t>
            </a:r>
          </a:p>
          <a:p>
            <a:pPr>
              <a:lnSpc>
                <a:spcPct val="120000"/>
              </a:lnSpc>
            </a:pPr>
            <a:r>
              <a:rPr lang="en-US" altLang="ko-KR" sz="1400" spc="-100" dirty="0" smtClean="0">
                <a:solidFill>
                  <a:srgbClr val="FF0000"/>
                </a:solidFill>
                <a:latin typeface="+mn-ea"/>
              </a:rPr>
              <a:t>• </a:t>
            </a:r>
            <a:r>
              <a:rPr lang="ko-KR" altLang="en-US" sz="1400" spc="-100" dirty="0" smtClean="0">
                <a:solidFill>
                  <a:srgbClr val="FF0000"/>
                </a:solidFill>
                <a:latin typeface="+mn-ea"/>
              </a:rPr>
              <a:t>마을 공동체의 지속적 발전과 공동선 창출</a:t>
            </a:r>
            <a:endParaRPr lang="en-US" altLang="ko-KR" sz="1400" spc="-100" dirty="0" smtClean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504976" y="4411712"/>
            <a:ext cx="6099472" cy="842475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1400" spc="-100" dirty="0" smtClean="0">
                <a:solidFill>
                  <a:srgbClr val="FF0000"/>
                </a:solidFill>
                <a:latin typeface="+mn-ea"/>
              </a:rPr>
              <a:t>장수 마을의 환경 개선 사업이 성공한 요인은 시민 단체와 건축 전문가</a:t>
            </a:r>
            <a:r>
              <a:rPr lang="en-US" altLang="ko-KR" sz="1400" spc="-100" dirty="0" smtClean="0">
                <a:solidFill>
                  <a:srgbClr val="FF0000"/>
                </a:solidFill>
                <a:latin typeface="+mn-ea"/>
              </a:rPr>
              <a:t>, </a:t>
            </a:r>
            <a:r>
              <a:rPr lang="ko-KR" altLang="en-US" sz="1400" spc="-100" dirty="0" smtClean="0">
                <a:solidFill>
                  <a:srgbClr val="FF0000"/>
                </a:solidFill>
                <a:latin typeface="+mn-ea"/>
              </a:rPr>
              <a:t>대학생들이 마을 공동체의 기반을 형성하는 데 기여했을 뿐만 아니라 주민들의 참여도가 높았다는 데서 찾아볼 수 있다</a:t>
            </a:r>
            <a:r>
              <a:rPr lang="en-US" altLang="ko-KR" sz="1400" spc="-100" dirty="0" smtClean="0">
                <a:solidFill>
                  <a:srgbClr val="FF0000"/>
                </a:solidFill>
                <a:latin typeface="+mn-ea"/>
              </a:rPr>
              <a:t>.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504976" y="5432524"/>
            <a:ext cx="6099472" cy="842475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sz="1400" spc="-100" dirty="0" smtClean="0">
                <a:solidFill>
                  <a:srgbClr val="FF0000"/>
                </a:solidFill>
                <a:latin typeface="+mn-ea"/>
              </a:rPr>
              <a:t>•</a:t>
            </a:r>
            <a:r>
              <a:rPr lang="ko-KR" altLang="en-US" sz="1400" spc="-100" dirty="0" smtClean="0">
                <a:solidFill>
                  <a:srgbClr val="FF0000"/>
                </a:solidFill>
                <a:latin typeface="+mn-ea"/>
              </a:rPr>
              <a:t>마을 공동체 사업의 활성화</a:t>
            </a:r>
          </a:p>
          <a:p>
            <a:pPr>
              <a:lnSpc>
                <a:spcPct val="120000"/>
              </a:lnSpc>
            </a:pPr>
            <a:r>
              <a:rPr lang="en-US" altLang="ko-KR" sz="1400" spc="-100" dirty="0" smtClean="0">
                <a:solidFill>
                  <a:srgbClr val="FF0000"/>
                </a:solidFill>
                <a:latin typeface="+mn-ea"/>
              </a:rPr>
              <a:t>•</a:t>
            </a:r>
            <a:r>
              <a:rPr lang="ko-KR" altLang="en-US" sz="1400" spc="-100" dirty="0" smtClean="0">
                <a:solidFill>
                  <a:srgbClr val="FF0000"/>
                </a:solidFill>
                <a:latin typeface="+mn-ea"/>
              </a:rPr>
              <a:t>다른 마을 공동체와의 자매 결연</a:t>
            </a:r>
          </a:p>
          <a:p>
            <a:pPr>
              <a:lnSpc>
                <a:spcPct val="120000"/>
              </a:lnSpc>
            </a:pPr>
            <a:r>
              <a:rPr lang="en-US" altLang="ko-KR" sz="1400" spc="-100" dirty="0" smtClean="0">
                <a:solidFill>
                  <a:srgbClr val="FF0000"/>
                </a:solidFill>
                <a:latin typeface="+mn-ea"/>
              </a:rPr>
              <a:t>•</a:t>
            </a:r>
            <a:r>
              <a:rPr lang="ko-KR" altLang="en-US" sz="1400" spc="-100" dirty="0" smtClean="0">
                <a:solidFill>
                  <a:srgbClr val="FF0000"/>
                </a:solidFill>
                <a:latin typeface="+mn-ea"/>
              </a:rPr>
              <a:t>성공적인 마을 개선 사업의 홍보 및 확산</a:t>
            </a:r>
            <a:endParaRPr lang="en-US" altLang="ko-KR" sz="1400" spc="-100" dirty="0" smtClean="0">
              <a:solidFill>
                <a:srgbClr val="FF0000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125950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1" grpId="0"/>
      <p:bldP spid="42" grpId="0"/>
      <p:bldP spid="4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2"/>
          <p:cNvGrpSpPr/>
          <p:nvPr/>
        </p:nvGrpSpPr>
        <p:grpSpPr>
          <a:xfrm>
            <a:off x="-8040" y="-1506"/>
            <a:ext cx="9144000" cy="1106224"/>
            <a:chOff x="-8040" y="-1506"/>
            <a:chExt cx="9144000" cy="1106224"/>
          </a:xfrm>
        </p:grpSpPr>
        <p:grpSp>
          <p:nvGrpSpPr>
            <p:cNvPr id="3" name="그룹 4"/>
            <p:cNvGrpSpPr/>
            <p:nvPr/>
          </p:nvGrpSpPr>
          <p:grpSpPr>
            <a:xfrm>
              <a:off x="-8040" y="-1506"/>
              <a:ext cx="9144000" cy="1106224"/>
              <a:chOff x="-8040" y="-1506"/>
              <a:chExt cx="9144000" cy="1106224"/>
            </a:xfrm>
          </p:grpSpPr>
          <p:pic>
            <p:nvPicPr>
              <p:cNvPr id="16" name="그림 15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5900"/>
                        </a14:imgEffect>
                        <a14:imgEffect>
                          <a14:saturation sat="17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8040" y="-1506"/>
                <a:ext cx="9144000" cy="1106224"/>
              </a:xfrm>
              <a:prstGeom prst="rect">
                <a:avLst/>
              </a:prstGeom>
            </p:spPr>
          </p:pic>
          <p:sp>
            <p:nvSpPr>
              <p:cNvPr id="17" name="제목 1"/>
              <p:cNvSpPr txBox="1">
                <a:spLocks/>
              </p:cNvSpPr>
              <p:nvPr/>
            </p:nvSpPr>
            <p:spPr>
              <a:xfrm>
                <a:off x="204912" y="6524"/>
                <a:ext cx="1584176" cy="648072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1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ko-KR" altLang="en-US" sz="1900" b="1" spc="-150" dirty="0" smtClean="0">
                    <a:solidFill>
                      <a:srgbClr val="EA5400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통</a:t>
                </a:r>
                <a:r>
                  <a:rPr lang="ko-KR" altLang="en-US" sz="1900" b="1" spc="-150" dirty="0">
                    <a:solidFill>
                      <a:srgbClr val="EA5400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합</a:t>
                </a:r>
                <a:r>
                  <a:rPr lang="ko-KR" altLang="en-US" sz="1900" b="1" spc="-150" dirty="0" smtClean="0">
                    <a:solidFill>
                      <a:srgbClr val="EA5400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 </a:t>
                </a:r>
                <a:endParaRPr lang="en-US" altLang="ko-KR" sz="1900" b="1" spc="-150" dirty="0" smtClean="0">
                  <a:solidFill>
                    <a:srgbClr val="EA5400"/>
                  </a:solidFill>
                  <a:latin typeface="나눔고딕 ExtraBold" pitchFamily="50" charset="-127"/>
                  <a:ea typeface="나눔고딕 ExtraBold" pitchFamily="50" charset="-127"/>
                </a:endParaRPr>
              </a:p>
              <a:p>
                <a:pPr algn="l"/>
                <a:r>
                  <a:rPr lang="ko-KR" altLang="en-US" sz="1900" b="1" spc="-150" dirty="0" smtClean="0">
                    <a:solidFill>
                      <a:srgbClr val="EA5400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주제 탐</a:t>
                </a:r>
                <a:r>
                  <a:rPr lang="ko-KR" altLang="en-US" sz="1900" b="1" spc="-150" dirty="0">
                    <a:solidFill>
                      <a:srgbClr val="EA5400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구</a:t>
                </a:r>
                <a:r>
                  <a:rPr lang="ko-KR" altLang="en-US" sz="1900" b="1" spc="-150" dirty="0" smtClean="0">
                    <a:solidFill>
                      <a:srgbClr val="EA5400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 </a:t>
                </a:r>
                <a:endParaRPr lang="en-US" altLang="ko-KR" sz="1900" b="1" spc="-150" dirty="0" smtClean="0">
                  <a:solidFill>
                    <a:srgbClr val="EA5400"/>
                  </a:solidFill>
                  <a:latin typeface="나눔고딕 ExtraBold" pitchFamily="50" charset="-127"/>
                  <a:ea typeface="나눔고딕 ExtraBold" pitchFamily="50" charset="-127"/>
                </a:endParaRPr>
              </a:p>
            </p:txBody>
          </p:sp>
        </p:grpSp>
        <p:sp>
          <p:nvSpPr>
            <p:cNvPr id="14" name="직사각형 13"/>
            <p:cNvSpPr/>
            <p:nvPr/>
          </p:nvSpPr>
          <p:spPr>
            <a:xfrm>
              <a:off x="1313646" y="116547"/>
              <a:ext cx="7056786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2500" b="1" spc="-120" dirty="0" smtClean="0">
                  <a:latin typeface="나눔고딕 ExtraBold" pitchFamily="50" charset="-127"/>
                  <a:ea typeface="나눔고딕 ExtraBold" pitchFamily="50" charset="-127"/>
                </a:rPr>
                <a:t>행복하고 잘사는 마을 공동체 설계</a:t>
              </a:r>
              <a:endParaRPr lang="en-US" altLang="ko-KR" sz="2500" b="1" spc="-120" dirty="0"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779392" y="63676"/>
            <a:ext cx="432048" cy="252000"/>
          </a:xfrm>
          <a:prstGeom prst="roundRect">
            <a:avLst>
              <a:gd name="adj" fmla="val 50000"/>
            </a:avLst>
          </a:prstGeom>
          <a:solidFill>
            <a:srgbClr val="FFFF9F">
              <a:alpha val="83922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ko-KR" altLang="en-US" sz="1300" b="1" spc="-150" dirty="0" err="1" smtClean="0">
                <a:solidFill>
                  <a:schemeClr val="accent6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모둠</a:t>
            </a:r>
            <a:endParaRPr lang="ko-KR" altLang="en-US" sz="1300" b="1" spc="-150" dirty="0">
              <a:solidFill>
                <a:schemeClr val="accent6">
                  <a:lumMod val="50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5786028" y="78134"/>
            <a:ext cx="311014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ko-K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6-2. </a:t>
            </a:r>
            <a:r>
              <a:rPr lang="ko-KR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다양한 정의관의 특징과 적용</a:t>
            </a:r>
            <a:endParaRPr lang="ko-KR" altLang="en-US" sz="1600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164288" y="302200"/>
            <a:ext cx="1714544" cy="377796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187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259632" y="1229851"/>
            <a:ext cx="7560840" cy="800219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buClr>
                <a:schemeClr val="tx1">
                  <a:lumMod val="50000"/>
                  <a:lumOff val="50000"/>
                </a:schemeClr>
              </a:buClr>
              <a:buSzPct val="120000"/>
            </a:pPr>
            <a:r>
              <a:rPr lang="ko-KR" altLang="en-US" sz="20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주변에서 찾아볼 수 있는 성공적인 마을 공동체를 조사하고</a:t>
            </a:r>
            <a:r>
              <a:rPr lang="en-US" altLang="ko-KR" sz="20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, </a:t>
            </a:r>
            <a:r>
              <a:rPr lang="ko-KR" altLang="en-US" sz="20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이를 소개하는 자료를 만들어 보자</a:t>
            </a:r>
            <a:r>
              <a:rPr lang="en-US" altLang="ko-KR" sz="20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.</a:t>
            </a:r>
            <a:endParaRPr lang="en-US" altLang="ko-KR" sz="2000" b="1" spc="-100" dirty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1268760"/>
            <a:ext cx="952275" cy="44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2" name="그룹 21"/>
          <p:cNvGrpSpPr/>
          <p:nvPr/>
        </p:nvGrpSpPr>
        <p:grpSpPr>
          <a:xfrm>
            <a:off x="323528" y="2564904"/>
            <a:ext cx="8496944" cy="2736304"/>
            <a:chOff x="467544" y="5291544"/>
            <a:chExt cx="7992888" cy="3311619"/>
          </a:xfrm>
        </p:grpSpPr>
        <p:sp>
          <p:nvSpPr>
            <p:cNvPr id="23" name="양쪽 모서리가 둥근 사각형 22"/>
            <p:cNvSpPr/>
            <p:nvPr/>
          </p:nvSpPr>
          <p:spPr>
            <a:xfrm>
              <a:off x="467545" y="5291544"/>
              <a:ext cx="1459571" cy="700811"/>
            </a:xfrm>
            <a:prstGeom prst="round2SameRect">
              <a:avLst>
                <a:gd name="adj1" fmla="val 15425"/>
                <a:gd name="adj2" fmla="val 0"/>
              </a:avLst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rtlCol="0" anchor="t"/>
            <a:lstStyle/>
            <a:p>
              <a:pPr algn="ctr">
                <a:lnSpc>
                  <a:spcPct val="120000"/>
                </a:lnSpc>
              </a:pPr>
              <a:r>
                <a:rPr lang="ko-KR" altLang="en-US" sz="1600" b="1" spc="60" dirty="0" smtClean="0">
                  <a:solidFill>
                    <a:schemeClr val="bg1"/>
                  </a:solidFill>
                  <a:latin typeface="나눔고딕 ExtraBold" pitchFamily="50" charset="-127"/>
                  <a:ea typeface="나눔고딕 ExtraBold" pitchFamily="50" charset="-127"/>
                </a:rPr>
                <a:t> 활동 길잡이</a:t>
              </a:r>
              <a:endParaRPr lang="en-US" altLang="ko-KR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  <p:sp>
          <p:nvSpPr>
            <p:cNvPr id="25" name="제목 1"/>
            <p:cNvSpPr txBox="1">
              <a:spLocks/>
            </p:cNvSpPr>
            <p:nvPr/>
          </p:nvSpPr>
          <p:spPr>
            <a:xfrm>
              <a:off x="467544" y="5748652"/>
              <a:ext cx="7992888" cy="2854511"/>
            </a:xfrm>
            <a:prstGeom prst="roundRect">
              <a:avLst>
                <a:gd name="adj" fmla="val 4489"/>
              </a:avLst>
            </a:prstGeom>
            <a:solidFill>
              <a:schemeClr val="bg1"/>
            </a:solidFill>
            <a:ln w="19050" cap="rnd" cmpd="sng">
              <a:solidFill>
                <a:schemeClr val="bg1">
                  <a:lumMod val="65000"/>
                </a:schemeClr>
              </a:solidFill>
            </a:ln>
          </p:spPr>
          <p:txBody>
            <a:bodyPr vert="horz" wrap="square" lIns="144000" tIns="72000" rIns="144000" bIns="36000" rtlCol="0" anchor="ctr">
              <a:sp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252000" indent="-252000" algn="just">
                <a:lnSpc>
                  <a:spcPct val="120000"/>
                </a:lnSpc>
                <a:buFont typeface="+mj-lt"/>
                <a:buAutoNum type="arabicPeriod"/>
              </a:pPr>
              <a:r>
                <a:rPr lang="ko-KR" altLang="en-US" sz="1700" spc="-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방문할 마을 공동체를 정한 뒤</a:t>
              </a:r>
              <a:r>
                <a:rPr lang="en-US" altLang="ko-KR" sz="1700" spc="-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, </a:t>
              </a:r>
              <a:r>
                <a:rPr lang="ko-KR" altLang="en-US" sz="1700" spc="-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사전 조사와 현장 조사에 대한 구체적인 계획을 수립한다</a:t>
              </a:r>
              <a:r>
                <a:rPr lang="en-US" altLang="ko-KR" sz="1700" spc="-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.</a:t>
              </a:r>
            </a:p>
            <a:p>
              <a:pPr marL="252000" indent="-252000" algn="just">
                <a:lnSpc>
                  <a:spcPct val="120000"/>
                </a:lnSpc>
                <a:buFont typeface="+mj-lt"/>
                <a:buAutoNum type="arabicPeriod"/>
              </a:pPr>
              <a:r>
                <a:rPr lang="ko-KR" altLang="en-US" sz="1700" spc="-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사전 조사는 방문할 곳에 대한 정보를 미리 수집하는 것으로 책</a:t>
              </a:r>
              <a:r>
                <a:rPr lang="en-US" altLang="ko-KR" sz="1700" spc="-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, </a:t>
              </a:r>
              <a:r>
                <a:rPr lang="ko-KR" altLang="en-US" sz="1700" spc="-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신문</a:t>
              </a:r>
              <a:r>
                <a:rPr lang="en-US" altLang="ko-KR" sz="1700" spc="-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, </a:t>
              </a:r>
              <a:r>
                <a:rPr lang="ko-KR" altLang="en-US" sz="1700" spc="-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방송</a:t>
              </a:r>
              <a:r>
                <a:rPr lang="en-US" altLang="ko-KR" sz="1700" spc="-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, </a:t>
              </a:r>
              <a:r>
                <a:rPr lang="ko-KR" altLang="en-US" sz="1700" spc="-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인터넷</a:t>
              </a:r>
              <a:r>
                <a:rPr lang="en-US" altLang="ko-KR" sz="1700" spc="-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, </a:t>
              </a:r>
              <a:r>
                <a:rPr lang="ko-KR" altLang="en-US" sz="1700" spc="-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사진 및 통계 자료 등을 활용할 수 있다</a:t>
              </a:r>
              <a:r>
                <a:rPr lang="en-US" altLang="ko-KR" sz="1700" spc="-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.</a:t>
              </a:r>
            </a:p>
            <a:p>
              <a:pPr marL="252000" indent="-252000" algn="just">
                <a:lnSpc>
                  <a:spcPct val="120000"/>
                </a:lnSpc>
                <a:buFont typeface="+mj-lt"/>
                <a:buAutoNum type="arabicPeriod"/>
              </a:pPr>
              <a:r>
                <a:rPr lang="ko-KR" altLang="en-US" sz="1700" spc="-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현장 조사를 위해 방문할 곳의 위치</a:t>
              </a:r>
              <a:r>
                <a:rPr lang="en-US" altLang="ko-KR" sz="1700" spc="-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, </a:t>
              </a:r>
              <a:r>
                <a:rPr lang="ko-KR" altLang="en-US" sz="1700" spc="-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교통편을 미리 알아보고 방문 일정을 정리한다</a:t>
              </a:r>
              <a:r>
                <a:rPr lang="en-US" altLang="ko-KR" sz="1700" spc="-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.</a:t>
              </a:r>
            </a:p>
            <a:p>
              <a:pPr marL="252000" indent="-252000" algn="just">
                <a:lnSpc>
                  <a:spcPct val="120000"/>
                </a:lnSpc>
                <a:buFont typeface="+mj-lt"/>
                <a:buAutoNum type="arabicPeriod"/>
              </a:pPr>
              <a:r>
                <a:rPr lang="ko-KR" altLang="en-US" sz="1700" spc="-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사전 조사와 현장 조사를 바탕으로 조사한 내용을 정리하여 소개 자료를 만든다</a:t>
              </a:r>
              <a:r>
                <a:rPr lang="en-US" altLang="ko-KR" sz="1700" spc="-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.</a:t>
              </a:r>
              <a:endParaRPr lang="ko-KR" altLang="en-US" sz="1700" b="1" spc="-50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69957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2"/>
          <p:cNvGrpSpPr/>
          <p:nvPr/>
        </p:nvGrpSpPr>
        <p:grpSpPr>
          <a:xfrm>
            <a:off x="-8040" y="-1506"/>
            <a:ext cx="9144000" cy="1106224"/>
            <a:chOff x="-8040" y="-1506"/>
            <a:chExt cx="9144000" cy="1106224"/>
          </a:xfrm>
        </p:grpSpPr>
        <p:grpSp>
          <p:nvGrpSpPr>
            <p:cNvPr id="3" name="그룹 4"/>
            <p:cNvGrpSpPr/>
            <p:nvPr/>
          </p:nvGrpSpPr>
          <p:grpSpPr>
            <a:xfrm>
              <a:off x="-8040" y="-1506"/>
              <a:ext cx="9144000" cy="1106224"/>
              <a:chOff x="-8040" y="-1506"/>
              <a:chExt cx="9144000" cy="1106224"/>
            </a:xfrm>
          </p:grpSpPr>
          <p:pic>
            <p:nvPicPr>
              <p:cNvPr id="16" name="그림 15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5900"/>
                        </a14:imgEffect>
                        <a14:imgEffect>
                          <a14:saturation sat="17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8040" y="-1506"/>
                <a:ext cx="9144000" cy="1106224"/>
              </a:xfrm>
              <a:prstGeom prst="rect">
                <a:avLst/>
              </a:prstGeom>
            </p:spPr>
          </p:pic>
          <p:sp>
            <p:nvSpPr>
              <p:cNvPr id="17" name="제목 1"/>
              <p:cNvSpPr txBox="1">
                <a:spLocks/>
              </p:cNvSpPr>
              <p:nvPr/>
            </p:nvSpPr>
            <p:spPr>
              <a:xfrm>
                <a:off x="204912" y="6524"/>
                <a:ext cx="1584176" cy="648072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1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ko-KR" altLang="en-US" sz="1900" b="1" spc="-150" dirty="0" smtClean="0">
                    <a:solidFill>
                      <a:srgbClr val="EA5400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통</a:t>
                </a:r>
                <a:r>
                  <a:rPr lang="ko-KR" altLang="en-US" sz="1900" b="1" spc="-150" dirty="0">
                    <a:solidFill>
                      <a:srgbClr val="EA5400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합</a:t>
                </a:r>
                <a:r>
                  <a:rPr lang="ko-KR" altLang="en-US" sz="1900" b="1" spc="-150" dirty="0" smtClean="0">
                    <a:solidFill>
                      <a:srgbClr val="EA5400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 </a:t>
                </a:r>
                <a:endParaRPr lang="en-US" altLang="ko-KR" sz="1900" b="1" spc="-150" dirty="0" smtClean="0">
                  <a:solidFill>
                    <a:srgbClr val="EA5400"/>
                  </a:solidFill>
                  <a:latin typeface="나눔고딕 ExtraBold" pitchFamily="50" charset="-127"/>
                  <a:ea typeface="나눔고딕 ExtraBold" pitchFamily="50" charset="-127"/>
                </a:endParaRPr>
              </a:p>
              <a:p>
                <a:pPr algn="l"/>
                <a:r>
                  <a:rPr lang="ko-KR" altLang="en-US" sz="1900" b="1" spc="-150" dirty="0" smtClean="0">
                    <a:solidFill>
                      <a:srgbClr val="EA5400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주제 탐</a:t>
                </a:r>
                <a:r>
                  <a:rPr lang="ko-KR" altLang="en-US" sz="1900" b="1" spc="-150" dirty="0">
                    <a:solidFill>
                      <a:srgbClr val="EA5400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구</a:t>
                </a:r>
                <a:r>
                  <a:rPr lang="ko-KR" altLang="en-US" sz="1900" b="1" spc="-150" dirty="0" smtClean="0">
                    <a:solidFill>
                      <a:srgbClr val="EA5400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 </a:t>
                </a:r>
                <a:endParaRPr lang="en-US" altLang="ko-KR" sz="1900" b="1" spc="-150" dirty="0" smtClean="0">
                  <a:solidFill>
                    <a:srgbClr val="EA5400"/>
                  </a:solidFill>
                  <a:latin typeface="나눔고딕 ExtraBold" pitchFamily="50" charset="-127"/>
                  <a:ea typeface="나눔고딕 ExtraBold" pitchFamily="50" charset="-127"/>
                </a:endParaRPr>
              </a:p>
            </p:txBody>
          </p:sp>
        </p:grpSp>
        <p:sp>
          <p:nvSpPr>
            <p:cNvPr id="14" name="직사각형 13"/>
            <p:cNvSpPr/>
            <p:nvPr/>
          </p:nvSpPr>
          <p:spPr>
            <a:xfrm>
              <a:off x="1313646" y="116547"/>
              <a:ext cx="7056786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2500" b="1" spc="-120" dirty="0" smtClean="0">
                  <a:latin typeface="나눔고딕 ExtraBold" pitchFamily="50" charset="-127"/>
                  <a:ea typeface="나눔고딕 ExtraBold" pitchFamily="50" charset="-127"/>
                </a:rPr>
                <a:t>행복하고 잘사는 마을 공동체 설계</a:t>
              </a:r>
              <a:endParaRPr lang="en-US" altLang="ko-KR" sz="2500" b="1" spc="-120" dirty="0"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779392" y="63676"/>
            <a:ext cx="432048" cy="252000"/>
          </a:xfrm>
          <a:prstGeom prst="roundRect">
            <a:avLst>
              <a:gd name="adj" fmla="val 50000"/>
            </a:avLst>
          </a:prstGeom>
          <a:solidFill>
            <a:srgbClr val="FFFF9F">
              <a:alpha val="83922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ko-KR" altLang="en-US" sz="1300" b="1" spc="-150" dirty="0" err="1" smtClean="0">
                <a:solidFill>
                  <a:schemeClr val="accent6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모둠</a:t>
            </a:r>
            <a:endParaRPr lang="ko-KR" altLang="en-US" sz="1300" b="1" spc="-150" dirty="0">
              <a:solidFill>
                <a:schemeClr val="accent6">
                  <a:lumMod val="50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5786028" y="78134"/>
            <a:ext cx="311014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ko-K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6-2. </a:t>
            </a:r>
            <a:r>
              <a:rPr lang="ko-KR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다양한 정의관의 특징과 적용</a:t>
            </a:r>
            <a:endParaRPr lang="ko-KR" altLang="en-US" sz="1600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164288" y="302200"/>
            <a:ext cx="1714544" cy="377796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187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51520" y="2204864"/>
            <a:ext cx="8605463" cy="4320480"/>
          </a:xfrm>
          <a:prstGeom prst="roundRect">
            <a:avLst>
              <a:gd name="adj" fmla="val 5224"/>
            </a:avLst>
          </a:prstGeom>
          <a:solidFill>
            <a:srgbClr val="FFF8F3"/>
          </a:solidFill>
          <a:effectLst/>
        </p:spPr>
        <p:txBody>
          <a:bodyPr wrap="square" lIns="108000" rIns="108000" rtlCol="0">
            <a:noAutofit/>
          </a:bodyPr>
          <a:lstStyle/>
          <a:p>
            <a:pPr marL="0" lvl="6">
              <a:lnSpc>
                <a:spcPct val="140000"/>
              </a:lnSpc>
            </a:pPr>
            <a:r>
              <a:rPr lang="ko-KR" altLang="en-US" sz="1500" spc="-100" dirty="0" smtClean="0">
                <a:latin typeface="맑은 고딕" pitchFamily="50" charset="-127"/>
                <a:ea typeface="맑은 고딕" pitchFamily="50" charset="-127"/>
              </a:rPr>
              <a:t>  </a:t>
            </a:r>
            <a:endParaRPr lang="ko-KR" altLang="en-US" sz="4400" b="1" spc="-100" dirty="0">
              <a:solidFill>
                <a:schemeClr val="tx1">
                  <a:lumMod val="85000"/>
                  <a:lumOff val="1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259632" y="1229851"/>
            <a:ext cx="7560840" cy="800219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buClr>
                <a:schemeClr val="tx1">
                  <a:lumMod val="50000"/>
                  <a:lumOff val="50000"/>
                </a:schemeClr>
              </a:buClr>
              <a:buSzPct val="120000"/>
            </a:pPr>
            <a:r>
              <a:rPr lang="ko-KR" altLang="en-US" sz="20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주변에서 찾아볼 수 있는 성공적인 마을 공동체를 조사하고</a:t>
            </a:r>
            <a:r>
              <a:rPr lang="en-US" altLang="ko-KR" sz="20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, </a:t>
            </a:r>
            <a:r>
              <a:rPr lang="ko-KR" altLang="en-US" sz="20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이를 소개하는 자료를 만들어 보자</a:t>
            </a:r>
            <a:r>
              <a:rPr lang="en-US" altLang="ko-KR" sz="20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.</a:t>
            </a:r>
            <a:endParaRPr lang="en-US" altLang="ko-KR" sz="2000" b="1" spc="-100" dirty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35" name="모서리가 둥근 직사각형 34"/>
          <p:cNvSpPr/>
          <p:nvPr/>
        </p:nvSpPr>
        <p:spPr>
          <a:xfrm>
            <a:off x="359532" y="2395488"/>
            <a:ext cx="8280920" cy="4574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>
              <a:lnSpc>
                <a:spcPct val="130000"/>
              </a:lnSpc>
            </a:pPr>
            <a:endParaRPr lang="ko-KR" altLang="en-US" sz="1600" spc="-50" dirty="0">
              <a:solidFill>
                <a:schemeClr val="tx1"/>
              </a:solidFill>
            </a:endParaRPr>
          </a:p>
        </p:txBody>
      </p:sp>
      <p:sp>
        <p:nvSpPr>
          <p:cNvPr id="36" name="모서리가 둥근 직사각형 35"/>
          <p:cNvSpPr/>
          <p:nvPr/>
        </p:nvSpPr>
        <p:spPr>
          <a:xfrm>
            <a:off x="359532" y="2996952"/>
            <a:ext cx="8280920" cy="2160240"/>
          </a:xfrm>
          <a:prstGeom prst="roundRect">
            <a:avLst>
              <a:gd name="adj" fmla="val 19048"/>
            </a:avLst>
          </a:prstGeom>
          <a:solidFill>
            <a:schemeClr val="bg1"/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>
              <a:lnSpc>
                <a:spcPct val="130000"/>
              </a:lnSpc>
            </a:pPr>
            <a:endParaRPr lang="ko-KR" altLang="en-US" sz="1600" spc="-50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1268760"/>
            <a:ext cx="952275" cy="44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모서리가 둥근 직사각형 25"/>
          <p:cNvSpPr/>
          <p:nvPr/>
        </p:nvSpPr>
        <p:spPr>
          <a:xfrm>
            <a:off x="359532" y="5301208"/>
            <a:ext cx="8280920" cy="1008112"/>
          </a:xfrm>
          <a:prstGeom prst="roundRect">
            <a:avLst>
              <a:gd name="adj" fmla="val 31180"/>
            </a:avLst>
          </a:prstGeom>
          <a:solidFill>
            <a:schemeClr val="bg1"/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>
              <a:lnSpc>
                <a:spcPct val="130000"/>
              </a:lnSpc>
            </a:pPr>
            <a:endParaRPr lang="ko-KR" altLang="en-US" sz="1600" spc="-50" dirty="0">
              <a:solidFill>
                <a:schemeClr val="tx1"/>
              </a:solidFill>
            </a:endParaRPr>
          </a:p>
        </p:txBody>
      </p:sp>
      <p:sp>
        <p:nvSpPr>
          <p:cNvPr id="28" name="모서리가 둥근 직사각형 27"/>
          <p:cNvSpPr/>
          <p:nvPr/>
        </p:nvSpPr>
        <p:spPr>
          <a:xfrm>
            <a:off x="357436" y="2395488"/>
            <a:ext cx="2415397" cy="457448"/>
          </a:xfrm>
          <a:prstGeom prst="roundRect">
            <a:avLst>
              <a:gd name="adj" fmla="val 50000"/>
            </a:avLst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0" bIns="0" rtlCol="0" anchor="ctr"/>
          <a:lstStyle/>
          <a:p>
            <a:pPr algn="ctr">
              <a:lnSpc>
                <a:spcPct val="130000"/>
              </a:lnSpc>
            </a:pPr>
            <a:r>
              <a:rPr lang="ko-KR" altLang="en-US" sz="1600" b="1" spc="-50" dirty="0" smtClean="0">
                <a:solidFill>
                  <a:schemeClr val="tx1"/>
                </a:solidFill>
              </a:rPr>
              <a:t>마을 공동체 이름</a:t>
            </a:r>
            <a:endParaRPr lang="ko-KR" altLang="en-US" sz="1600" b="1" spc="-50" dirty="0">
              <a:solidFill>
                <a:schemeClr val="tx1"/>
              </a:solidFill>
            </a:endParaRPr>
          </a:p>
        </p:txBody>
      </p:sp>
      <p:sp>
        <p:nvSpPr>
          <p:cNvPr id="33" name="모서리가 둥근 직사각형 32"/>
          <p:cNvSpPr/>
          <p:nvPr/>
        </p:nvSpPr>
        <p:spPr>
          <a:xfrm>
            <a:off x="359532" y="2996952"/>
            <a:ext cx="2412268" cy="2160240"/>
          </a:xfrm>
          <a:prstGeom prst="roundRect">
            <a:avLst>
              <a:gd name="adj" fmla="val 18773"/>
            </a:avLst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bIns="0" rtlCol="0" anchor="ctr"/>
          <a:lstStyle/>
          <a:p>
            <a:pPr algn="ctr">
              <a:lnSpc>
                <a:spcPct val="130000"/>
              </a:lnSpc>
            </a:pPr>
            <a:r>
              <a:rPr lang="ko-KR" altLang="en-US" sz="1600" b="1" spc="-50" dirty="0" smtClean="0">
                <a:solidFill>
                  <a:schemeClr val="tx1"/>
                </a:solidFill>
              </a:rPr>
              <a:t>마을 공동체 개발 배경</a:t>
            </a:r>
            <a:endParaRPr lang="ko-KR" altLang="en-US" sz="1600" b="1" spc="-50" dirty="0">
              <a:solidFill>
                <a:schemeClr val="tx1"/>
              </a:solidFill>
            </a:endParaRPr>
          </a:p>
        </p:txBody>
      </p:sp>
      <p:sp>
        <p:nvSpPr>
          <p:cNvPr id="34" name="모서리가 둥근 직사각형 33"/>
          <p:cNvSpPr/>
          <p:nvPr/>
        </p:nvSpPr>
        <p:spPr>
          <a:xfrm>
            <a:off x="357437" y="5301208"/>
            <a:ext cx="2414092" cy="1008112"/>
          </a:xfrm>
          <a:prstGeom prst="roundRect">
            <a:avLst>
              <a:gd name="adj" fmla="val 30531"/>
            </a:avLst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bIns="0" rtlCol="0" anchor="ctr"/>
          <a:lstStyle/>
          <a:p>
            <a:pPr algn="ctr">
              <a:lnSpc>
                <a:spcPct val="130000"/>
              </a:lnSpc>
            </a:pPr>
            <a:r>
              <a:rPr lang="ko-KR" altLang="en-US" sz="1600" b="1" spc="-50" dirty="0" smtClean="0">
                <a:solidFill>
                  <a:schemeClr val="tx1"/>
                </a:solidFill>
              </a:rPr>
              <a:t>마을 공동체가</a:t>
            </a:r>
            <a:endParaRPr lang="en-US" altLang="ko-KR" sz="1600" b="1" spc="-50" dirty="0" smtClean="0">
              <a:solidFill>
                <a:schemeClr val="tx1"/>
              </a:solidFill>
            </a:endParaRPr>
          </a:p>
          <a:p>
            <a:pPr algn="ctr">
              <a:lnSpc>
                <a:spcPct val="130000"/>
              </a:lnSpc>
            </a:pPr>
            <a:r>
              <a:rPr lang="ko-KR" altLang="en-US" sz="1600" b="1" spc="-50" dirty="0" smtClean="0">
                <a:solidFill>
                  <a:schemeClr val="tx1"/>
                </a:solidFill>
              </a:rPr>
              <a:t>추구하는 목표</a:t>
            </a:r>
            <a:endParaRPr lang="ko-KR" altLang="en-US" sz="1600" b="1" spc="-50" dirty="0">
              <a:solidFill>
                <a:schemeClr val="tx1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843808" y="2455518"/>
            <a:ext cx="5688632" cy="350865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1400" spc="-100" dirty="0" err="1" smtClean="0">
                <a:solidFill>
                  <a:srgbClr val="FF0000"/>
                </a:solidFill>
                <a:latin typeface="+mn-ea"/>
              </a:rPr>
              <a:t>동피랑</a:t>
            </a:r>
            <a:r>
              <a:rPr lang="ko-KR" altLang="en-US" sz="1400" spc="-100" dirty="0" smtClean="0">
                <a:solidFill>
                  <a:srgbClr val="FF0000"/>
                </a:solidFill>
                <a:latin typeface="+mn-ea"/>
              </a:rPr>
              <a:t> 벽화 마을</a:t>
            </a:r>
            <a:endParaRPr lang="en-US" altLang="ko-KR" sz="1400" spc="-100" dirty="0" smtClean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843808" y="3107060"/>
            <a:ext cx="5760640" cy="1902059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1400" spc="-100" dirty="0" smtClean="0">
                <a:solidFill>
                  <a:srgbClr val="FF0000"/>
                </a:solidFill>
                <a:latin typeface="+mn-ea"/>
              </a:rPr>
              <a:t>이곳은 조선 시대에 이순신 장군이 설치한 통제영의 </a:t>
            </a:r>
            <a:r>
              <a:rPr lang="ko-KR" altLang="en-US" sz="1400" spc="-100" dirty="0" err="1" smtClean="0">
                <a:solidFill>
                  <a:srgbClr val="FF0000"/>
                </a:solidFill>
                <a:latin typeface="+mn-ea"/>
              </a:rPr>
              <a:t>동포루</a:t>
            </a:r>
            <a:r>
              <a:rPr lang="en-US" altLang="ko-KR" sz="1400" spc="-100" dirty="0" smtClean="0">
                <a:solidFill>
                  <a:srgbClr val="FF0000"/>
                </a:solidFill>
                <a:latin typeface="+mn-ea"/>
              </a:rPr>
              <a:t>(</a:t>
            </a:r>
            <a:r>
              <a:rPr lang="ko-KR" altLang="en-US" sz="1400" spc="-100" dirty="0" err="1" smtClean="0">
                <a:solidFill>
                  <a:srgbClr val="FF0000"/>
                </a:solidFill>
                <a:latin typeface="+mn-ea"/>
              </a:rPr>
              <a:t>東砲樓</a:t>
            </a:r>
            <a:r>
              <a:rPr lang="en-US" altLang="ko-KR" sz="1400" spc="-100" dirty="0" smtClean="0">
                <a:solidFill>
                  <a:srgbClr val="FF0000"/>
                </a:solidFill>
                <a:latin typeface="+mn-ea"/>
              </a:rPr>
              <a:t>)</a:t>
            </a:r>
            <a:r>
              <a:rPr lang="ko-KR" altLang="en-US" sz="1400" spc="-100" dirty="0" smtClean="0">
                <a:solidFill>
                  <a:srgbClr val="FF0000"/>
                </a:solidFill>
                <a:latin typeface="+mn-ea"/>
              </a:rPr>
              <a:t>가 있던 자리로</a:t>
            </a:r>
            <a:r>
              <a:rPr lang="en-US" altLang="ko-KR" sz="1400" spc="-100" dirty="0" smtClean="0">
                <a:solidFill>
                  <a:srgbClr val="FF0000"/>
                </a:solidFill>
                <a:latin typeface="+mn-ea"/>
              </a:rPr>
              <a:t>, </a:t>
            </a:r>
            <a:r>
              <a:rPr lang="ko-KR" altLang="en-US" sz="1400" spc="-100" dirty="0" smtClean="0">
                <a:solidFill>
                  <a:srgbClr val="FF0000"/>
                </a:solidFill>
                <a:latin typeface="+mn-ea"/>
              </a:rPr>
              <a:t>통영시는 낙후된 마을을 철거하고 </a:t>
            </a:r>
            <a:r>
              <a:rPr lang="ko-KR" altLang="en-US" sz="1400" spc="-100" dirty="0" err="1" smtClean="0">
                <a:solidFill>
                  <a:srgbClr val="FF0000"/>
                </a:solidFill>
                <a:latin typeface="+mn-ea"/>
              </a:rPr>
              <a:t>동포루를</a:t>
            </a:r>
            <a:r>
              <a:rPr lang="ko-KR" altLang="en-US" sz="1400" spc="-100" dirty="0" smtClean="0">
                <a:solidFill>
                  <a:srgbClr val="FF0000"/>
                </a:solidFill>
                <a:latin typeface="+mn-ea"/>
              </a:rPr>
              <a:t> 복원하고 주변에 공원을 조성할 계획이었다</a:t>
            </a:r>
            <a:r>
              <a:rPr lang="en-US" altLang="ko-KR" sz="1400" spc="-100" dirty="0" smtClean="0">
                <a:solidFill>
                  <a:srgbClr val="FF0000"/>
                </a:solidFill>
                <a:latin typeface="+mn-ea"/>
              </a:rPr>
              <a:t>. </a:t>
            </a:r>
            <a:r>
              <a:rPr lang="ko-KR" altLang="en-US" sz="1400" spc="-100" dirty="0" smtClean="0">
                <a:solidFill>
                  <a:srgbClr val="FF0000"/>
                </a:solidFill>
                <a:latin typeface="+mn-ea"/>
              </a:rPr>
              <a:t>하지만 지역 주민과 시민 단체</a:t>
            </a:r>
            <a:r>
              <a:rPr lang="en-US" altLang="ko-KR" sz="1400" spc="-100" dirty="0" smtClean="0">
                <a:solidFill>
                  <a:srgbClr val="FF0000"/>
                </a:solidFill>
                <a:latin typeface="+mn-ea"/>
              </a:rPr>
              <a:t>, </a:t>
            </a:r>
            <a:r>
              <a:rPr lang="ko-KR" altLang="en-US" sz="1400" spc="-100" dirty="0" smtClean="0">
                <a:solidFill>
                  <a:srgbClr val="FF0000"/>
                </a:solidFill>
                <a:latin typeface="+mn-ea"/>
              </a:rPr>
              <a:t>학교 등이 힘을 합쳐 낡은 담벼락에 벽화를 그린 것을 시작으로 벽화로 꾸며진 </a:t>
            </a:r>
            <a:r>
              <a:rPr lang="ko-KR" altLang="en-US" sz="1400" spc="-100" dirty="0" err="1" smtClean="0">
                <a:solidFill>
                  <a:srgbClr val="FF0000"/>
                </a:solidFill>
                <a:latin typeface="+mn-ea"/>
              </a:rPr>
              <a:t>동피랑</a:t>
            </a:r>
            <a:r>
              <a:rPr lang="ko-KR" altLang="en-US" sz="1400" spc="-100" dirty="0" smtClean="0">
                <a:solidFill>
                  <a:srgbClr val="FF0000"/>
                </a:solidFill>
                <a:latin typeface="+mn-ea"/>
              </a:rPr>
              <a:t> 마을에 대한 </a:t>
            </a:r>
            <a:r>
              <a:rPr lang="ko-KR" altLang="en-US" sz="1400" spc="-100" dirty="0" err="1" smtClean="0">
                <a:solidFill>
                  <a:srgbClr val="FF0000"/>
                </a:solidFill>
                <a:latin typeface="+mn-ea"/>
              </a:rPr>
              <a:t>입소문이</a:t>
            </a:r>
            <a:r>
              <a:rPr lang="ko-KR" altLang="en-US" sz="1400" spc="-100" dirty="0" smtClean="0">
                <a:solidFill>
                  <a:srgbClr val="FF0000"/>
                </a:solidFill>
                <a:latin typeface="+mn-ea"/>
              </a:rPr>
              <a:t> 나고 사람들이 몰려들기 시작하였다</a:t>
            </a:r>
            <a:r>
              <a:rPr lang="en-US" altLang="ko-KR" sz="1400" spc="-100" dirty="0" smtClean="0">
                <a:solidFill>
                  <a:srgbClr val="FF0000"/>
                </a:solidFill>
                <a:latin typeface="+mn-ea"/>
              </a:rPr>
              <a:t>. </a:t>
            </a:r>
            <a:r>
              <a:rPr lang="ko-KR" altLang="en-US" sz="1400" spc="-100" dirty="0" smtClean="0">
                <a:solidFill>
                  <a:srgbClr val="FF0000"/>
                </a:solidFill>
                <a:latin typeface="+mn-ea"/>
              </a:rPr>
              <a:t>이에 따라 </a:t>
            </a:r>
            <a:r>
              <a:rPr lang="ko-KR" altLang="en-US" sz="1400" spc="-100" dirty="0" err="1" smtClean="0">
                <a:solidFill>
                  <a:srgbClr val="FF0000"/>
                </a:solidFill>
                <a:latin typeface="+mn-ea"/>
              </a:rPr>
              <a:t>동피랑</a:t>
            </a:r>
            <a:r>
              <a:rPr lang="ko-KR" altLang="en-US" sz="1400" spc="-100" dirty="0" smtClean="0">
                <a:solidFill>
                  <a:srgbClr val="FF0000"/>
                </a:solidFill>
                <a:latin typeface="+mn-ea"/>
              </a:rPr>
              <a:t> 마을을 보존하자는 여론이 형성되었고</a:t>
            </a:r>
            <a:r>
              <a:rPr lang="en-US" altLang="ko-KR" sz="1400" spc="-100" dirty="0" smtClean="0">
                <a:solidFill>
                  <a:srgbClr val="FF0000"/>
                </a:solidFill>
                <a:latin typeface="+mn-ea"/>
              </a:rPr>
              <a:t>, </a:t>
            </a:r>
            <a:r>
              <a:rPr lang="ko-KR" altLang="en-US" sz="1400" spc="-100" dirty="0" smtClean="0">
                <a:solidFill>
                  <a:srgbClr val="FF0000"/>
                </a:solidFill>
                <a:latin typeface="+mn-ea"/>
              </a:rPr>
              <a:t>통영시는 마침내 </a:t>
            </a:r>
            <a:r>
              <a:rPr lang="ko-KR" altLang="en-US" sz="1400" spc="-100" dirty="0" err="1" smtClean="0">
                <a:solidFill>
                  <a:srgbClr val="FF0000"/>
                </a:solidFill>
                <a:latin typeface="+mn-ea"/>
              </a:rPr>
              <a:t>동포루</a:t>
            </a:r>
            <a:r>
              <a:rPr lang="ko-KR" altLang="en-US" sz="1400" spc="-100" dirty="0" smtClean="0">
                <a:solidFill>
                  <a:srgbClr val="FF0000"/>
                </a:solidFill>
                <a:latin typeface="+mn-ea"/>
              </a:rPr>
              <a:t> 복원에 필요한 마을 꼭대기의 집 </a:t>
            </a:r>
            <a:r>
              <a:rPr lang="en-US" altLang="ko-KR" sz="1400" spc="-100" dirty="0" smtClean="0">
                <a:solidFill>
                  <a:srgbClr val="FF0000"/>
                </a:solidFill>
                <a:latin typeface="+mn-ea"/>
              </a:rPr>
              <a:t>3</a:t>
            </a:r>
            <a:r>
              <a:rPr lang="ko-KR" altLang="en-US" sz="1400" spc="-100" dirty="0" smtClean="0">
                <a:solidFill>
                  <a:srgbClr val="FF0000"/>
                </a:solidFill>
                <a:latin typeface="+mn-ea"/>
              </a:rPr>
              <a:t>채만을 헐고 마을 철거방침을 철회하였다</a:t>
            </a:r>
            <a:r>
              <a:rPr lang="en-US" altLang="ko-KR" sz="1400" spc="-100" dirty="0" smtClean="0">
                <a:solidFill>
                  <a:srgbClr val="FF0000"/>
                </a:solidFill>
                <a:latin typeface="+mn-ea"/>
              </a:rPr>
              <a:t>.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2843808" y="5517232"/>
            <a:ext cx="5688632" cy="583942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sz="1400" spc="-100" dirty="0" smtClean="0">
                <a:solidFill>
                  <a:srgbClr val="FF0000"/>
                </a:solidFill>
                <a:latin typeface="+mn-ea"/>
              </a:rPr>
              <a:t>• </a:t>
            </a:r>
            <a:r>
              <a:rPr lang="ko-KR" altLang="en-US" sz="1400" spc="-100" dirty="0" smtClean="0">
                <a:solidFill>
                  <a:srgbClr val="FF0000"/>
                </a:solidFill>
                <a:latin typeface="+mn-ea"/>
              </a:rPr>
              <a:t>벽화 마을의 아름다움을 널리 알리는 것</a:t>
            </a:r>
          </a:p>
          <a:p>
            <a:pPr>
              <a:lnSpc>
                <a:spcPct val="120000"/>
              </a:lnSpc>
            </a:pPr>
            <a:r>
              <a:rPr lang="en-US" altLang="ko-KR" sz="1400" spc="-100" dirty="0" smtClean="0">
                <a:solidFill>
                  <a:srgbClr val="FF0000"/>
                </a:solidFill>
                <a:latin typeface="+mn-ea"/>
              </a:rPr>
              <a:t>• </a:t>
            </a:r>
            <a:r>
              <a:rPr lang="ko-KR" altLang="en-US" sz="1400" spc="-100" dirty="0" smtClean="0">
                <a:solidFill>
                  <a:srgbClr val="FF0000"/>
                </a:solidFill>
                <a:latin typeface="+mn-ea"/>
              </a:rPr>
              <a:t>전 세계 사람들이 알 수 있는 통영의 대표 명소가 되는 것</a:t>
            </a:r>
            <a:endParaRPr lang="en-US" altLang="ko-KR" sz="1400" spc="-100" dirty="0" smtClean="0">
              <a:solidFill>
                <a:srgbClr val="FF0000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23062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/>
      <p:bldP spid="4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1"/>
          <p:cNvGrpSpPr/>
          <p:nvPr/>
        </p:nvGrpSpPr>
        <p:grpSpPr>
          <a:xfrm>
            <a:off x="0" y="0"/>
            <a:ext cx="9144000" cy="1106224"/>
            <a:chOff x="0" y="0"/>
            <a:chExt cx="9144000" cy="1106224"/>
          </a:xfrm>
        </p:grpSpPr>
        <p:pic>
          <p:nvPicPr>
            <p:cNvPr id="18" name="그림 17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5900"/>
                      </a14:imgEffect>
                      <a14:imgEffect>
                        <a14:saturation sat="17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1106224"/>
            </a:xfrm>
            <a:prstGeom prst="rect">
              <a:avLst/>
            </a:prstGeom>
          </p:spPr>
        </p:pic>
        <p:sp>
          <p:nvSpPr>
            <p:cNvPr id="19" name="제목 1"/>
            <p:cNvSpPr txBox="1">
              <a:spLocks/>
            </p:cNvSpPr>
            <p:nvPr/>
          </p:nvSpPr>
          <p:spPr>
            <a:xfrm>
              <a:off x="251520" y="33896"/>
              <a:ext cx="7056784" cy="684076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ko-KR" altLang="en-US" sz="28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생각 펼치기</a:t>
              </a:r>
              <a:endParaRPr lang="ko-KR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7164288" y="302200"/>
            <a:ext cx="1714544" cy="377796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180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9513" y="1628800"/>
            <a:ext cx="8568951" cy="461665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360000" indent="-360000">
              <a:buFont typeface="+mj-lt"/>
              <a:buAutoNum type="arabicPeriod"/>
            </a:pPr>
            <a:r>
              <a:rPr lang="ko-KR" altLang="en-US" sz="2400" b="1" spc="-12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마을 공동 목초지에 농부들이 많은 양을 풀어 놓은 이유는 무엇일까</a:t>
            </a:r>
            <a:r>
              <a:rPr lang="en-US" altLang="ko-KR" sz="2400" b="1" spc="-12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?</a:t>
            </a:r>
            <a:endParaRPr lang="ko-KR" altLang="en-US" sz="2400" b="1" spc="-120" dirty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9552" y="2060848"/>
            <a:ext cx="8208912" cy="848437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ko-KR" altLang="en-US" sz="2000" spc="-150" dirty="0" smtClean="0">
                <a:solidFill>
                  <a:srgbClr val="FF0000"/>
                </a:solidFill>
                <a:latin typeface="+mn-ea"/>
              </a:rPr>
              <a:t>농부들 개개인이 남보다 더 많은 이익을 얻고</a:t>
            </a:r>
            <a:r>
              <a:rPr lang="en-US" altLang="ko-KR" sz="2000" spc="-150" dirty="0" smtClean="0">
                <a:solidFill>
                  <a:srgbClr val="FF0000"/>
                </a:solidFill>
                <a:latin typeface="+mn-ea"/>
              </a:rPr>
              <a:t>, </a:t>
            </a:r>
            <a:r>
              <a:rPr lang="ko-KR" altLang="en-US" sz="2000" spc="-150" dirty="0" smtClean="0">
                <a:solidFill>
                  <a:srgbClr val="FF0000"/>
                </a:solidFill>
                <a:latin typeface="+mn-ea"/>
              </a:rPr>
              <a:t>손해를 보지 않으려는 가치관과 신념을 가지고 있기 때문이다</a:t>
            </a:r>
            <a:r>
              <a:rPr lang="en-US" altLang="ko-KR" sz="2000" spc="-150" dirty="0" smtClean="0">
                <a:solidFill>
                  <a:srgbClr val="FF0000"/>
                </a:solidFill>
                <a:latin typeface="+mn-ea"/>
              </a:rPr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9512" y="3354700"/>
            <a:ext cx="8964487" cy="412934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360000" indent="-360000" algn="just">
              <a:lnSpc>
                <a:spcPts val="2500"/>
              </a:lnSpc>
              <a:spcBef>
                <a:spcPts val="600"/>
              </a:spcBef>
              <a:buFont typeface="+mj-lt"/>
              <a:buAutoNum type="arabicPeriod" startAt="2"/>
            </a:pPr>
            <a:r>
              <a:rPr lang="ko-KR" altLang="en-US" sz="24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마을 공동 목초지에 풀이 사라진 근본 원인은 무엇인지 생각해 보자</a:t>
            </a:r>
            <a:r>
              <a:rPr lang="en-US" altLang="ko-KR" sz="24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.</a:t>
            </a:r>
            <a:endParaRPr lang="ko-KR" altLang="en-US" sz="2400" b="1" spc="-100" dirty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9552" y="3755835"/>
            <a:ext cx="8136904" cy="892552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ko-KR" altLang="en-US" sz="2000" spc="-150" dirty="0" smtClean="0">
                <a:solidFill>
                  <a:srgbClr val="FF0000"/>
                </a:solidFill>
                <a:latin typeface="+mn-ea"/>
              </a:rPr>
              <a:t>개개인의 이익에만 집착한 나머지 타인이나 공동체 전체의 이익을 고려하지 않았기 때문이다</a:t>
            </a:r>
            <a:r>
              <a:rPr lang="en-US" altLang="ko-KR" sz="2000" spc="-150" dirty="0" smtClean="0">
                <a:solidFill>
                  <a:srgbClr val="FF0000"/>
                </a:solidFill>
                <a:latin typeface="+mn-ea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40784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그룹 32"/>
          <p:cNvGrpSpPr/>
          <p:nvPr/>
        </p:nvGrpSpPr>
        <p:grpSpPr>
          <a:xfrm>
            <a:off x="0" y="0"/>
            <a:ext cx="9144000" cy="1106224"/>
            <a:chOff x="0" y="0"/>
            <a:chExt cx="9144000" cy="1106224"/>
          </a:xfrm>
        </p:grpSpPr>
        <p:pic>
          <p:nvPicPr>
            <p:cNvPr id="34" name="그림 33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5900"/>
                      </a14:imgEffect>
                      <a14:imgEffect>
                        <a14:saturation sat="17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1106224"/>
            </a:xfrm>
            <a:prstGeom prst="rect">
              <a:avLst/>
            </a:prstGeom>
          </p:spPr>
        </p:pic>
        <p:sp>
          <p:nvSpPr>
            <p:cNvPr id="35" name="제목 1"/>
            <p:cNvSpPr txBox="1">
              <a:spLocks/>
            </p:cNvSpPr>
            <p:nvPr/>
          </p:nvSpPr>
          <p:spPr>
            <a:xfrm>
              <a:off x="251520" y="34020"/>
              <a:ext cx="7056784" cy="684076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ko-KR" altLang="en-US" sz="28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꼭꼭</a:t>
              </a:r>
              <a:r>
                <a:rPr lang="en-US" altLang="ko-KR" sz="28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! </a:t>
              </a:r>
              <a:r>
                <a:rPr lang="ko-KR" altLang="en-US" sz="28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자기 점검</a:t>
              </a:r>
              <a:endParaRPr lang="ko-KR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457279" y="1713508"/>
            <a:ext cx="8496944" cy="461665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r>
              <a:rPr lang="ko-KR" alt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학습 전개 과정을 읽고 체크</a:t>
            </a:r>
            <a:r>
              <a:rPr lang="en-US" altLang="ko-KR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(</a:t>
            </a:r>
            <a:r>
              <a:rPr lang="en-US" altLang="ko-KR" sz="2400" b="1" dirty="0" smtClean="0">
                <a:solidFill>
                  <a:srgbClr val="FF0000"/>
                </a:solidFill>
                <a:latin typeface="나눔고딕 ExtraBold" pitchFamily="50" charset="-127"/>
                <a:ea typeface="나눔고딕 ExtraBold" pitchFamily="50" charset="-127"/>
              </a:rPr>
              <a:t>V</a:t>
            </a:r>
            <a:r>
              <a:rPr lang="en-US" altLang="ko-KR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)</a:t>
            </a:r>
            <a:r>
              <a:rPr lang="ko-KR" alt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하면서 단원의 구조를 파악해 보자</a:t>
            </a:r>
            <a:r>
              <a:rPr lang="en-US" altLang="ko-KR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.</a:t>
            </a:r>
            <a:endParaRPr lang="ko-KR" alt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37" name="오각형 36"/>
          <p:cNvSpPr/>
          <p:nvPr/>
        </p:nvSpPr>
        <p:spPr>
          <a:xfrm>
            <a:off x="359872" y="2844070"/>
            <a:ext cx="3060000" cy="885662"/>
          </a:xfrm>
          <a:prstGeom prst="homePlate">
            <a:avLst/>
          </a:prstGeom>
          <a:solidFill>
            <a:srgbClr val="E8F5F8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500" spc="-140" dirty="0" smtClean="0">
                <a:solidFill>
                  <a:schemeClr val="tx1"/>
                </a:solidFill>
              </a:rPr>
              <a:t>다양한 정의관의 특징을 파악한다</a:t>
            </a:r>
            <a:r>
              <a:rPr lang="en-US" altLang="ko-KR" sz="1500" spc="-140" dirty="0" smtClean="0">
                <a:solidFill>
                  <a:schemeClr val="tx1"/>
                </a:solidFill>
              </a:rPr>
              <a:t>.</a:t>
            </a:r>
            <a:endParaRPr lang="ko-KR" altLang="en-US" sz="1500" spc="-140" dirty="0">
              <a:solidFill>
                <a:schemeClr val="tx1"/>
              </a:solidFill>
            </a:endParaRPr>
          </a:p>
        </p:txBody>
      </p:sp>
      <p:sp>
        <p:nvSpPr>
          <p:cNvPr id="40" name="갈매기형 수장 39"/>
          <p:cNvSpPr/>
          <p:nvPr/>
        </p:nvSpPr>
        <p:spPr>
          <a:xfrm>
            <a:off x="3082692" y="2844070"/>
            <a:ext cx="3060000" cy="885662"/>
          </a:xfrm>
          <a:prstGeom prst="chevron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500" spc="-150" dirty="0" smtClean="0">
                <a:solidFill>
                  <a:schemeClr val="tx1"/>
                </a:solidFill>
              </a:rPr>
              <a:t>다양한 정의관을 구체적인 사례에 적용하여 평가한다</a:t>
            </a:r>
            <a:r>
              <a:rPr lang="en-US" altLang="ko-KR" sz="1500" spc="-150" dirty="0" smtClean="0">
                <a:solidFill>
                  <a:schemeClr val="tx1"/>
                </a:solidFill>
              </a:rPr>
              <a:t>.</a:t>
            </a:r>
            <a:endParaRPr lang="ko-KR" altLang="en-US" sz="1500" spc="-150" dirty="0">
              <a:solidFill>
                <a:schemeClr val="tx1"/>
              </a:solidFill>
            </a:endParaRPr>
          </a:p>
        </p:txBody>
      </p:sp>
      <p:grpSp>
        <p:nvGrpSpPr>
          <p:cNvPr id="30" name="그룹 29"/>
          <p:cNvGrpSpPr/>
          <p:nvPr/>
        </p:nvGrpSpPr>
        <p:grpSpPr>
          <a:xfrm>
            <a:off x="5796135" y="2844070"/>
            <a:ext cx="3060000" cy="885662"/>
            <a:chOff x="6660232" y="2831370"/>
            <a:chExt cx="2016224" cy="885662"/>
          </a:xfrm>
          <a:solidFill>
            <a:srgbClr val="C5E3ED"/>
          </a:solidFill>
        </p:grpSpPr>
        <p:sp>
          <p:nvSpPr>
            <p:cNvPr id="46" name="갈매기형 수장 45"/>
            <p:cNvSpPr/>
            <p:nvPr/>
          </p:nvSpPr>
          <p:spPr>
            <a:xfrm>
              <a:off x="6660232" y="2831371"/>
              <a:ext cx="1080120" cy="885661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29" name="직사각형 28"/>
            <p:cNvSpPr/>
            <p:nvPr/>
          </p:nvSpPr>
          <p:spPr>
            <a:xfrm>
              <a:off x="6944908" y="2831370"/>
              <a:ext cx="1731548" cy="88559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rIns="0" rtlCol="0" anchor="ctr"/>
            <a:lstStyle/>
            <a:p>
              <a:r>
                <a:rPr lang="en-US" altLang="ko-KR" sz="1500" spc="-150" dirty="0" smtClean="0">
                  <a:solidFill>
                    <a:schemeClr val="tx1"/>
                  </a:solidFill>
                </a:rPr>
                <a:t>185</a:t>
              </a:r>
              <a:r>
                <a:rPr lang="ko-KR" altLang="en-US" sz="1500" spc="-150" dirty="0" smtClean="0">
                  <a:solidFill>
                    <a:schemeClr val="tx1"/>
                  </a:solidFill>
                </a:rPr>
                <a:t>쪽에서 학습 결과를 평가한다</a:t>
              </a:r>
              <a:r>
                <a:rPr lang="en-US" altLang="ko-KR" sz="1500" spc="-150" dirty="0" smtClean="0">
                  <a:solidFill>
                    <a:schemeClr val="tx1"/>
                  </a:solidFill>
                </a:rPr>
                <a:t>.</a:t>
              </a:r>
              <a:endParaRPr lang="ko-KR" altLang="en-US" sz="1500" spc="-150" dirty="0">
                <a:solidFill>
                  <a:schemeClr val="tx1"/>
                </a:solidFill>
              </a:endParaRPr>
            </a:p>
          </p:txBody>
        </p:sp>
      </p:grpSp>
      <p:sp>
        <p:nvSpPr>
          <p:cNvPr id="38" name="직사각형 37"/>
          <p:cNvSpPr/>
          <p:nvPr/>
        </p:nvSpPr>
        <p:spPr>
          <a:xfrm>
            <a:off x="2526973" y="2577604"/>
            <a:ext cx="316835" cy="31683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  <a:alpha val="8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solidFill>
                <a:schemeClr val="tx1"/>
              </a:solidFill>
            </a:endParaRPr>
          </a:p>
        </p:txBody>
      </p:sp>
      <p:sp>
        <p:nvSpPr>
          <p:cNvPr id="41" name="직사각형 40"/>
          <p:cNvSpPr/>
          <p:nvPr/>
        </p:nvSpPr>
        <p:spPr>
          <a:xfrm>
            <a:off x="5263277" y="2577604"/>
            <a:ext cx="316835" cy="31683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  <a:alpha val="8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solidFill>
                <a:schemeClr val="tx1"/>
              </a:solidFill>
            </a:endParaRPr>
          </a:p>
        </p:txBody>
      </p:sp>
      <p:sp>
        <p:nvSpPr>
          <p:cNvPr id="47" name="직사각형 46"/>
          <p:cNvSpPr/>
          <p:nvPr/>
        </p:nvSpPr>
        <p:spPr>
          <a:xfrm>
            <a:off x="8388424" y="2577604"/>
            <a:ext cx="316835" cy="31683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  <a:alpha val="8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solidFill>
                <a:schemeClr val="tx1"/>
              </a:solidFill>
            </a:endParaRPr>
          </a:p>
        </p:txBody>
      </p:sp>
      <p:sp>
        <p:nvSpPr>
          <p:cNvPr id="31" name="육각형 30"/>
          <p:cNvSpPr/>
          <p:nvPr/>
        </p:nvSpPr>
        <p:spPr>
          <a:xfrm>
            <a:off x="251520" y="1857524"/>
            <a:ext cx="198000" cy="180000"/>
          </a:xfrm>
          <a:prstGeom prst="hexagon">
            <a:avLst/>
          </a:prstGeom>
          <a:solidFill>
            <a:schemeClr val="bg1"/>
          </a:solidFill>
          <a:ln w="53975">
            <a:solidFill>
              <a:srgbClr val="A0D7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48" name="그룹 47"/>
          <p:cNvGrpSpPr/>
          <p:nvPr/>
        </p:nvGrpSpPr>
        <p:grpSpPr>
          <a:xfrm>
            <a:off x="251520" y="4248144"/>
            <a:ext cx="7980864" cy="461665"/>
            <a:chOff x="341552" y="4235444"/>
            <a:chExt cx="7980864" cy="461665"/>
          </a:xfrm>
        </p:grpSpPr>
        <p:sp>
          <p:nvSpPr>
            <p:cNvPr id="28" name="TextBox 27"/>
            <p:cNvSpPr txBox="1"/>
            <p:nvPr/>
          </p:nvSpPr>
          <p:spPr>
            <a:xfrm>
              <a:off x="553936" y="4235444"/>
              <a:ext cx="7768480" cy="461665"/>
            </a:xfrm>
            <a:prstGeom prst="rect">
              <a:avLst/>
            </a:prstGeom>
            <a:noFill/>
            <a:effectLst>
              <a:innerShdw blurRad="114300">
                <a:prstClr val="black"/>
              </a:innerShdw>
            </a:effectLst>
          </p:spPr>
          <p:txBody>
            <a:bodyPr wrap="square" rtlCol="0">
              <a:spAutoFit/>
            </a:bodyPr>
            <a:lstStyle/>
            <a:p>
              <a:r>
                <a:rPr lang="ko-KR" altLang="en-US" sz="2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학습 전개 과정을</a:t>
              </a:r>
              <a:r>
                <a:rPr lang="en-US" altLang="ko-KR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 </a:t>
              </a:r>
              <a:r>
                <a:rPr lang="ko-KR" altLang="en-US" sz="2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바탕으로 나의 목표를 세워 보자</a:t>
              </a:r>
              <a:r>
                <a:rPr lang="en-US" altLang="ko-KR" sz="2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.</a:t>
              </a:r>
              <a:endParaRPr lang="ko-KR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  <p:sp>
          <p:nvSpPr>
            <p:cNvPr id="32" name="육각형 31"/>
            <p:cNvSpPr/>
            <p:nvPr/>
          </p:nvSpPr>
          <p:spPr>
            <a:xfrm>
              <a:off x="341552" y="4376276"/>
              <a:ext cx="198000" cy="180000"/>
            </a:xfrm>
            <a:prstGeom prst="hexagon">
              <a:avLst/>
            </a:prstGeom>
            <a:solidFill>
              <a:schemeClr val="bg1"/>
            </a:solidFill>
            <a:ln w="53975">
              <a:solidFill>
                <a:srgbClr val="A0D7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7164288" y="302200"/>
            <a:ext cx="1714544" cy="415498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180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59163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528" y="1760116"/>
            <a:ext cx="1728192" cy="477054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ko-KR" altLang="en-US" sz="2500" b="1" dirty="0" smtClean="0">
                <a:solidFill>
                  <a:srgbClr val="A66246"/>
                </a:solidFill>
                <a:latin typeface="나눔고딕 ExtraBold" pitchFamily="50" charset="-127"/>
                <a:ea typeface="나눔고딕 ExtraBold" pitchFamily="50" charset="-127"/>
              </a:rPr>
              <a:t>학습 목표</a:t>
            </a:r>
            <a:endParaRPr lang="ko-KR" altLang="en-US" sz="2500" b="1" dirty="0">
              <a:solidFill>
                <a:srgbClr val="A66246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2276872"/>
            <a:ext cx="8496944" cy="1102033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>
              <a:lnSpc>
                <a:spcPts val="4200"/>
              </a:lnSpc>
            </a:pPr>
            <a:r>
              <a:rPr lang="ko-KR" altLang="en-US" sz="2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자유주의적 정의관과 공동체주의적 정의관의 특징을 이해할 수 있다</a:t>
            </a:r>
            <a:r>
              <a:rPr lang="en-US" altLang="ko-KR" sz="2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.</a:t>
            </a:r>
            <a:endParaRPr lang="ko-KR" altLang="en-US" sz="2400" b="1" spc="-15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67544" y="4563933"/>
            <a:ext cx="7848872" cy="574966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자유주의적 정의관</a:t>
            </a:r>
            <a:r>
              <a:rPr lang="en-US" altLang="ko-KR" sz="2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, </a:t>
            </a:r>
            <a:r>
              <a:rPr lang="ko-KR" altLang="en-US" sz="2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공동체주의적 정의관</a:t>
            </a:r>
            <a:endParaRPr lang="en-US" altLang="ko-KR" sz="2400" b="1" spc="-150" dirty="0" smtClean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3528" y="4077072"/>
            <a:ext cx="1728192" cy="477054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ko-KR" altLang="en-US" sz="2500" b="1" dirty="0" smtClean="0">
                <a:solidFill>
                  <a:srgbClr val="A66246"/>
                </a:solidFill>
                <a:latin typeface="나눔고딕 ExtraBold" pitchFamily="50" charset="-127"/>
                <a:ea typeface="나눔고딕 ExtraBold" pitchFamily="50" charset="-127"/>
              </a:rPr>
              <a:t>핵심 개념</a:t>
            </a:r>
            <a:endParaRPr lang="ko-KR" altLang="en-US" sz="2500" b="1" dirty="0">
              <a:solidFill>
                <a:srgbClr val="A66246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22" name="그룹 21"/>
          <p:cNvGrpSpPr/>
          <p:nvPr/>
        </p:nvGrpSpPr>
        <p:grpSpPr>
          <a:xfrm>
            <a:off x="0" y="0"/>
            <a:ext cx="9144000" cy="1106224"/>
            <a:chOff x="0" y="1124744"/>
            <a:chExt cx="9144000" cy="1106224"/>
          </a:xfrm>
        </p:grpSpPr>
        <p:grpSp>
          <p:nvGrpSpPr>
            <p:cNvPr id="17" name="그룹 11"/>
            <p:cNvGrpSpPr/>
            <p:nvPr/>
          </p:nvGrpSpPr>
          <p:grpSpPr>
            <a:xfrm>
              <a:off x="0" y="1124744"/>
              <a:ext cx="9144000" cy="1106224"/>
              <a:chOff x="0" y="0"/>
              <a:chExt cx="9144000" cy="1106224"/>
            </a:xfrm>
          </p:grpSpPr>
          <p:pic>
            <p:nvPicPr>
              <p:cNvPr id="19" name="그림 18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5900"/>
                        </a14:imgEffect>
                        <a14:imgEffect>
                          <a14:saturation sat="17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9144000" cy="1106224"/>
              </a:xfrm>
              <a:prstGeom prst="rect">
                <a:avLst/>
              </a:prstGeom>
            </p:spPr>
          </p:pic>
          <p:sp>
            <p:nvSpPr>
              <p:cNvPr id="20" name="제목 1"/>
              <p:cNvSpPr txBox="1">
                <a:spLocks/>
              </p:cNvSpPr>
              <p:nvPr/>
            </p:nvSpPr>
            <p:spPr>
              <a:xfrm>
                <a:off x="251520" y="33896"/>
                <a:ext cx="7056784" cy="68407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1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altLang="ko-KR" sz="2800" b="1" dirty="0" smtClean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01. </a:t>
                </a:r>
                <a:r>
                  <a:rPr lang="ko-KR" altLang="en-US" sz="2800" b="1" dirty="0" smtClean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다양한 정의관의 특징</a:t>
                </a:r>
                <a:endParaRPr lang="ko-KR" altLang="en-US" sz="2800" b="1" dirty="0">
                  <a:solidFill>
                    <a:srgbClr val="3B2936"/>
                  </a:solidFill>
                  <a:latin typeface="나눔고딕 ExtraBold" pitchFamily="50" charset="-127"/>
                  <a:ea typeface="나눔고딕 ExtraBold" pitchFamily="50" charset="-127"/>
                </a:endParaRPr>
              </a:p>
            </p:txBody>
          </p:sp>
        </p:grpSp>
        <p:sp>
          <p:nvSpPr>
            <p:cNvPr id="21" name="직사각형 20"/>
            <p:cNvSpPr/>
            <p:nvPr/>
          </p:nvSpPr>
          <p:spPr>
            <a:xfrm>
              <a:off x="5786028" y="1202878"/>
              <a:ext cx="3110147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ko-KR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6-2. </a:t>
              </a:r>
              <a:r>
                <a:rPr lang="ko-KR" altLang="en-US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다양한 정의관의 특징과 적용</a:t>
              </a:r>
              <a:endParaRPr lang="ko-KR" altLang="en-US" sz="1600" dirty="0"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7164288" y="302200"/>
            <a:ext cx="1714544" cy="415498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181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7554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/>
          <p:cNvSpPr txBox="1"/>
          <p:nvPr/>
        </p:nvSpPr>
        <p:spPr>
          <a:xfrm>
            <a:off x="971600" y="4365104"/>
            <a:ext cx="6768752" cy="581698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4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두 학생의 생각이 다른 이유는 무엇일까</a:t>
            </a:r>
            <a:r>
              <a:rPr lang="en-US" altLang="ko-KR" sz="24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?</a:t>
            </a:r>
            <a:endParaRPr lang="ko-KR" altLang="en-US" sz="2400" b="1" spc="-100" dirty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71600" y="5009518"/>
            <a:ext cx="7272808" cy="1089529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dirty="0" smtClean="0">
                <a:solidFill>
                  <a:srgbClr val="FF0000"/>
                </a:solidFill>
                <a:latin typeface="+mn-ea"/>
              </a:rPr>
              <a:t>여학생은 누구나 동등한 부담을 지는 것이 옳다고 생각하지만</a:t>
            </a:r>
            <a:r>
              <a:rPr lang="en-US" altLang="ko-KR" dirty="0" smtClean="0">
                <a:solidFill>
                  <a:srgbClr val="FF0000"/>
                </a:solidFill>
                <a:latin typeface="+mn-ea"/>
              </a:rPr>
              <a:t>, </a:t>
            </a:r>
            <a:r>
              <a:rPr lang="ko-KR" altLang="en-US" dirty="0" smtClean="0">
                <a:solidFill>
                  <a:srgbClr val="FF0000"/>
                </a:solidFill>
                <a:latin typeface="+mn-ea"/>
              </a:rPr>
              <a:t>남학생은 개인의 형편에 따라 부담을 다르게 하는 것이 옳다고 생각하기 때문이다</a:t>
            </a:r>
            <a:r>
              <a:rPr lang="en-US" altLang="ko-KR" dirty="0" smtClean="0">
                <a:solidFill>
                  <a:srgbClr val="FF0000"/>
                </a:solidFill>
                <a:latin typeface="+mn-ea"/>
              </a:rPr>
              <a:t>.</a:t>
            </a:r>
          </a:p>
        </p:txBody>
      </p:sp>
      <p:grpSp>
        <p:nvGrpSpPr>
          <p:cNvPr id="30" name="그룹 29"/>
          <p:cNvGrpSpPr/>
          <p:nvPr/>
        </p:nvGrpSpPr>
        <p:grpSpPr>
          <a:xfrm>
            <a:off x="0" y="0"/>
            <a:ext cx="9144000" cy="1106224"/>
            <a:chOff x="0" y="1124744"/>
            <a:chExt cx="9144000" cy="1106224"/>
          </a:xfrm>
        </p:grpSpPr>
        <p:grpSp>
          <p:nvGrpSpPr>
            <p:cNvPr id="34" name="그룹 11"/>
            <p:cNvGrpSpPr/>
            <p:nvPr/>
          </p:nvGrpSpPr>
          <p:grpSpPr>
            <a:xfrm>
              <a:off x="0" y="1124744"/>
              <a:ext cx="9144000" cy="1106224"/>
              <a:chOff x="0" y="0"/>
              <a:chExt cx="9144000" cy="1106224"/>
            </a:xfrm>
          </p:grpSpPr>
          <p:pic>
            <p:nvPicPr>
              <p:cNvPr id="36" name="그림 35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5900"/>
                        </a14:imgEffect>
                        <a14:imgEffect>
                          <a14:saturation sat="17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9144000" cy="1106224"/>
              </a:xfrm>
              <a:prstGeom prst="rect">
                <a:avLst/>
              </a:prstGeom>
            </p:spPr>
          </p:pic>
          <p:sp>
            <p:nvSpPr>
              <p:cNvPr id="37" name="제목 1"/>
              <p:cNvSpPr txBox="1">
                <a:spLocks/>
              </p:cNvSpPr>
              <p:nvPr/>
            </p:nvSpPr>
            <p:spPr>
              <a:xfrm>
                <a:off x="251520" y="33896"/>
                <a:ext cx="7056784" cy="68407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1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altLang="ko-KR" sz="2800" b="1" dirty="0" smtClean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01. </a:t>
                </a:r>
                <a:r>
                  <a:rPr lang="ko-KR" altLang="en-US" sz="2800" b="1" dirty="0" smtClean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다양한 정의관의 특징</a:t>
                </a:r>
                <a:endParaRPr lang="ko-KR" altLang="en-US" sz="2800" b="1" dirty="0">
                  <a:solidFill>
                    <a:srgbClr val="3B2936"/>
                  </a:solidFill>
                  <a:latin typeface="나눔고딕 ExtraBold" pitchFamily="50" charset="-127"/>
                  <a:ea typeface="나눔고딕 ExtraBold" pitchFamily="50" charset="-127"/>
                </a:endParaRPr>
              </a:p>
            </p:txBody>
          </p:sp>
        </p:grpSp>
        <p:sp>
          <p:nvSpPr>
            <p:cNvPr id="33" name="직사각형 32"/>
            <p:cNvSpPr/>
            <p:nvPr/>
          </p:nvSpPr>
          <p:spPr>
            <a:xfrm>
              <a:off x="5786028" y="1202878"/>
              <a:ext cx="3110147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ko-KR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6-2. </a:t>
              </a:r>
              <a:r>
                <a:rPr lang="ko-KR" altLang="en-US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다양한 정의관의 특징과 적용</a:t>
              </a:r>
              <a:endParaRPr lang="ko-KR" altLang="en-US" sz="1600" dirty="0"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580496" y="4510257"/>
            <a:ext cx="364047" cy="364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7164288" y="302200"/>
            <a:ext cx="1714544" cy="415498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181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8463" y="1268760"/>
            <a:ext cx="6907075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07012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0" y="1372706"/>
            <a:ext cx="5829648" cy="400110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lIns="360000" rtlCol="0">
            <a:spAutoFit/>
          </a:bodyPr>
          <a:lstStyle/>
          <a:p>
            <a:r>
              <a:rPr lang="ko-KR" altLang="en-US" sz="2000" b="1" dirty="0" smtClean="0">
                <a:solidFill>
                  <a:srgbClr val="D35007"/>
                </a:solidFill>
                <a:latin typeface="나눔고딕 ExtraBold" pitchFamily="50" charset="-127"/>
                <a:ea typeface="나눔고딕 ExtraBold" pitchFamily="50" charset="-127"/>
              </a:rPr>
              <a:t>자유주의적 정의관의 특징은 무엇일까</a:t>
            </a:r>
            <a:r>
              <a:rPr lang="en-US" altLang="ko-KR" sz="2000" b="1" dirty="0" smtClean="0">
                <a:solidFill>
                  <a:srgbClr val="D35007"/>
                </a:solidFill>
                <a:latin typeface="나눔고딕 ExtraBold" pitchFamily="50" charset="-127"/>
                <a:ea typeface="나눔고딕 ExtraBold" pitchFamily="50" charset="-127"/>
              </a:rPr>
              <a:t>?</a:t>
            </a:r>
            <a:endParaRPr lang="ko-KR" altLang="en-US" sz="2000" b="1" dirty="0">
              <a:solidFill>
                <a:srgbClr val="D35007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13" name="그룹 12"/>
          <p:cNvGrpSpPr/>
          <p:nvPr/>
        </p:nvGrpSpPr>
        <p:grpSpPr>
          <a:xfrm>
            <a:off x="0" y="0"/>
            <a:ext cx="9144000" cy="1106224"/>
            <a:chOff x="0" y="1124744"/>
            <a:chExt cx="9144000" cy="1106224"/>
          </a:xfrm>
        </p:grpSpPr>
        <p:grpSp>
          <p:nvGrpSpPr>
            <p:cNvPr id="16" name="그룹 11"/>
            <p:cNvGrpSpPr/>
            <p:nvPr/>
          </p:nvGrpSpPr>
          <p:grpSpPr>
            <a:xfrm>
              <a:off x="0" y="1124744"/>
              <a:ext cx="9144000" cy="1106224"/>
              <a:chOff x="0" y="0"/>
              <a:chExt cx="9144000" cy="1106224"/>
            </a:xfrm>
          </p:grpSpPr>
          <p:pic>
            <p:nvPicPr>
              <p:cNvPr id="22" name="그림 21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5900"/>
                        </a14:imgEffect>
                        <a14:imgEffect>
                          <a14:saturation sat="17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9144000" cy="1106224"/>
              </a:xfrm>
              <a:prstGeom prst="rect">
                <a:avLst/>
              </a:prstGeom>
            </p:spPr>
          </p:pic>
          <p:sp>
            <p:nvSpPr>
              <p:cNvPr id="23" name="제목 1"/>
              <p:cNvSpPr txBox="1">
                <a:spLocks/>
              </p:cNvSpPr>
              <p:nvPr/>
            </p:nvSpPr>
            <p:spPr>
              <a:xfrm>
                <a:off x="251520" y="33896"/>
                <a:ext cx="7056784" cy="68407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1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altLang="ko-KR" sz="2800" b="1" dirty="0" smtClean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01. </a:t>
                </a:r>
                <a:r>
                  <a:rPr lang="ko-KR" altLang="en-US" sz="2800" b="1" dirty="0" smtClean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다양한 정의관의 특징</a:t>
                </a:r>
                <a:endParaRPr lang="ko-KR" altLang="en-US" sz="2800" b="1" dirty="0">
                  <a:solidFill>
                    <a:srgbClr val="3B2936"/>
                  </a:solidFill>
                  <a:latin typeface="나눔고딕 ExtraBold" pitchFamily="50" charset="-127"/>
                  <a:ea typeface="나눔고딕 ExtraBold" pitchFamily="50" charset="-127"/>
                </a:endParaRPr>
              </a:p>
            </p:txBody>
          </p:sp>
        </p:grpSp>
        <p:sp>
          <p:nvSpPr>
            <p:cNvPr id="15" name="직사각형 14"/>
            <p:cNvSpPr/>
            <p:nvPr/>
          </p:nvSpPr>
          <p:spPr>
            <a:xfrm>
              <a:off x="5786028" y="1202878"/>
              <a:ext cx="3110147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ko-KR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6-2. </a:t>
              </a:r>
              <a:r>
                <a:rPr lang="ko-KR" altLang="en-US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다양한 정의관의 특징과 적용</a:t>
              </a:r>
              <a:endParaRPr lang="ko-KR" altLang="en-US" sz="1600" dirty="0"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323528" y="1822509"/>
            <a:ext cx="8496944" cy="3046988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180000" indent="-180000">
              <a:lnSpc>
                <a:spcPct val="150000"/>
              </a:lnSpc>
            </a:pPr>
            <a:r>
              <a:rPr lang="ko-KR" altLang="en-US" sz="28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① 사상적 바탕</a:t>
            </a:r>
            <a:endParaRPr lang="en-US" altLang="ko-KR" sz="2800" b="1" spc="100" dirty="0" smtClean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marL="180000" lvl="0" indent="-1800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 pitchFamily="50" charset="-127"/>
                <a:ea typeface="맑은 고딕" pitchFamily="50" charset="-127"/>
              </a:rPr>
              <a:t>자유주의 사상 </a:t>
            </a:r>
            <a:r>
              <a:rPr lang="en-US" altLang="ko-KR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 pitchFamily="50" charset="-127"/>
                <a:ea typeface="맑은 고딕" pitchFamily="50" charset="-127"/>
              </a:rPr>
              <a:t>개인의 독립성과 자율성 우선시</a:t>
            </a:r>
            <a:r>
              <a:rPr lang="en-US" altLang="ko-KR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 pitchFamily="50" charset="-127"/>
                <a:ea typeface="맑은 고딕" pitchFamily="50" charset="-127"/>
              </a:rPr>
              <a:t>개인의 자유에 최고의 가치 부여</a:t>
            </a:r>
            <a:r>
              <a:rPr lang="en-US" altLang="ko-KR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 pitchFamily="50" charset="-127"/>
                <a:ea typeface="맑은 고딕" pitchFamily="50" charset="-127"/>
              </a:rPr>
              <a:t>개인이 자유롭게 이익을 추구함으로써 사회 전체의 부 증대</a:t>
            </a:r>
            <a:r>
              <a:rPr lang="en-US" altLang="ko-KR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 pitchFamily="50" charset="-127"/>
                <a:ea typeface="맑은 고딕" pitchFamily="50" charset="-127"/>
              </a:rPr>
              <a:t>국가는 국민의 자유와 권리를 보호하기 위해 존재</a:t>
            </a:r>
            <a:endParaRPr lang="en-US" altLang="ko-KR" sz="2500" spc="-150" dirty="0" smtClean="0">
              <a:solidFill>
                <a:prstClr val="black">
                  <a:lumMod val="85000"/>
                  <a:lumOff val="15000"/>
                </a:prst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64288" y="302200"/>
            <a:ext cx="1714544" cy="415498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181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55504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0" y="1372706"/>
            <a:ext cx="5829648" cy="400110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lIns="360000" rtlCol="0">
            <a:spAutoFit/>
          </a:bodyPr>
          <a:lstStyle/>
          <a:p>
            <a:r>
              <a:rPr lang="ko-KR" altLang="en-US" sz="2000" b="1" dirty="0" smtClean="0">
                <a:solidFill>
                  <a:srgbClr val="D35007"/>
                </a:solidFill>
                <a:latin typeface="나눔고딕 ExtraBold" pitchFamily="50" charset="-127"/>
                <a:ea typeface="나눔고딕 ExtraBold" pitchFamily="50" charset="-127"/>
              </a:rPr>
              <a:t>자유주의적 정의관의 특징은 무엇일까</a:t>
            </a:r>
            <a:r>
              <a:rPr lang="en-US" altLang="ko-KR" sz="2000" b="1" dirty="0" smtClean="0">
                <a:solidFill>
                  <a:srgbClr val="D35007"/>
                </a:solidFill>
                <a:latin typeface="나눔고딕 ExtraBold" pitchFamily="50" charset="-127"/>
                <a:ea typeface="나눔고딕 ExtraBold" pitchFamily="50" charset="-127"/>
              </a:rPr>
              <a:t>?</a:t>
            </a:r>
            <a:endParaRPr lang="ko-KR" altLang="en-US" sz="2000" b="1" dirty="0">
              <a:solidFill>
                <a:srgbClr val="D35007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2" name="그룹 12"/>
          <p:cNvGrpSpPr/>
          <p:nvPr/>
        </p:nvGrpSpPr>
        <p:grpSpPr>
          <a:xfrm>
            <a:off x="0" y="0"/>
            <a:ext cx="9144000" cy="1106224"/>
            <a:chOff x="0" y="1124744"/>
            <a:chExt cx="9144000" cy="1106224"/>
          </a:xfrm>
        </p:grpSpPr>
        <p:grpSp>
          <p:nvGrpSpPr>
            <p:cNvPr id="3" name="그룹 11"/>
            <p:cNvGrpSpPr/>
            <p:nvPr/>
          </p:nvGrpSpPr>
          <p:grpSpPr>
            <a:xfrm>
              <a:off x="0" y="1124744"/>
              <a:ext cx="9144000" cy="1106224"/>
              <a:chOff x="0" y="0"/>
              <a:chExt cx="9144000" cy="1106224"/>
            </a:xfrm>
          </p:grpSpPr>
          <p:pic>
            <p:nvPicPr>
              <p:cNvPr id="22" name="그림 21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5900"/>
                        </a14:imgEffect>
                        <a14:imgEffect>
                          <a14:saturation sat="17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9144000" cy="1106224"/>
              </a:xfrm>
              <a:prstGeom prst="rect">
                <a:avLst/>
              </a:prstGeom>
            </p:spPr>
          </p:pic>
          <p:sp>
            <p:nvSpPr>
              <p:cNvPr id="23" name="제목 1"/>
              <p:cNvSpPr txBox="1">
                <a:spLocks/>
              </p:cNvSpPr>
              <p:nvPr/>
            </p:nvSpPr>
            <p:spPr>
              <a:xfrm>
                <a:off x="251520" y="33896"/>
                <a:ext cx="7056784" cy="68407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1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altLang="ko-KR" sz="2800" b="1" dirty="0" smtClean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01. </a:t>
                </a:r>
                <a:r>
                  <a:rPr lang="ko-KR" altLang="en-US" sz="2800" b="1" dirty="0" smtClean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다양한 정의관의 특징</a:t>
                </a:r>
                <a:endParaRPr lang="ko-KR" altLang="en-US" sz="2800" b="1" dirty="0">
                  <a:solidFill>
                    <a:srgbClr val="3B2936"/>
                  </a:solidFill>
                  <a:latin typeface="나눔고딕 ExtraBold" pitchFamily="50" charset="-127"/>
                  <a:ea typeface="나눔고딕 ExtraBold" pitchFamily="50" charset="-127"/>
                </a:endParaRPr>
              </a:p>
            </p:txBody>
          </p:sp>
        </p:grpSp>
        <p:sp>
          <p:nvSpPr>
            <p:cNvPr id="15" name="직사각형 14"/>
            <p:cNvSpPr/>
            <p:nvPr/>
          </p:nvSpPr>
          <p:spPr>
            <a:xfrm>
              <a:off x="5786028" y="1202878"/>
              <a:ext cx="3110147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ko-KR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6-2. </a:t>
              </a:r>
              <a:r>
                <a:rPr lang="ko-KR" altLang="en-US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다양한 정의관의 특징과 적용</a:t>
              </a:r>
              <a:endParaRPr lang="ko-KR" altLang="en-US" sz="1600" dirty="0"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323528" y="1822509"/>
            <a:ext cx="8496944" cy="4778231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180000" indent="-180000">
              <a:lnSpc>
                <a:spcPct val="150000"/>
              </a:lnSpc>
            </a:pPr>
            <a:r>
              <a:rPr lang="ko-KR" altLang="en-US" sz="28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② 자유주의적 정의관에 대한 다양한 입장</a:t>
            </a:r>
            <a:endParaRPr lang="en-US" altLang="ko-KR" sz="2800" b="1" spc="100" dirty="0" smtClean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marL="180000" lvl="0" indent="-1800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 pitchFamily="50" charset="-127"/>
                <a:ea typeface="맑은 고딕" pitchFamily="50" charset="-127"/>
              </a:rPr>
              <a:t>자유로운 경쟁을 통해 공정하게 취득한 이익을 보장하는 것이 옳다는 입장</a:t>
            </a:r>
            <a:endParaRPr lang="en-US" altLang="ko-KR" sz="2500" spc="-150" dirty="0" smtClean="0">
              <a:solidFill>
                <a:prstClr val="black">
                  <a:lumMod val="85000"/>
                  <a:lumOff val="15000"/>
                </a:prstClr>
              </a:solidFill>
              <a:latin typeface="맑은 고딕" pitchFamily="50" charset="-127"/>
              <a:ea typeface="맑은 고딕" pitchFamily="50" charset="-127"/>
            </a:endParaRPr>
          </a:p>
          <a:p>
            <a:pPr marL="180000" lvl="0" indent="-1800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소</a:t>
            </a: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 pitchFamily="50" charset="-127"/>
                <a:ea typeface="맑은 고딕" pitchFamily="50" charset="-127"/>
              </a:rPr>
              <a:t>유권의 보호 범위에 대한 다양한 주장</a:t>
            </a:r>
            <a:endParaRPr lang="en-US" altLang="ko-KR" sz="2500" spc="-150" dirty="0" smtClean="0">
              <a:solidFill>
                <a:prstClr val="black">
                  <a:lumMod val="85000"/>
                  <a:lumOff val="15000"/>
                </a:prstClr>
              </a:solidFill>
              <a:latin typeface="맑은 고딕" pitchFamily="50" charset="-127"/>
              <a:ea typeface="맑은 고딕" pitchFamily="50" charset="-127"/>
            </a:endParaRPr>
          </a:p>
          <a:p>
            <a:pPr marL="180000" lvl="0" indent="-180000">
              <a:lnSpc>
                <a:spcPct val="150000"/>
              </a:lnSpc>
            </a:pPr>
            <a:r>
              <a:rPr lang="en-US" altLang="ko-KR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 pitchFamily="50" charset="-127"/>
                <a:ea typeface="맑은 고딕" pitchFamily="50" charset="-127"/>
              </a:rPr>
              <a:t> 1) </a:t>
            </a: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 pitchFamily="50" charset="-127"/>
                <a:ea typeface="맑은 고딕" pitchFamily="50" charset="-127"/>
              </a:rPr>
              <a:t>자유 지상주의 </a:t>
            </a:r>
            <a:r>
              <a:rPr lang="en-US" altLang="ko-KR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 pitchFamily="50" charset="-127"/>
                <a:ea typeface="맑은 고딕" pitchFamily="50" charset="-127"/>
              </a:rPr>
              <a:t>개인의 배타적 소유권 강조</a:t>
            </a:r>
            <a:r>
              <a:rPr lang="en-US" altLang="ko-KR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 pitchFamily="50" charset="-127"/>
                <a:ea typeface="맑은 고딕" pitchFamily="50" charset="-127"/>
              </a:rPr>
              <a:t>국가의 소득 재분배 정책을 재산권 침해로 간주</a:t>
            </a:r>
            <a:endParaRPr lang="en-US" altLang="ko-KR" sz="2500" spc="-150" dirty="0" smtClean="0">
              <a:solidFill>
                <a:prstClr val="black">
                  <a:lumMod val="85000"/>
                  <a:lumOff val="15000"/>
                </a:prstClr>
              </a:solidFill>
              <a:latin typeface="맑은 고딕" pitchFamily="50" charset="-127"/>
              <a:ea typeface="맑은 고딕" pitchFamily="50" charset="-127"/>
            </a:endParaRPr>
          </a:p>
          <a:p>
            <a:pPr marL="180000" lvl="0" indent="-180000">
              <a:lnSpc>
                <a:spcPct val="150000"/>
              </a:lnSpc>
            </a:pPr>
            <a:r>
              <a:rPr lang="en-US" altLang="ko-KR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 pitchFamily="50" charset="-127"/>
                <a:ea typeface="맑은 고딕" pitchFamily="50" charset="-127"/>
              </a:rPr>
              <a:t> 2) </a:t>
            </a:r>
            <a:r>
              <a:rPr lang="ko-KR" altLang="en-US" sz="2500" spc="-150" dirty="0" err="1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 pitchFamily="50" charset="-127"/>
                <a:ea typeface="맑은 고딕" pitchFamily="50" charset="-127"/>
              </a:rPr>
              <a:t>롤스</a:t>
            </a:r>
            <a:r>
              <a:rPr lang="en-US" altLang="ko-KR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 pitchFamily="50" charset="-127"/>
                <a:ea typeface="맑은 고딕" pitchFamily="50" charset="-127"/>
              </a:rPr>
              <a:t> : </a:t>
            </a: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 pitchFamily="50" charset="-127"/>
                <a:ea typeface="맑은 고딕" pitchFamily="50" charset="-127"/>
              </a:rPr>
              <a:t>개인의 평등한 자유 </a:t>
            </a:r>
            <a:r>
              <a:rPr lang="en-US" altLang="ko-KR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 pitchFamily="50" charset="-127"/>
                <a:ea typeface="맑은 고딕" pitchFamily="50" charset="-127"/>
              </a:rPr>
              <a:t>+ </a:t>
            </a: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 pitchFamily="50" charset="-127"/>
                <a:ea typeface="맑은 고딕" pitchFamily="50" charset="-127"/>
              </a:rPr>
              <a:t>사회적 약자의 복지를 배려하는 것이 정의로움</a:t>
            </a:r>
            <a:endParaRPr lang="en-US" altLang="ko-KR" sz="2500" spc="-150" dirty="0" smtClean="0">
              <a:solidFill>
                <a:prstClr val="black">
                  <a:lumMod val="85000"/>
                  <a:lumOff val="15000"/>
                </a:prst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64288" y="302200"/>
            <a:ext cx="1714544" cy="415498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181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55504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0" y="1372706"/>
            <a:ext cx="5829648" cy="400110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lIns="360000" rtlCol="0">
            <a:spAutoFit/>
          </a:bodyPr>
          <a:lstStyle/>
          <a:p>
            <a:r>
              <a:rPr lang="ko-KR" altLang="en-US" sz="2000" b="1" dirty="0" smtClean="0">
                <a:solidFill>
                  <a:srgbClr val="D35007"/>
                </a:solidFill>
                <a:latin typeface="나눔고딕 ExtraBold" pitchFamily="50" charset="-127"/>
                <a:ea typeface="나눔고딕 ExtraBold" pitchFamily="50" charset="-127"/>
              </a:rPr>
              <a:t>자유주의적 정의관의 특징은 무엇일까</a:t>
            </a:r>
            <a:r>
              <a:rPr lang="en-US" altLang="ko-KR" sz="2000" b="1" dirty="0" smtClean="0">
                <a:solidFill>
                  <a:srgbClr val="D35007"/>
                </a:solidFill>
                <a:latin typeface="나눔고딕 ExtraBold" pitchFamily="50" charset="-127"/>
                <a:ea typeface="나눔고딕 ExtraBold" pitchFamily="50" charset="-127"/>
              </a:rPr>
              <a:t>?</a:t>
            </a:r>
            <a:endParaRPr lang="ko-KR" altLang="en-US" sz="2000" b="1" dirty="0">
              <a:solidFill>
                <a:srgbClr val="D35007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2" name="그룹 12"/>
          <p:cNvGrpSpPr/>
          <p:nvPr/>
        </p:nvGrpSpPr>
        <p:grpSpPr>
          <a:xfrm>
            <a:off x="0" y="0"/>
            <a:ext cx="9144000" cy="1106224"/>
            <a:chOff x="0" y="1124744"/>
            <a:chExt cx="9144000" cy="1106224"/>
          </a:xfrm>
        </p:grpSpPr>
        <p:grpSp>
          <p:nvGrpSpPr>
            <p:cNvPr id="3" name="그룹 11"/>
            <p:cNvGrpSpPr/>
            <p:nvPr/>
          </p:nvGrpSpPr>
          <p:grpSpPr>
            <a:xfrm>
              <a:off x="0" y="1124744"/>
              <a:ext cx="9144000" cy="1106224"/>
              <a:chOff x="0" y="0"/>
              <a:chExt cx="9144000" cy="1106224"/>
            </a:xfrm>
          </p:grpSpPr>
          <p:pic>
            <p:nvPicPr>
              <p:cNvPr id="22" name="그림 21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5900"/>
                        </a14:imgEffect>
                        <a14:imgEffect>
                          <a14:saturation sat="17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9144000" cy="1106224"/>
              </a:xfrm>
              <a:prstGeom prst="rect">
                <a:avLst/>
              </a:prstGeom>
            </p:spPr>
          </p:pic>
          <p:sp>
            <p:nvSpPr>
              <p:cNvPr id="23" name="제목 1"/>
              <p:cNvSpPr txBox="1">
                <a:spLocks/>
              </p:cNvSpPr>
              <p:nvPr/>
            </p:nvSpPr>
            <p:spPr>
              <a:xfrm>
                <a:off x="251520" y="33896"/>
                <a:ext cx="7056784" cy="68407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1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altLang="ko-KR" sz="2800" b="1" dirty="0" smtClean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01. </a:t>
                </a:r>
                <a:r>
                  <a:rPr lang="ko-KR" altLang="en-US" sz="2800" b="1" dirty="0" smtClean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다양한 정의관의 특징</a:t>
                </a:r>
                <a:endParaRPr lang="ko-KR" altLang="en-US" sz="2800" b="1" dirty="0">
                  <a:solidFill>
                    <a:srgbClr val="3B2936"/>
                  </a:solidFill>
                  <a:latin typeface="나눔고딕 ExtraBold" pitchFamily="50" charset="-127"/>
                  <a:ea typeface="나눔고딕 ExtraBold" pitchFamily="50" charset="-127"/>
                </a:endParaRPr>
              </a:p>
            </p:txBody>
          </p:sp>
        </p:grpSp>
        <p:sp>
          <p:nvSpPr>
            <p:cNvPr id="15" name="직사각형 14"/>
            <p:cNvSpPr/>
            <p:nvPr/>
          </p:nvSpPr>
          <p:spPr>
            <a:xfrm>
              <a:off x="5786028" y="1202878"/>
              <a:ext cx="3110147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ko-KR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6-2. </a:t>
              </a:r>
              <a:r>
                <a:rPr lang="ko-KR" altLang="en-US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다양한 정의관의 특징과 적용</a:t>
              </a:r>
              <a:endParaRPr lang="ko-KR" altLang="en-US" sz="1600" dirty="0"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323528" y="1822509"/>
            <a:ext cx="8496944" cy="2469907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180000" indent="-180000">
              <a:lnSpc>
                <a:spcPct val="150000"/>
              </a:lnSpc>
            </a:pPr>
            <a:r>
              <a:rPr lang="ko-KR" altLang="en-US" sz="28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③ 의의와 문제점</a:t>
            </a:r>
            <a:endParaRPr lang="en-US" altLang="ko-KR" sz="2800" b="1" spc="100" dirty="0" smtClean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marL="180000" lvl="0" indent="-1800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 pitchFamily="50" charset="-127"/>
                <a:ea typeface="맑은 고딕" pitchFamily="50" charset="-127"/>
              </a:rPr>
              <a:t>의의 </a:t>
            </a:r>
            <a:r>
              <a:rPr lang="en-US" altLang="ko-KR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 pitchFamily="50" charset="-127"/>
                <a:ea typeface="맑은 고딕" pitchFamily="50" charset="-127"/>
              </a:rPr>
              <a:t>개인의 자유로운 선택과 권리</a:t>
            </a:r>
            <a:r>
              <a:rPr lang="en-US" altLang="ko-KR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 pitchFamily="50" charset="-127"/>
                <a:ea typeface="맑은 고딕" pitchFamily="50" charset="-127"/>
              </a:rPr>
              <a:t>사익의 추구를 보장</a:t>
            </a:r>
            <a:endParaRPr lang="en-US" altLang="ko-KR" sz="2500" spc="-150" dirty="0" smtClean="0">
              <a:solidFill>
                <a:prstClr val="black">
                  <a:lumMod val="85000"/>
                  <a:lumOff val="15000"/>
                </a:prstClr>
              </a:solidFill>
              <a:latin typeface="맑은 고딕" pitchFamily="50" charset="-127"/>
              <a:ea typeface="맑은 고딕" pitchFamily="50" charset="-127"/>
            </a:endParaRPr>
          </a:p>
          <a:p>
            <a:pPr marL="180000" lvl="0" indent="-1800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 pitchFamily="50" charset="-127"/>
                <a:ea typeface="맑은 고딕" pitchFamily="50" charset="-127"/>
              </a:rPr>
              <a:t>문제점 </a:t>
            </a:r>
            <a:r>
              <a:rPr lang="en-US" altLang="ko-KR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 pitchFamily="50" charset="-127"/>
                <a:ea typeface="맑은 고딕" pitchFamily="50" charset="-127"/>
              </a:rPr>
              <a:t>개인의 권리와 사익만을 지나치게 추구하다 보면 타인이나 사회 전체의 이익을 침해하는 이기주의 문제 초래</a:t>
            </a:r>
            <a:endParaRPr lang="en-US" altLang="ko-KR" sz="2500" spc="-150" dirty="0" smtClean="0">
              <a:solidFill>
                <a:prstClr val="black">
                  <a:lumMod val="85000"/>
                  <a:lumOff val="15000"/>
                </a:prst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64288" y="302200"/>
            <a:ext cx="1714544" cy="415498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181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55504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2117</TotalTime>
  <Words>2115</Words>
  <Application>Microsoft Office PowerPoint</Application>
  <PresentationFormat>화면 슬라이드 쇼(4:3)</PresentationFormat>
  <Paragraphs>269</Paragraphs>
  <Slides>27</Slides>
  <Notes>27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27</vt:i4>
      </vt:variant>
    </vt:vector>
  </HeadingPairs>
  <TitlesOfParts>
    <vt:vector size="28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통합사회</dc:title>
  <dc:creator>user</dc:creator>
  <cp:lastModifiedBy>user</cp:lastModifiedBy>
  <cp:revision>223</cp:revision>
  <dcterms:created xsi:type="dcterms:W3CDTF">2017-01-13T03:10:23Z</dcterms:created>
  <dcterms:modified xsi:type="dcterms:W3CDTF">2018-02-06T06:09:46Z</dcterms:modified>
</cp:coreProperties>
</file>