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58" r:id="rId4"/>
    <p:sldId id="259" r:id="rId5"/>
    <p:sldId id="261" r:id="rId6"/>
    <p:sldId id="262" r:id="rId7"/>
    <p:sldId id="263" r:id="rId8"/>
    <p:sldId id="355" r:id="rId9"/>
    <p:sldId id="347" r:id="rId10"/>
    <p:sldId id="282" r:id="rId11"/>
    <p:sldId id="270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246"/>
    <a:srgbClr val="EEEEF8"/>
    <a:srgbClr val="F24C4C"/>
    <a:srgbClr val="E02E2E"/>
    <a:srgbClr val="FEF3F5"/>
    <a:srgbClr val="444E82"/>
    <a:srgbClr val="C5E3ED"/>
    <a:srgbClr val="CDE7EF"/>
    <a:srgbClr val="BFE1EB"/>
    <a:srgbClr val="7F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8" autoAdjust="0"/>
    <p:restoredTop sz="98254" autoAdjust="0"/>
  </p:normalViewPr>
  <p:slideViewPr>
    <p:cSldViewPr>
      <p:cViewPr>
        <p:scale>
          <a:sx n="75" d="100"/>
          <a:sy n="75" d="100"/>
        </p:scale>
        <p:origin x="-132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2699792" y="3247816"/>
            <a:ext cx="5760640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다양한 정의관의 특징과 적용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16000" indent="-216000"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사회 및 공간 불평등 현상과 정의로운 사회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28906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4800"/>
              </a:lnSpc>
            </a:pPr>
            <a:r>
              <a:rPr lang="en-US" altLang="ko-KR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Ⅵ. </a:t>
            </a:r>
            <a:r>
              <a:rPr lang="ko-KR" altLang="en-US" sz="48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사회 정의와 불평등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140968"/>
            <a:ext cx="5544616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>
            <a:spLocks/>
          </p:cNvSpPr>
          <p:nvPr/>
        </p:nvSpPr>
        <p:spPr>
          <a:xfrm>
            <a:off x="1619672" y="4940678"/>
            <a:ext cx="6192688" cy="1296144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휠체어를 탄 친구를 앞에서 끌어 주고 뒤에서 밀어 주며 함께 달려가는 아이들이 보인다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다른 사람을 배려하는 것과 정의는 어떤 관련이 있을까</a:t>
            </a:r>
            <a:r>
              <a:rPr lang="en-US" altLang="ko-KR" sz="1800" b="1" spc="2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?</a:t>
            </a:r>
            <a:endParaRPr lang="ko-KR" altLang="en-US" sz="1800" b="1" spc="20" dirty="0">
              <a:solidFill>
                <a:schemeClr val="accent6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9672" y="4940678"/>
            <a:ext cx="6192688" cy="1296144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    휠체어를 타고 있는 친구를 위해 끌어주고 밀어주는 것은 혼자서 빠르게 속도를 낼 수 없는 친구를 위한 아이들의 배려라고 할 수 있다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이처럼 아이들이 몸이 불편한 친구를 배려하는 것은 자유와 평등을 실현하는 사회 정의와도 관련이 깊다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25144"/>
            <a:ext cx="520452" cy="5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어느 판사의 정의로운 판결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474" y="2780928"/>
            <a:ext cx="83130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5536" y="1268760"/>
            <a:ext cx="8424936" cy="12557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</a:t>
            </a:r>
            <a:r>
              <a:rPr lang="ko-KR" altLang="en-US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라과디아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(La Guardia, F. H., 1882 ~ 1947)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미국 뉴욕시의 판사와 시장을 역임했고 많은 사람의 존경을 받았던 인물이다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다음은 미국 대공황 시기에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그가 뉴욕시의 판사로 재임 중일 때 있었던 이야기이다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301859"/>
            <a:ext cx="8568952" cy="296491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판사가 방청객들에게 벌금을 선고한 까닭은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endParaRPr lang="en-US" altLang="ko-K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판사가 판결을 통해 전달하고자 한 진정한 정의의 의미는 무엇일까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909281"/>
            <a:ext cx="7992888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어려운 이웃을 방관하는 것은 각자의 몫을 정당하게 분배하는 정의의 의미에 어긋난다고 볼 수 있다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가난한 사람들도 사회 구성원이기 때문에 인간다운 생활을 영위할 수 있는 권리가 있다고 보는 것이다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293096"/>
            <a:ext cx="7992888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FF0000"/>
                </a:solidFill>
                <a:latin typeface="+mn-ea"/>
              </a:rPr>
              <a:t>라과디아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 판사의 판결은 정의의 진정한 의미가 ‘각자에게 각자의 몫을 정당하게 부여하는 것’임을 알게 해 준다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사회 구성원 중 일부가 자신에게 부여되는 몫이 없어 도둑질을 할 수밖에 없게 되는 사회는 정의로운 사회라 할 수 없다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7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어느 판사의 정의로운 판결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57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396000">
              <a:lnSpc>
                <a:spcPts val="40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정의로운 사회의 특징을 파악한다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457200" indent="-396000">
              <a:lnSpc>
                <a:spcPts val="40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정의의 실질적 기준인 업적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능력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필요의 장단점을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07949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공정성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업적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능력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필요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`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1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58648" y="4464577"/>
            <a:ext cx="784887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지원자를 추천할 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가장 먼저 고려해야 할 기준은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085184"/>
            <a:ext cx="7560840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사회적 약자를 배려하는 것이 가장 우선되어야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따라서 가정 형편이 어려워 해외 견학 기회가 없는 학생이 적합하다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해외 견학에 적합한 능력을 갖춘 학생을 추천해야 하므로 외국어 실력을 가장 뛰어난 학생이 적합하다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544" y="4609730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8366" y="980728"/>
            <a:ext cx="59272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6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어떤 사회가 정의로운 사회일까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1319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공정성을 실현하는 사회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재화와 가치의 분배가 공평한 출발점에서 이루어지고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분배 과정이 부당하지 않으며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결과적으로 각 개인의 정당한 몫과 인간다운 삶에 필요한 몫이 조화를 이루어야 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누구에게나 기회를 균등하게 제공하고 공정한 절차에 따라 재화와 가치의 분배가 이루어지며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정당한 대가와 인간다운 삶에 필요한 최소한의 조건을 실질적으로 보장하는 사회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47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정의로운 분배의 실질적 기준은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69175"/>
            <a:ext cx="4233239" cy="357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822509"/>
            <a:ext cx="8496944" cy="24006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개인에게 이익이 되는 분배의 대상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권리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지위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개인에게 부담이 되는 분배의 대상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세금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의무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사회적 책임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분배의 대상을 공정하게 나누기 위한 실질적 기준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</a:t>
            </a:r>
          </a:p>
          <a:p>
            <a:pPr marL="180000" lvl="0" indent="-18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업적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능력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필요 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정의로운 분배의 실질적 기준은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746309"/>
            <a:ext cx="8568952" cy="34963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Ins="0" rtlCol="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업적에 따른 분배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의미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목표 달성에 기여한 업적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즉 업무 성과와 실적 정도에 따라 소득이나 사회적 지위 등을 차별적으로 분배하는 것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장점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개인의 성취동기를 높이고 사회가 역동적으로 발전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단점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업무 성과나 실적을 제대로 평가하기 어려우며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사회적 약자에 대한 배려가 부족할 수 있음</a:t>
            </a:r>
          </a:p>
        </p:txBody>
      </p:sp>
    </p:spTree>
    <p:extLst>
      <p:ext uri="{BB962C8B-B14F-4D97-AF65-F5344CB8AC3E}">
        <p14:creationId xmlns:p14="http://schemas.microsoft.com/office/powerpoint/2010/main" val="5199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정의로운 분배의 실질적 기준은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746309"/>
            <a:ext cx="8568952" cy="461664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Ins="90000" rtlCol="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능력에 따른 분배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의미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개개인의 직무 수행에 필요한 전문적 지식과 자질에 따라 입학이나 취업의 기회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소득이나 사회적 지위 등을 분배하는 것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장점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개인이 투자한 시간과 노력을 보상하고 업무의 효율성을 높임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단점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지능과 같은 선천적 측면을 무시할 수 없기 대문에 사회적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경제적 불평등을 초래할 수 있음</a:t>
            </a:r>
          </a:p>
        </p:txBody>
      </p:sp>
    </p:spTree>
    <p:extLst>
      <p:ext uri="{BB962C8B-B14F-4D97-AF65-F5344CB8AC3E}">
        <p14:creationId xmlns:p14="http://schemas.microsoft.com/office/powerpoint/2010/main" val="9686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정의로운 분배의 실질적 기준은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실질적 기준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746309"/>
            <a:ext cx="8568952" cy="405649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Ins="90000" rtlCol="0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필요에 따른 분배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의미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의식주를 비롯한 기본적 욕구 충족이 어려운 사람들에게 필요한 재화나 가치를 분배하는 것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장점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사회적 약자를 배려하고 최소한의 인간다운 삶을 보장할 수 있음</a:t>
            </a:r>
            <a:endParaRPr lang="en-US" altLang="ko-KR" sz="2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단점 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한정된 재화를 가지고 모든 사람의 필요를 충족하기 어려우며</a:t>
            </a:r>
            <a:r>
              <a:rPr lang="en-US" altLang="ko-KR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6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노동 의욕 및 창의성을 저해할 수 있음</a:t>
            </a:r>
          </a:p>
        </p:txBody>
      </p:sp>
    </p:spTree>
    <p:extLst>
      <p:ext uri="{BB962C8B-B14F-4D97-AF65-F5344CB8AC3E}">
        <p14:creationId xmlns:p14="http://schemas.microsoft.com/office/powerpoint/2010/main" val="13103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정의로운 토지 분배 제도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고전을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176687"/>
            <a:ext cx="8856983" cy="4237530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108000" rIns="108000" rtlCol="0">
            <a:spAutoFit/>
          </a:bodyPr>
          <a:lstStyle/>
          <a:p>
            <a:pPr marL="2952000" lvl="6" algn="dist">
              <a:lnSpc>
                <a:spcPct val="14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무릇 토지는 세상의 커다란 근본이다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춘추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 의리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義理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 따르면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제후는 임금이 내린 토지를 마음대로 바꿀 수 없고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대부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大夫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라 할지라도 토지를 마음대로 소유할 수 없다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이제 힘센 백성들이 논밭을 점유한 것이 혹은 수백 수천 </a:t>
            </a:r>
            <a:r>
              <a:rPr lang="ko-KR" altLang="en-US" sz="1400" b="1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頃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에 이르러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그 부유함이 임금과 제후를 넘어섰으며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이는 스스로 토 지를 제멋대로 소유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4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하는 것이다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…(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중략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)… </a:t>
            </a:r>
            <a:r>
              <a:rPr lang="ko-KR" altLang="en-US" sz="1600" spc="-100" baseline="30000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✽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정전법을 완벽하게 시행할 수 없는 상태라면 마땅히 식구 수에 비례하여 토지를 소유하게 하고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토지 소유의 한계를 정하여 함부로 토지를 매매할 수 없게 해야 한다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이렇게 해야 가난하고 약한 사람들을 구제하고 토지의 독점도 방지할 수 있을 것이니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이처럼 토지 제도를 개선하는 것이 옳지 않겠는가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?	       				          -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주희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주자대전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</a:p>
          <a:p>
            <a:pPr marL="0" lvl="6" algn="just">
              <a:lnSpc>
                <a:spcPct val="120000"/>
              </a:lnSpc>
            </a:pPr>
            <a:endParaRPr lang="en-US" altLang="ko-KR" sz="1200" spc="-100" baseline="30000" dirty="0" smtClean="0">
              <a:solidFill>
                <a:schemeClr val="accent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20000"/>
              </a:lnSpc>
            </a:pPr>
            <a:r>
              <a:rPr lang="ko-KR" altLang="en-US" sz="1400" spc="-100" baseline="30000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✽ </a:t>
            </a:r>
            <a:r>
              <a:rPr lang="ko-KR" altLang="en-US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</a:t>
            </a:r>
            <a:r>
              <a:rPr lang="en-US" altLang="ko-KR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頃</a:t>
            </a:r>
            <a:r>
              <a:rPr lang="en-US" altLang="ko-KR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중국의 거리 단위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경은 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60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리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24 km)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just">
              <a:lnSpc>
                <a:spcPct val="120000"/>
              </a:lnSpc>
            </a:pPr>
            <a:r>
              <a:rPr lang="ko-KR" altLang="en-US" sz="1400" spc="-100" baseline="30000" dirty="0" smtClean="0">
                <a:solidFill>
                  <a:schemeClr val="accent6"/>
                </a:solidFill>
                <a:latin typeface="맑은 고딕" pitchFamily="50" charset="-127"/>
                <a:ea typeface="맑은 고딕" pitchFamily="50" charset="-127"/>
              </a:rPr>
              <a:t>✽</a:t>
            </a:r>
            <a:r>
              <a:rPr lang="ko-KR" altLang="en-US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정전법</a:t>
            </a:r>
            <a:r>
              <a:rPr lang="en-US" altLang="ko-KR" sz="1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고대 중국의 토지 제도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밭을 ‘정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井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)’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 모양으로 나누어 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등분한 다음에 세금을 내기 위해 중앙의 한 구역을 공동 경작한다</a:t>
            </a:r>
            <a:r>
              <a:rPr lang="en-US" altLang="ko-KR" sz="14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373216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27584" y="5449196"/>
            <a:ext cx="7920880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윗글에서 주장하는 정의로운 토지 분배의 기준이 무엇인지 생각해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7584" y="5877272"/>
            <a:ext cx="8064896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주희는 정의로운 토지 분배를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통해 가난하고 약한 사람들을 구제하고 토지의 독점을 방지하고자 하므로 필요를 토지 분배의 기준으로 삼고 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248688"/>
            <a:ext cx="2803132" cy="173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6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Ⅵ.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 정의와 불평등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대학 입시 제도의 공정성 판단하기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268760"/>
            <a:ext cx="8460940" cy="216059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○○  대학교는 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2017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학년도 수시 모집 전형에서 지역 균형 선발 전형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일반 전형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기회 균형 선발 특별 전형을 통해 입학생을 선발하고 있다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 대학교의 지역 균형 선발 전형에는 전국의 고교별로 두 명 이내 학교장 추천을 받은 학생들이 지원할 수 있으며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서류 평가와 면접 및 실기 평가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수능 최저 학력 기준 등을 고려하여 선발한다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일반 전형에는 고등학교 학력을 지닌 학생은 누구나 지원할 수 있으며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서류 평가와 면접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구술 고사 및 실기 평가 등을 통해 선발한다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한편 기회 균형 선발 특별 전형은 정원 외 모집으로 서류 평가와 면접 및 실기 평가 등을 통해 선발하며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수능 최저 학력 기준은 적용하지 않는다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95536" y="3429000"/>
            <a:ext cx="3312368" cy="502702"/>
            <a:chOff x="395536" y="2062202"/>
            <a:chExt cx="3312368" cy="502702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5684" y="2062202"/>
              <a:ext cx="2842220" cy="50270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2017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학년도 수시 모집 전형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72000" y="3429000"/>
            <a:ext cx="4139952" cy="455509"/>
            <a:chOff x="395536" y="2062202"/>
            <a:chExt cx="4139952" cy="455509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5684" y="2062202"/>
              <a:ext cx="3669804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en-US" altLang="ko-KR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2017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학년도 수시 모집 </a:t>
              </a:r>
              <a:r>
                <a:rPr lang="ko-KR" altLang="en-US" spc="-8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전형별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인원수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395536" y="4023512"/>
          <a:ext cx="3672408" cy="217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664296"/>
              </a:tblGrid>
              <a:tr h="264924">
                <a:tc>
                  <a:txBody>
                    <a:bodyPr/>
                    <a:lstStyle/>
                    <a:p>
                      <a:pPr marL="324000" marR="0" lvl="0" indent="-324000" algn="ctr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600" b="1" i="0" u="none" strike="noStrike" kern="1200" cap="none" spc="-12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marR="0" lvl="0" indent="-324000" algn="ctr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7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수시 모집 전형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정원 내</a:t>
                      </a:r>
                      <a:endParaRPr lang="en-US" altLang="ko-KR" sz="1600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전형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/>
                        <a:t> 지역 균형 선발 전형</a:t>
                      </a:r>
                      <a:endParaRPr lang="en-US" altLang="ko-KR" sz="1600" spc="-100" baseline="0" dirty="0" smtClean="0"/>
                    </a:p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/>
                        <a:t> 일반 전형</a:t>
                      </a:r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정원 외</a:t>
                      </a:r>
                      <a:endParaRPr lang="en-US" altLang="ko-KR" sz="1600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전형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3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/>
                        <a:t> 기회 균형 선발 특별 전형</a:t>
                      </a:r>
                      <a:endParaRPr lang="en-US" altLang="ko-KR" sz="1600" spc="-100" baseline="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spc="-100" baseline="0" dirty="0" smtClean="0"/>
                        <a:t>  - </a:t>
                      </a:r>
                      <a:r>
                        <a:rPr lang="ko-KR" altLang="en-US" sz="1600" spc="-100" baseline="0" dirty="0" smtClean="0"/>
                        <a:t>저소득</a:t>
                      </a:r>
                      <a:endParaRPr lang="en-US" altLang="ko-KR" sz="1600" spc="-100" baseline="0" dirty="0" smtClean="0"/>
                    </a:p>
                    <a:p>
                      <a:pPr latinLnBrk="1">
                        <a:lnSpc>
                          <a:spcPct val="130000"/>
                        </a:lnSpc>
                      </a:pPr>
                      <a:r>
                        <a:rPr lang="en-US" altLang="ko-KR" sz="1600" spc="-100" baseline="0" dirty="0" smtClean="0"/>
                        <a:t>  - </a:t>
                      </a:r>
                      <a:r>
                        <a:rPr lang="ko-KR" altLang="en-US" sz="1600" spc="-100" baseline="0" dirty="0" smtClean="0"/>
                        <a:t>농어촌</a:t>
                      </a:r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7" name="그룹 26"/>
          <p:cNvGrpSpPr/>
          <p:nvPr/>
        </p:nvGrpSpPr>
        <p:grpSpPr>
          <a:xfrm>
            <a:off x="5076056" y="3986014"/>
            <a:ext cx="3240360" cy="1891258"/>
            <a:chOff x="4644008" y="3933056"/>
            <a:chExt cx="3240360" cy="2160240"/>
          </a:xfrm>
        </p:grpSpPr>
        <p:cxnSp>
          <p:nvCxnSpPr>
            <p:cNvPr id="23" name="직선 화살표 연결선 22"/>
            <p:cNvCxnSpPr/>
            <p:nvPr/>
          </p:nvCxnSpPr>
          <p:spPr>
            <a:xfrm>
              <a:off x="4644008" y="6093296"/>
              <a:ext cx="3240360" cy="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V="1">
              <a:off x="4656708" y="3933056"/>
              <a:ext cx="0" cy="216024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4522190" y="3933056"/>
            <a:ext cx="59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9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선발 인원</a:t>
            </a:r>
            <a:endParaRPr lang="en-US" altLang="ko-KR" sz="9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en-US" altLang="ko-KR" sz="9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9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9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900" dirty="0"/>
          </a:p>
        </p:txBody>
      </p:sp>
      <p:sp>
        <p:nvSpPr>
          <p:cNvPr id="31" name="직사각형 30"/>
          <p:cNvSpPr/>
          <p:nvPr/>
        </p:nvSpPr>
        <p:spPr>
          <a:xfrm>
            <a:off x="4427984" y="4155430"/>
            <a:ext cx="693094" cy="189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1,800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1,500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1,200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900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600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300</a:t>
            </a:r>
          </a:p>
          <a:p>
            <a:pPr algn="r">
              <a:lnSpc>
                <a:spcPct val="190000"/>
              </a:lnSpc>
            </a:pPr>
            <a:r>
              <a:rPr lang="en-US" altLang="ko-KR" sz="900" spc="-7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endParaRPr lang="ko-KR" altLang="en-US" sz="900" spc="-70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5076056" y="4355581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076056" y="4619225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5076056" y="4878685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5076056" y="5138145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076056" y="5399408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5076056" y="5658868"/>
            <a:ext cx="7200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5189753" y="5877272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000" spc="-100" dirty="0" smtClean="0"/>
              <a:t>지역 균형</a:t>
            </a:r>
            <a:endParaRPr lang="en-US" altLang="ko-KR" sz="1000" spc="-100" dirty="0" smtClean="0"/>
          </a:p>
          <a:p>
            <a:pPr algn="r"/>
            <a:r>
              <a:rPr lang="ko-KR" altLang="en-US" sz="1000" spc="-100" dirty="0" smtClean="0"/>
              <a:t>선발 전형</a:t>
            </a:r>
            <a:endParaRPr lang="ko-KR" altLang="en-US" sz="1000" spc="-100" dirty="0"/>
          </a:p>
        </p:txBody>
      </p:sp>
      <p:sp>
        <p:nvSpPr>
          <p:cNvPr id="44" name="직사각형 43"/>
          <p:cNvSpPr/>
          <p:nvPr/>
        </p:nvSpPr>
        <p:spPr>
          <a:xfrm>
            <a:off x="6012160" y="5877272"/>
            <a:ext cx="6783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000" spc="-100" smtClean="0"/>
              <a:t>일반 전형</a:t>
            </a:r>
            <a:endParaRPr lang="ko-KR" altLang="en-US" sz="1000" spc="-100" dirty="0"/>
          </a:p>
        </p:txBody>
      </p:sp>
      <p:sp>
        <p:nvSpPr>
          <p:cNvPr id="45" name="직사각형 44"/>
          <p:cNvSpPr/>
          <p:nvPr/>
        </p:nvSpPr>
        <p:spPr>
          <a:xfrm>
            <a:off x="7092280" y="5877272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spc="-100" dirty="0" smtClean="0"/>
              <a:t>기회 균형</a:t>
            </a:r>
            <a:endParaRPr lang="en-US" altLang="ko-KR" sz="1000" spc="-100" dirty="0" smtClean="0"/>
          </a:p>
          <a:p>
            <a:pPr algn="ctr"/>
            <a:r>
              <a:rPr lang="ko-KR" altLang="en-US" sz="1000" spc="-100" dirty="0" smtClean="0"/>
              <a:t>선발 특별 전형</a:t>
            </a:r>
            <a:endParaRPr lang="ko-KR" altLang="en-US" sz="1000" spc="-100" dirty="0"/>
          </a:p>
        </p:txBody>
      </p:sp>
      <p:grpSp>
        <p:nvGrpSpPr>
          <p:cNvPr id="58" name="그룹 57"/>
          <p:cNvGrpSpPr/>
          <p:nvPr/>
        </p:nvGrpSpPr>
        <p:grpSpPr>
          <a:xfrm>
            <a:off x="5348928" y="4305796"/>
            <a:ext cx="2394013" cy="1569887"/>
            <a:chOff x="5348928" y="4293096"/>
            <a:chExt cx="2394013" cy="1569887"/>
          </a:xfrm>
        </p:grpSpPr>
        <p:sp>
          <p:nvSpPr>
            <p:cNvPr id="47" name="직사각형 46"/>
            <p:cNvSpPr/>
            <p:nvPr/>
          </p:nvSpPr>
          <p:spPr>
            <a:xfrm>
              <a:off x="5348928" y="5301207"/>
              <a:ext cx="360040" cy="561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63500" dist="12700" sx="99000" sy="99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6171335" y="4509120"/>
              <a:ext cx="360040" cy="1353863"/>
            </a:xfrm>
            <a:prstGeom prst="rect">
              <a:avLst/>
            </a:prstGeom>
            <a:solidFill>
              <a:srgbClr val="F0B6B6"/>
            </a:solidFill>
            <a:ln>
              <a:noFill/>
            </a:ln>
            <a:effectLst>
              <a:outerShdw blurRad="63500" dist="12700" sx="99000" sy="99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382901" y="5733256"/>
              <a:ext cx="360040" cy="1297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63500" dist="12700" sx="99000" sy="990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350053" y="5085184"/>
              <a:ext cx="3577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spc="-100" dirty="0" smtClean="0"/>
                <a:t>720</a:t>
              </a:r>
              <a:endParaRPr lang="ko-KR" altLang="en-US" sz="1000" spc="-1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135591" y="4293096"/>
              <a:ext cx="4315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spc="-100" dirty="0" smtClean="0"/>
                <a:t>1,642</a:t>
              </a:r>
              <a:endParaRPr lang="ko-KR" altLang="en-US" sz="1000" spc="-1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384026" y="5517232"/>
              <a:ext cx="35779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000" spc="-100" dirty="0" smtClean="0"/>
                <a:t>164</a:t>
              </a:r>
              <a:endParaRPr lang="ko-KR" altLang="en-US" sz="1000" spc="-100" dirty="0"/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5148064" y="6271220"/>
            <a:ext cx="1584176" cy="216024"/>
          </a:xfrm>
          <a:prstGeom prst="roundRect">
            <a:avLst/>
          </a:prstGeom>
          <a:solidFill>
            <a:srgbClr val="E4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000" b="1" spc="-100" dirty="0" smtClean="0">
                <a:solidFill>
                  <a:schemeClr val="tx1"/>
                </a:solidFill>
              </a:rPr>
              <a:t>정원 내 전형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7020272" y="6271220"/>
            <a:ext cx="1152128" cy="216024"/>
          </a:xfrm>
          <a:prstGeom prst="roundRect">
            <a:avLst/>
          </a:prstGeom>
          <a:solidFill>
            <a:srgbClr val="E4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000" b="1" spc="-100" smtClean="0">
                <a:solidFill>
                  <a:schemeClr val="tx1"/>
                </a:solidFill>
              </a:rPr>
              <a:t>정원 외 </a:t>
            </a:r>
            <a:r>
              <a:rPr lang="ko-KR" altLang="en-US" sz="1000" b="1" spc="-100" dirty="0" smtClean="0">
                <a:solidFill>
                  <a:schemeClr val="tx1"/>
                </a:solidFill>
              </a:rPr>
              <a:t>전형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79512" y="1234852"/>
            <a:ext cx="8784976" cy="5400600"/>
          </a:xfrm>
          <a:prstGeom prst="roundRect">
            <a:avLst>
              <a:gd name="adj" fmla="val 1929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9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대학 입시 제도의 공정성 판단하기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1301859"/>
            <a:ext cx="8640960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실질적 기준에 비추어 ○○ 대학교 수시 모집 전형의 공정성을 판단해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539552" y="2276872"/>
          <a:ext cx="8136903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456384"/>
                <a:gridCol w="2880319"/>
              </a:tblGrid>
              <a:tr h="468000"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판단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공정하다 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공정하지 않다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판단 근거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 균형 선발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기회 균형 선발</a:t>
                      </a:r>
                      <a:endParaRPr lang="en-US" altLang="ko-KR" sz="18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특별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1" name="그룹 60"/>
          <p:cNvGrpSpPr/>
          <p:nvPr/>
        </p:nvGrpSpPr>
        <p:grpSpPr>
          <a:xfrm>
            <a:off x="2339752" y="2780928"/>
            <a:ext cx="6336704" cy="2952328"/>
            <a:chOff x="2339752" y="2780928"/>
            <a:chExt cx="6336704" cy="2952328"/>
          </a:xfrm>
        </p:grpSpPr>
        <p:sp>
          <p:nvSpPr>
            <p:cNvPr id="50" name="TextBox 49"/>
            <p:cNvSpPr txBox="1"/>
            <p:nvPr/>
          </p:nvSpPr>
          <p:spPr>
            <a:xfrm>
              <a:off x="5796136" y="2780928"/>
              <a:ext cx="2880320" cy="97200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약 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30%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의 모집 인원을 배정하여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학생들을 학업에 대한 성과와 함께 지역별 균형 발전을 이룰 수 있기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39752" y="3140968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39752" y="4174480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9752" y="5195292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6136" y="3945756"/>
              <a:ext cx="2880320" cy="7386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약 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70%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의 모집 인원을 배정하여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고등학교 학력을 지닌 학</a:t>
              </a:r>
            </a:p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생은 누구나 지원할 수 있기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96136" y="4994592"/>
              <a:ext cx="2880320" cy="7386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정원 외 모집 인원을 배정하여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성적이 조금 낮더라도 사회적 약자를 배려하는 제도이기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5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대학 입시 제도의 공정성 판단하기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512" y="1301859"/>
            <a:ext cx="8640960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실질적 기준에 비추어 ○○ 대학교 수시 모집 전형의 공정성을 판단해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539552" y="2276872"/>
          <a:ext cx="8136903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456384"/>
                <a:gridCol w="2880319"/>
              </a:tblGrid>
              <a:tr h="468000"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판단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공정하다 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공정하지 않다</a:t>
                      </a: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판단 근거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 균형 선발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일반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기회 균형 선발</a:t>
                      </a:r>
                      <a:endParaRPr lang="en-US" altLang="ko-KR" sz="18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특별 전형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E8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그룹 60"/>
          <p:cNvGrpSpPr/>
          <p:nvPr/>
        </p:nvGrpSpPr>
        <p:grpSpPr>
          <a:xfrm>
            <a:off x="2339752" y="2906360"/>
            <a:ext cx="6336704" cy="2916907"/>
            <a:chOff x="2339752" y="2906360"/>
            <a:chExt cx="6336704" cy="2916907"/>
          </a:xfrm>
        </p:grpSpPr>
        <p:sp>
          <p:nvSpPr>
            <p:cNvPr id="50" name="TextBox 49"/>
            <p:cNvSpPr txBox="1"/>
            <p:nvPr/>
          </p:nvSpPr>
          <p:spPr>
            <a:xfrm>
              <a:off x="5796136" y="2906360"/>
              <a:ext cx="2880320" cy="7386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일부 추천 대상 학생만 제한적으로 지원할 수 있으며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수능 최저 학력 제한을 두기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39752" y="3140968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공정하지 않다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39752" y="4174480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공정하지 않다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339752" y="5195292"/>
              <a:ext cx="3456384" cy="30777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공정하지 않다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96136" y="4057908"/>
              <a:ext cx="2880320" cy="52322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면접이나 구술 고사에 취약한 학에게 불리한 제도이기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96136" y="4869160"/>
              <a:ext cx="2880320" cy="95410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기회 균형 선발 특별 전형 응시 학생보다 우수한 학업 능력</a:t>
              </a:r>
            </a:p>
            <a:p>
              <a:r>
                <a:rPr lang="ko-KR" altLang="en-US" sz="1400" dirty="0" smtClean="0">
                  <a:solidFill>
                    <a:srgbClr val="FF0000"/>
                  </a:solidFill>
                  <a:latin typeface="+mn-ea"/>
                </a:rPr>
                <a:t>을 지닌 학생을 역차별 할 수 있기 때문</a:t>
              </a:r>
              <a:endParaRPr lang="en-US" altLang="ko-KR" sz="14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7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343848" y="1788881"/>
            <a:ext cx="8640960" cy="4608512"/>
          </a:xfrm>
          <a:prstGeom prst="roundRect">
            <a:avLst>
              <a:gd name="adj" fmla="val 32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>
              <a:lnSpc>
                <a:spcPct val="130000"/>
              </a:lnSpc>
            </a:pPr>
            <a:endParaRPr lang="ko-KR" altLang="en-US" spc="-4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98128" y="1743161"/>
            <a:ext cx="8640960" cy="4608512"/>
          </a:xfrm>
          <a:prstGeom prst="roundRect">
            <a:avLst>
              <a:gd name="adj" fmla="val 32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>
              <a:lnSpc>
                <a:spcPct val="130000"/>
              </a:lnSpc>
            </a:pPr>
            <a:endParaRPr lang="ko-KR" altLang="en-US" spc="-40" dirty="0">
              <a:solidFill>
                <a:schemeClr val="tx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성과 연봉제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어떻게 생각하세요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3179" y="78134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1268760"/>
            <a:ext cx="576064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1520" y="1700808"/>
            <a:ext cx="8640960" cy="4608512"/>
          </a:xfrm>
          <a:prstGeom prst="roundRect">
            <a:avLst>
              <a:gd name="adj" fmla="val 32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>
              <a:lnSpc>
                <a:spcPct val="130000"/>
              </a:lnSpc>
            </a:pPr>
            <a:r>
              <a:rPr lang="ko-KR" altLang="en-US" spc="-40" dirty="0" smtClean="0">
                <a:solidFill>
                  <a:schemeClr val="tx1"/>
                </a:solidFill>
              </a:rPr>
              <a:t>  성과 연봉제란 개인의 업무에 대한 성과 평가에 따라 급여가 결정되는 임금 체계이다</a:t>
            </a:r>
            <a:r>
              <a:rPr lang="en-US" altLang="ko-KR" spc="-40" dirty="0" smtClean="0">
                <a:solidFill>
                  <a:schemeClr val="tx1"/>
                </a:solidFill>
              </a:rPr>
              <a:t>. </a:t>
            </a:r>
            <a:r>
              <a:rPr lang="ko-KR" altLang="en-US" spc="-40" dirty="0" smtClean="0">
                <a:solidFill>
                  <a:schemeClr val="tx1"/>
                </a:solidFill>
              </a:rPr>
              <a:t>그러므로 일한 햇수에 따라 자동으로 급여가 인상되는 </a:t>
            </a:r>
            <a:r>
              <a:rPr lang="ko-KR" altLang="en-US" spc="-40" dirty="0" err="1" smtClean="0">
                <a:solidFill>
                  <a:schemeClr val="tx1"/>
                </a:solidFill>
              </a:rPr>
              <a:t>호봉제와</a:t>
            </a:r>
            <a:r>
              <a:rPr lang="ko-KR" altLang="en-US" spc="-40" dirty="0" smtClean="0">
                <a:solidFill>
                  <a:schemeClr val="tx1"/>
                </a:solidFill>
              </a:rPr>
              <a:t> 달리 직급 내 성과 평가에 따라 급여 수준의 차이가 발생한다</a:t>
            </a:r>
            <a:r>
              <a:rPr lang="en-US" altLang="ko-KR" spc="-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pc="-40" dirty="0" smtClean="0">
                <a:solidFill>
                  <a:schemeClr val="tx1"/>
                </a:solidFill>
              </a:rPr>
              <a:t>  우리나라에서는 성과 연봉제를 국제 통화 기금</a:t>
            </a:r>
            <a:r>
              <a:rPr lang="en-US" altLang="ko-KR" spc="-40" dirty="0" smtClean="0">
                <a:solidFill>
                  <a:schemeClr val="tx1"/>
                </a:solidFill>
              </a:rPr>
              <a:t>(IMF) </a:t>
            </a:r>
            <a:r>
              <a:rPr lang="ko-KR" altLang="en-US" spc="-40" dirty="0" smtClean="0">
                <a:solidFill>
                  <a:schemeClr val="tx1"/>
                </a:solidFill>
              </a:rPr>
              <a:t>외환 위기 이후 기업 스스로가 기업 성과 향상에 유리할 것으로 판단하여 도입하기 시작하였다</a:t>
            </a:r>
            <a:r>
              <a:rPr lang="en-US" altLang="ko-KR" spc="-40" dirty="0" smtClean="0">
                <a:solidFill>
                  <a:schemeClr val="tx1"/>
                </a:solidFill>
              </a:rPr>
              <a:t>. </a:t>
            </a:r>
            <a:r>
              <a:rPr lang="ko-KR" altLang="en-US" spc="-40" dirty="0" smtClean="0">
                <a:solidFill>
                  <a:schemeClr val="tx1"/>
                </a:solidFill>
              </a:rPr>
              <a:t>기업의 성과 연봉제는 기업의 임금 유연성을 확보하는 동시에 근로자의 무임승차 방지와 근로자의 노력을 극대화하여 기업의 생산성을 향상하려는 전략적인 선택이라고 할 수 있다</a:t>
            </a:r>
            <a:r>
              <a:rPr lang="en-US" altLang="ko-KR" spc="-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pc="-40" dirty="0" smtClean="0">
                <a:solidFill>
                  <a:schemeClr val="tx1"/>
                </a:solidFill>
              </a:rPr>
              <a:t>  한편</a:t>
            </a:r>
            <a:r>
              <a:rPr lang="en-US" altLang="ko-KR" spc="-40" dirty="0" smtClean="0">
                <a:solidFill>
                  <a:schemeClr val="tx1"/>
                </a:solidFill>
              </a:rPr>
              <a:t>, </a:t>
            </a:r>
            <a:r>
              <a:rPr lang="ko-KR" altLang="en-US" spc="-40" dirty="0" smtClean="0">
                <a:solidFill>
                  <a:schemeClr val="tx1"/>
                </a:solidFill>
              </a:rPr>
              <a:t>정부는 </a:t>
            </a:r>
            <a:r>
              <a:rPr lang="en-US" altLang="ko-KR" spc="-40" dirty="0" smtClean="0">
                <a:solidFill>
                  <a:schemeClr val="tx1"/>
                </a:solidFill>
              </a:rPr>
              <a:t>2016</a:t>
            </a:r>
            <a:r>
              <a:rPr lang="ko-KR" altLang="en-US" spc="-40" dirty="0" smtClean="0">
                <a:solidFill>
                  <a:schemeClr val="tx1"/>
                </a:solidFill>
              </a:rPr>
              <a:t>년 </a:t>
            </a:r>
            <a:r>
              <a:rPr lang="en-US" altLang="ko-KR" spc="-40" dirty="0" smtClean="0">
                <a:solidFill>
                  <a:schemeClr val="tx1"/>
                </a:solidFill>
              </a:rPr>
              <a:t>1</a:t>
            </a:r>
            <a:r>
              <a:rPr lang="ko-KR" altLang="en-US" spc="-40" dirty="0" smtClean="0">
                <a:solidFill>
                  <a:schemeClr val="tx1"/>
                </a:solidFill>
              </a:rPr>
              <a:t>월 「공공 기관 성과 연봉제 권고안」을 확정 </a:t>
            </a:r>
            <a:r>
              <a:rPr lang="en-US" altLang="ko-KR" spc="-40" dirty="0" smtClean="0">
                <a:solidFill>
                  <a:schemeClr val="tx1"/>
                </a:solidFill>
              </a:rPr>
              <a:t>· </a:t>
            </a:r>
            <a:r>
              <a:rPr lang="ko-KR" altLang="en-US" spc="-40" dirty="0" smtClean="0">
                <a:solidFill>
                  <a:schemeClr val="tx1"/>
                </a:solidFill>
              </a:rPr>
              <a:t>발표하였는데</a:t>
            </a:r>
            <a:r>
              <a:rPr lang="en-US" altLang="ko-KR" spc="-40" dirty="0" smtClean="0">
                <a:solidFill>
                  <a:schemeClr val="tx1"/>
                </a:solidFill>
              </a:rPr>
              <a:t>, 2010</a:t>
            </a:r>
            <a:r>
              <a:rPr lang="ko-KR" altLang="en-US" spc="-40" dirty="0" smtClean="0">
                <a:solidFill>
                  <a:schemeClr val="tx1"/>
                </a:solidFill>
              </a:rPr>
              <a:t>년 </a:t>
            </a:r>
            <a:r>
              <a:rPr lang="en-US" altLang="ko-KR" spc="-40" dirty="0" smtClean="0">
                <a:solidFill>
                  <a:schemeClr val="tx1"/>
                </a:solidFill>
              </a:rPr>
              <a:t>6</a:t>
            </a:r>
            <a:r>
              <a:rPr lang="ko-KR" altLang="en-US" spc="-40" dirty="0" smtClean="0">
                <a:solidFill>
                  <a:schemeClr val="tx1"/>
                </a:solidFill>
              </a:rPr>
              <a:t>월 도입한 간부직 성과 연봉제를 </a:t>
            </a:r>
            <a:r>
              <a:rPr lang="ko-KR" altLang="en-US" spc="-40" dirty="0" err="1" smtClean="0">
                <a:solidFill>
                  <a:schemeClr val="tx1"/>
                </a:solidFill>
              </a:rPr>
              <a:t>비간부직까지</a:t>
            </a:r>
            <a:r>
              <a:rPr lang="ko-KR" altLang="en-US" spc="-40" dirty="0" smtClean="0">
                <a:solidFill>
                  <a:schemeClr val="tx1"/>
                </a:solidFill>
              </a:rPr>
              <a:t> 확대하는 것을 주요 내용으로 하고 있다</a:t>
            </a:r>
            <a:r>
              <a:rPr lang="en-US" altLang="ko-KR" spc="-40" dirty="0" smtClean="0">
                <a:solidFill>
                  <a:schemeClr val="tx1"/>
                </a:solidFill>
              </a:rPr>
              <a:t>. </a:t>
            </a:r>
            <a:r>
              <a:rPr lang="ko-KR" altLang="en-US" spc="-40" dirty="0" smtClean="0">
                <a:solidFill>
                  <a:schemeClr val="tx1"/>
                </a:solidFill>
              </a:rPr>
              <a:t>정부는 성과 연봉제 확대를 통해 경쟁 부재로 인한 비효율성</a:t>
            </a:r>
            <a:r>
              <a:rPr lang="en-US" altLang="ko-KR" spc="-40" dirty="0" smtClean="0">
                <a:solidFill>
                  <a:schemeClr val="tx1"/>
                </a:solidFill>
              </a:rPr>
              <a:t>, </a:t>
            </a:r>
            <a:r>
              <a:rPr lang="ko-KR" altLang="en-US" spc="-40" dirty="0" smtClean="0">
                <a:solidFill>
                  <a:schemeClr val="tx1"/>
                </a:solidFill>
              </a:rPr>
              <a:t>근무 연수와 자동 승급에 따른 인건비 부담의 문제를 개선하고</a:t>
            </a:r>
            <a:r>
              <a:rPr lang="en-US" altLang="ko-KR" spc="-40" dirty="0" smtClean="0">
                <a:solidFill>
                  <a:schemeClr val="tx1"/>
                </a:solidFill>
              </a:rPr>
              <a:t>, </a:t>
            </a:r>
            <a:r>
              <a:rPr lang="ko-KR" altLang="en-US" spc="-40" dirty="0" smtClean="0">
                <a:solidFill>
                  <a:schemeClr val="tx1"/>
                </a:solidFill>
              </a:rPr>
              <a:t>국민에게 더 좋은 공공 서비스를 제공할 수 있다고 보고 있다</a:t>
            </a:r>
            <a:r>
              <a:rPr lang="en-US" altLang="ko-KR" spc="-40" dirty="0" smtClean="0">
                <a:solidFill>
                  <a:schemeClr val="tx1"/>
                </a:solidFill>
              </a:rPr>
              <a:t>.</a:t>
            </a:r>
            <a:endParaRPr lang="ko-KR" altLang="en-US" spc="-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55" y="2060848"/>
            <a:ext cx="87842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성과 연봉제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어떻게 생각하세요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3179" y="78134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3528" y="1844824"/>
            <a:ext cx="576064" cy="2880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성과 연봉제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어떻게 생각하세요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3179" y="78134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279" y="1436526"/>
            <a:ext cx="936104" cy="44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59632" y="1412776"/>
            <a:ext cx="748883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읽고 성과 연봉제를 통해 기업과 정부가 달성하고자 하는 목적을 모둠별로 정리해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2420888"/>
            <a:ext cx="1656184" cy="576064"/>
          </a:xfrm>
          <a:prstGeom prst="roundRect">
            <a:avLst>
              <a:gd name="adj" fmla="val 22168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40" dirty="0" smtClean="0">
                <a:solidFill>
                  <a:schemeClr val="tx1"/>
                </a:solidFill>
              </a:rPr>
              <a:t>기업의 목적</a:t>
            </a:r>
            <a:endParaRPr lang="ko-KR" altLang="en-US" sz="1700" b="1" spc="-40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159352" y="2492896"/>
            <a:ext cx="6445095" cy="1656184"/>
          </a:xfrm>
          <a:prstGeom prst="roundRect">
            <a:avLst>
              <a:gd name="adj" fmla="val 1088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endParaRPr lang="ko-KR" altLang="en-US" b="1" spc="-40" dirty="0">
              <a:solidFill>
                <a:schemeClr val="tx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907704" y="2708920"/>
            <a:ext cx="3600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395536" y="4365104"/>
            <a:ext cx="1656184" cy="576064"/>
          </a:xfrm>
          <a:prstGeom prst="roundRect">
            <a:avLst>
              <a:gd name="adj" fmla="val 22168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40" dirty="0" smtClean="0">
                <a:solidFill>
                  <a:schemeClr val="tx1"/>
                </a:solidFill>
              </a:rPr>
              <a:t>정부의 목적</a:t>
            </a:r>
            <a:endParaRPr lang="ko-KR" altLang="en-US" sz="1700" b="1" spc="-4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159352" y="4365104"/>
            <a:ext cx="6445095" cy="1656184"/>
          </a:xfrm>
          <a:prstGeom prst="roundRect">
            <a:avLst>
              <a:gd name="adj" fmla="val 10884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endParaRPr lang="ko-KR" altLang="en-US" b="1" spc="-40" dirty="0">
              <a:solidFill>
                <a:schemeClr val="tx1"/>
              </a:solidFill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1907704" y="4653136"/>
            <a:ext cx="3600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75377" y="2555960"/>
            <a:ext cx="5688632" cy="14152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외환 위기 극복과 기업 성과 향상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기업의 임금 유연성 확보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근로자의 무임승차 방지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근로자의 노력을 극대화하여 기업의 생산성 향상 등</a:t>
            </a:r>
            <a:endParaRPr lang="en-US" altLang="ko-KR" sz="17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5377" y="4500176"/>
            <a:ext cx="5688632" cy="141525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간부와 </a:t>
            </a:r>
            <a:r>
              <a:rPr lang="ko-KR" altLang="en-US" sz="1700" spc="-100" dirty="0" err="1" smtClean="0">
                <a:solidFill>
                  <a:srgbClr val="FF0000"/>
                </a:solidFill>
                <a:latin typeface="+mn-ea"/>
              </a:rPr>
              <a:t>비간부의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 성과 향상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경쟁을 통한 비효율성 제거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근무 연수와 자동 승급에 따른 인건비 부담의 문제 개선</a:t>
            </a:r>
          </a:p>
          <a:p>
            <a:pPr>
              <a:lnSpc>
                <a:spcPct val="1300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국민에게 더 좋은 공공 서비스의 제공</a:t>
            </a:r>
            <a:endParaRPr lang="en-US" altLang="ko-KR" sz="1700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144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1799312" y="4365104"/>
            <a:ext cx="6805136" cy="1800200"/>
          </a:xfrm>
          <a:prstGeom prst="roundRect">
            <a:avLst>
              <a:gd name="adj" fmla="val 824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t"/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b="1" spc="-40" dirty="0" smtClean="0">
                <a:solidFill>
                  <a:schemeClr val="tx1"/>
                </a:solidFill>
              </a:rPr>
              <a:t> 입장 </a:t>
            </a:r>
            <a:r>
              <a:rPr lang="en-US" altLang="ko-KR" b="1" spc="-4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endParaRPr lang="en-US" altLang="ko-KR" sz="2400" b="1" spc="-4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b="1" spc="-40" dirty="0" smtClean="0">
                <a:solidFill>
                  <a:schemeClr val="tx1"/>
                </a:solidFill>
              </a:rPr>
              <a:t> 비판 </a:t>
            </a:r>
            <a:r>
              <a:rPr lang="en-US" altLang="ko-KR" b="1" spc="-4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endParaRPr lang="ko-KR" altLang="en-US" sz="2400" b="1" spc="-40" dirty="0">
              <a:solidFill>
                <a:schemeClr val="tx1"/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성과 연봉제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어떻게 생각하세요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3179" y="78134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1412776"/>
            <a:ext cx="741682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회사원들의 입장을 정리하고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각각에게 제기할 수 있는 비판을 적어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2420888"/>
            <a:ext cx="1296144" cy="576064"/>
          </a:xfrm>
          <a:prstGeom prst="roundRect">
            <a:avLst>
              <a:gd name="adj" fmla="val 22168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회사원 </a:t>
            </a:r>
            <a:r>
              <a:rPr lang="en-US" altLang="ko-KR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1700" b="1" spc="-4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799312" y="2420888"/>
            <a:ext cx="6805136" cy="1800200"/>
          </a:xfrm>
          <a:prstGeom prst="roundRect">
            <a:avLst>
              <a:gd name="adj" fmla="val 8245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72000" bIns="36000" rtlCol="0" anchor="t"/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b="1" spc="-40" dirty="0" smtClean="0">
                <a:solidFill>
                  <a:schemeClr val="tx1"/>
                </a:solidFill>
              </a:rPr>
              <a:t> 입장 </a:t>
            </a:r>
            <a:r>
              <a:rPr lang="en-US" altLang="ko-KR" b="1" spc="-4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endParaRPr lang="en-US" altLang="ko-KR" sz="2400" b="1" spc="-4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b="1" spc="-40" dirty="0" smtClean="0">
                <a:solidFill>
                  <a:schemeClr val="tx1"/>
                </a:solidFill>
              </a:rPr>
              <a:t> 비판 </a:t>
            </a:r>
            <a:r>
              <a:rPr lang="en-US" altLang="ko-KR" b="1" spc="-4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endParaRPr lang="ko-KR" altLang="en-US" sz="2400" b="1" spc="-40" dirty="0">
              <a:solidFill>
                <a:schemeClr val="tx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547664" y="2708920"/>
            <a:ext cx="3600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395536" y="4365104"/>
            <a:ext cx="1296144" cy="576064"/>
          </a:xfrm>
          <a:prstGeom prst="roundRect">
            <a:avLst>
              <a:gd name="adj" fmla="val 22168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회사원 </a:t>
            </a:r>
            <a:r>
              <a:rPr lang="en-US" altLang="ko-KR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1700" b="1" spc="-4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1547664" y="4653136"/>
            <a:ext cx="36004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11667" y="2492896"/>
            <a:ext cx="5904656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성과 연봉제는 열심히 일하는 회사 분위기를 조성하고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능력 있는 개인이 인정받을 수 있으며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열심히 일한 사람에게 높은 급여를 제공할 수 있으므로 성과 연봉제 도입에 찬성함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1667" y="3333242"/>
            <a:ext cx="5906479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회사 직원들 간에 지나친 경쟁을 불러 일으켜 회사 발전을 저해할 수 있으며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성과를 측정할 수 있는 공정한 평가 기준을 마련하기가 어렵고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스스로 열심히 일했다고 생각한 사람이 의외로 낮은 평가를 받을 수 있음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11667" y="4437112"/>
            <a:ext cx="5904656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성과 연봉제는 지나친 경쟁을 불러오고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공정한 평가 기준을 마련하기 어려우며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열심히 일해도 제대로 평가 받지 못하는 경우가 생겨날 수 있으므로 성과 연봉제 도입에 반대함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1667" y="5301208"/>
            <a:ext cx="5906479" cy="7848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500" spc="-130" dirty="0" smtClean="0">
                <a:solidFill>
                  <a:srgbClr val="FF0000"/>
                </a:solidFill>
                <a:latin typeface="+mn-ea"/>
              </a:rPr>
              <a:t>열심히 일한 사람이나 그렇지 않은 사람을 동등하게 대우함으로써 직원들 간에 적당하게 일하는 회사 분위기가 조성될 수 있으며</a:t>
            </a:r>
            <a:r>
              <a:rPr lang="en-US" altLang="ko-KR" sz="15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30" dirty="0" smtClean="0">
                <a:solidFill>
                  <a:srgbClr val="FF0000"/>
                </a:solidFill>
                <a:latin typeface="+mn-ea"/>
              </a:rPr>
              <a:t>일한 햇수에 따라 급여나 지위가 올라감에 따라 비효율적인 업무 수행 태도가 확산될 수 있음</a:t>
            </a:r>
            <a:endParaRPr lang="en-US" altLang="ko-KR" sz="1500" spc="-13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068" y="1436526"/>
            <a:ext cx="90561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91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모서리가 둥근 직사각형 38"/>
          <p:cNvSpPr/>
          <p:nvPr/>
        </p:nvSpPr>
        <p:spPr>
          <a:xfrm>
            <a:off x="539552" y="1976965"/>
            <a:ext cx="8136904" cy="4260347"/>
          </a:xfrm>
          <a:prstGeom prst="roundRect">
            <a:avLst>
              <a:gd name="adj" fmla="val 37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44000" bIns="36000" rtlCol="0" anchor="t"/>
          <a:lstStyle/>
          <a:p>
            <a:pPr>
              <a:lnSpc>
                <a:spcPct val="150000"/>
              </a:lnSpc>
            </a:pPr>
            <a:endParaRPr lang="ko-KR" altLang="en-US" sz="1700" u="sng" spc="-40" dirty="0">
              <a:solidFill>
                <a:schemeClr val="bg1">
                  <a:lumMod val="6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03927" y="1941340"/>
            <a:ext cx="8136904" cy="4260347"/>
          </a:xfrm>
          <a:prstGeom prst="roundRect">
            <a:avLst>
              <a:gd name="adj" fmla="val 37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44000" bIns="36000" rtlCol="0" anchor="t"/>
          <a:lstStyle/>
          <a:p>
            <a:pPr>
              <a:lnSpc>
                <a:spcPct val="150000"/>
              </a:lnSpc>
            </a:pPr>
            <a:endParaRPr lang="ko-KR" altLang="en-US" sz="1700" u="sng" spc="-40" dirty="0">
              <a:solidFill>
                <a:schemeClr val="bg1">
                  <a:lumMod val="6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-804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성과 연봉제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어떻게 생각하세요</a:t>
              </a:r>
              <a:r>
                <a:rPr lang="en-US" altLang="ko-KR" sz="2700" b="1" spc="-120" dirty="0" smtClean="0"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en-US" altLang="ko-KR" sz="27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6613179" y="78134"/>
            <a:ext cx="2282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6-1.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의미와 기준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1350325"/>
            <a:ext cx="7416824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정의로운 분배를 위한 성과 연봉제 실시 방안을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발표해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67544" y="1904957"/>
            <a:ext cx="8136904" cy="4260347"/>
          </a:xfrm>
          <a:prstGeom prst="roundRect">
            <a:avLst>
              <a:gd name="adj" fmla="val 3723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44000" bIns="36000" rtlCol="0" anchor="t"/>
          <a:lstStyle/>
          <a:p>
            <a:pPr>
              <a:lnSpc>
                <a:spcPct val="150000"/>
              </a:lnSpc>
            </a:pPr>
            <a:r>
              <a:rPr lang="en-US" altLang="ko-KR" sz="1700" u="sng" spc="-40" dirty="0" smtClean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ko-KR" altLang="en-US" sz="1700" u="sng" spc="-40" dirty="0">
              <a:solidFill>
                <a:schemeClr val="bg1">
                  <a:lumMod val="6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278" y="1340768"/>
            <a:ext cx="930406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99306" y="1904957"/>
            <a:ext cx="7920880" cy="39659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정의로운 분배란 누구에게나 기회를 균등하게 제공하고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공정한 절차에 따라 재화와 가치의 분배가 이루어지며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정당한 대가와 인간다운 삶에 필요한 최소한의 조건을 실질적으로 보장하는 것이다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성과 연봉제는 회사의 일하는 분위기 조성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업무의 효율성 증대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임금 유연성을 통한 부담의 감소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기업의 생산성이나 공공 기관의 서비스의 질 향상 등 많은 장점이 있지만 지나친 경쟁 유발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공정한 평가 기준 미비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실제 평가의 문제점 등의 많은 단점도 지적된다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이를 보완하기 위해서는 성과 연봉제를 실시하기 전에 구체적 방법에 대한 토의와 토론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여론 수렴의 과정을 거쳐야 할 것이다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또한 성과를 평가하는 기준 역시 직장 구성원들의 동의와 합의를 거치는 것이 중요하다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30" dirty="0" smtClean="0">
                <a:solidFill>
                  <a:srgbClr val="FF0000"/>
                </a:solidFill>
                <a:latin typeface="+mn-ea"/>
              </a:rPr>
              <a:t>아울러 객관적인 평가와 함께 주관적인 평가가 적용되는 제도적 방안을 고려해야 한다</a:t>
            </a:r>
            <a:r>
              <a:rPr lang="en-US" altLang="ko-KR" sz="1700" spc="-13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73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317" y="1316649"/>
            <a:ext cx="6569367" cy="31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4797152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과 자료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 </a:t>
            </a:r>
            <a:r>
              <a:rPr lang="ko-KR" altLang="en-US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중에서 발판을 공정하게 나눈 것은 무엇일까</a:t>
            </a:r>
            <a:r>
              <a:rPr lang="en-US" altLang="ko-KR" sz="21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2" name="모서리가 둥근 직사각형 21"/>
          <p:cNvSpPr/>
          <p:nvPr/>
        </p:nvSpPr>
        <p:spPr>
          <a:xfrm>
            <a:off x="1259632" y="980728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44008" y="980728"/>
            <a:ext cx="576064" cy="21602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7" y="5157192"/>
            <a:ext cx="7560841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자료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가 발판을 공정하게 나눈 것이다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512" y="5586948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그렇게 생각하는 이유를 써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7" y="5938577"/>
            <a:ext cx="770485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키의 크기를 고려하여 누구나 야구 경기를 볼 수 있도록 발판을 분배했기 때문이다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7" name="오각형 36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정의의 의미와 필요성을 알아본다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정의의 실질적 기준을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46" name="갈매기형 수장 45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r>
                <a:rPr lang="en-US" altLang="ko-KR" sz="1500" spc="-150" dirty="0" smtClean="0">
                  <a:solidFill>
                    <a:schemeClr val="tx1"/>
                  </a:solidFill>
                </a:rPr>
                <a:t>177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쪽에서 학습 결과를 평가한다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정의의 의미를 파악하고 정의가 필요한 이유를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이해 갈등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개인선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공동선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의미와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293096"/>
            <a:ext cx="67687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이러한 방식으로 대표자를 뽑는 것은 정의로울까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937510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대표자로 지원한 동물들의 특성을 고려하면 새나 원숭이에게 훨씬 유리한 방식이기 때문에 정의롭지 못하다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모든 동물이 똑같은 조건에서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공정성을 유지 하는 방법으로 경쟁해야 정의로운 방식이라 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의미와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0496" y="4438249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5620" y="1052736"/>
            <a:ext cx="5412760" cy="31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의미와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정의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옳음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공정성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공평성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등과 비슷한 의미를 지님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‘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같은 것은 같게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다른 것은 다르게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’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대우하는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일반적 의미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잘못된 행위를 바로 잡는 것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다른 사람에게 피해를 준 만큼 보상하는 것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각자의 몫을 정당하게 분배하는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현대적 의미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공정한 절차에 따라 자유와 평등이 조화롭게 실현된 상태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여신상에 담긴 의미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740734"/>
            <a:ext cx="8856983" cy="2489311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108000" rIns="1620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정의의 여신상은 왼손에는 칼을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오른손에는 저울을 들고 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이때 저울은 엄격하고 공정한 정의의 기준을 상징하고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칼은 이러한 기준을 바탕으로 한 판정에 따라 정의를 실현하기 위한 힘을 상징한다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 외에도 정의의 여신상은 눈을 가리는 띠를 두르고 있는 상태로 묘사되어 있다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이는 정의와 불의를 판정할 때 사사로움을 떠나 공평성을 유지해야 한다는 것을 상징한다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				 	          - 『</a:t>
            </a:r>
            <a:r>
              <a:rPr lang="ko-KR" altLang="en-US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시사 상식 사전</a:t>
            </a:r>
            <a:r>
              <a:rPr lang="en-US" altLang="ko-KR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endParaRPr lang="ko-KR" altLang="en-US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4365104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27584" y="4437112"/>
            <a:ext cx="7920880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정의의 여신상에 담겨 있는 의미를 참고하여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정의 실현을 위해 필요한 노력에 대해 생각해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7584" y="5342438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정의 실현을 위해 필요한 자세로는 사사로운 정에 얽매이지 않는 공평무사한 자세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잘잘못을 공정하게 판단하는 자세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 질서를 파괴한 자에 대한 엄격한 법적 처벌을 존중하는 자세 등을 들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6" name="그림 15" descr="무제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836712"/>
            <a:ext cx="1778355" cy="33843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정의의 의미와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613179" y="1202878"/>
              <a:ext cx="22829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6-1.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정의의 의미와 기준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정의가 필요한 이유는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7650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ko-KR" altLang="en-US" sz="2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이해 갈등의 공정한 처리</a:t>
            </a:r>
            <a:endParaRPr lang="en-US" altLang="ko-KR" sz="2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옳고 그름에 판단 기준이 없으면 사회 구성원들이 자신의 이익만 중시 → 사회의 무질서와 혼란</a:t>
            </a:r>
            <a:endParaRPr lang="en-US" altLang="ko-KR" sz="22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2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개인과 사회가 추구하는 목적 달성</a:t>
            </a:r>
            <a:endParaRPr lang="en-US" altLang="ko-KR" sz="2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정의를 무시하고 불의를 자행하는 사회에서는 </a:t>
            </a:r>
            <a:r>
              <a:rPr lang="ko-KR" altLang="en-US" sz="22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개인선이나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공동선의 실현이 불가능</a:t>
            </a:r>
            <a:endParaRPr lang="en-US" altLang="ko-KR" sz="22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ko-KR" sz="1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30000"/>
              </a:lnSpc>
              <a:defRPr/>
            </a:pPr>
            <a:r>
              <a:rPr lang="ko-KR" altLang="en-US" sz="2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사회 구성원의 인간다운 삶 영위</a:t>
            </a:r>
            <a:endParaRPr lang="en-US" altLang="ko-KR" sz="2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정의가 없는 사회에서는 각자가 누려야 할 정당한 몫을 기대할 수 없고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차별과 억압</a:t>
            </a:r>
            <a:r>
              <a:rPr lang="en-US" altLang="ko-KR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감시와 통제로 인해 고통을 피할 수 없음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2280</Words>
  <Application>Microsoft Office PowerPoint</Application>
  <PresentationFormat>화면 슬라이드 쇼(4:3)</PresentationFormat>
  <Paragraphs>306</Paragraphs>
  <Slides>27</Slides>
  <Notes>27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203</cp:revision>
  <dcterms:created xsi:type="dcterms:W3CDTF">2017-01-13T03:10:23Z</dcterms:created>
  <dcterms:modified xsi:type="dcterms:W3CDTF">2018-02-06T06:09:28Z</dcterms:modified>
</cp:coreProperties>
</file>