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4" r:id="rId3"/>
    <p:sldId id="258" r:id="rId4"/>
    <p:sldId id="356" r:id="rId5"/>
    <p:sldId id="259" r:id="rId6"/>
    <p:sldId id="261" r:id="rId7"/>
    <p:sldId id="262" r:id="rId8"/>
    <p:sldId id="263" r:id="rId9"/>
    <p:sldId id="357" r:id="rId10"/>
    <p:sldId id="355" r:id="rId11"/>
    <p:sldId id="347" r:id="rId12"/>
    <p:sldId id="358" r:id="rId13"/>
    <p:sldId id="359" r:id="rId14"/>
    <p:sldId id="360" r:id="rId15"/>
    <p:sldId id="282" r:id="rId16"/>
    <p:sldId id="361" r:id="rId17"/>
    <p:sldId id="362" r:id="rId18"/>
    <p:sldId id="270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5ED"/>
    <a:srgbClr val="A66246"/>
    <a:srgbClr val="EEEEF8"/>
    <a:srgbClr val="F24C4C"/>
    <a:srgbClr val="E02E2E"/>
    <a:srgbClr val="FEF3F5"/>
    <a:srgbClr val="444E82"/>
    <a:srgbClr val="C5E3ED"/>
    <a:srgbClr val="CDE7EF"/>
    <a:srgbClr val="BFE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8" autoAdjust="0"/>
    <p:restoredTop sz="98254" autoAdjust="0"/>
  </p:normalViewPr>
  <p:slideViewPr>
    <p:cSldViewPr>
      <p:cViewPr varScale="1">
        <p:scale>
          <a:sx n="76" d="100"/>
          <a:sy n="76" d="100"/>
        </p:scale>
        <p:origin x="-102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F52C-D1DE-47AC-AC4E-1C216F4F0DB1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560D-4CF4-4B05-91B1-0014A47F24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로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17848"/>
            <a:ext cx="3600400" cy="36004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2699792" y="3218200"/>
            <a:ext cx="5760640" cy="193899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자본주의와 합리적 선택</a:t>
            </a:r>
            <a:endParaRPr lang="en-US" altLang="ko-KR" sz="2000" b="1" spc="-150" dirty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시장 경제의 발전을 위한 참여자의 역할</a:t>
            </a:r>
            <a:endParaRPr lang="en-US" altLang="ko-KR" sz="2000" b="1" spc="-15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marL="216000" indent="-216000">
              <a:lnSpc>
                <a:spcPct val="150000"/>
              </a:lnSpc>
            </a:pP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국제 분업과 무역의 확대</a:t>
            </a:r>
            <a:endParaRPr lang="en-US" altLang="ko-KR" sz="2000" b="1" spc="-15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marL="216000" indent="-216000">
              <a:lnSpc>
                <a:spcPct val="150000"/>
              </a:lnSpc>
            </a:pP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4.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안정적인 경제생활과 금융 설계</a:t>
            </a:r>
            <a:endParaRPr lang="en-US" altLang="ko-KR" sz="2000" b="1" spc="-150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768" y="234626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00">
              <a:lnSpc>
                <a:spcPts val="4800"/>
              </a:lnSpc>
            </a:pPr>
            <a:r>
              <a:rPr lang="en-US" altLang="ko-KR" sz="48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Ⅴ. </a:t>
            </a:r>
            <a:r>
              <a:rPr lang="ko-KR" altLang="en-US" sz="48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시장 경제와 금융</a:t>
            </a:r>
          </a:p>
        </p:txBody>
      </p:sp>
      <p:cxnSp>
        <p:nvCxnSpPr>
          <p:cNvPr id="24" name="직선 연결선 23"/>
          <p:cNvCxnSpPr/>
          <p:nvPr/>
        </p:nvCxnSpPr>
        <p:spPr>
          <a:xfrm>
            <a:off x="2555776" y="3198168"/>
            <a:ext cx="5544616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1"/>
          <p:cNvSpPr txBox="1">
            <a:spLocks/>
          </p:cNvSpPr>
          <p:nvPr/>
        </p:nvSpPr>
        <p:spPr>
          <a:xfrm>
            <a:off x="1619672" y="5229200"/>
            <a:ext cx="6192688" cy="115212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 w="34925" cap="rnd" cmpd="sng">
            <a:noFill/>
          </a:ln>
        </p:spPr>
        <p:txBody>
          <a:bodyPr vert="horz" lIns="144000" tIns="36000" rIns="144000" bIns="3600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ko-KR" altLang="en-US" sz="1800" b="1" spc="2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항구에 컨테이너들이 보인다</a:t>
            </a:r>
            <a:r>
              <a:rPr lang="en-US" altLang="ko-KR" sz="1800" b="1" spc="2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. </a:t>
            </a:r>
            <a:r>
              <a:rPr lang="ko-KR" altLang="en-US" sz="1800" b="1" spc="2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컨테이너에는 외국으로 수출할 많은 상품들이 들어 있을 것이다</a:t>
            </a:r>
            <a:r>
              <a:rPr lang="en-US" altLang="ko-KR" sz="1800" b="1" spc="2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. </a:t>
            </a:r>
            <a:r>
              <a:rPr lang="ko-KR" altLang="en-US" sz="1800" b="1" spc="2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국가 간에 경제 활동이 이루어지는 이유는 무엇일까</a:t>
            </a:r>
            <a:r>
              <a:rPr lang="en-US" altLang="ko-KR" sz="1800" b="1" spc="2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?</a:t>
            </a:r>
            <a:endParaRPr lang="ko-KR" altLang="en-US" sz="1800" b="1" spc="20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619672" y="5229200"/>
            <a:ext cx="6192688" cy="115212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 w="34925" cap="rnd" cmpd="sng">
            <a:noFill/>
          </a:ln>
        </p:spPr>
        <p:txBody>
          <a:bodyPr vert="horz" lIns="144000" tIns="36000" rIns="144000" bIns="3600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     국가 간의 무역은 당사국 모두에게 이익이 되기 때문이다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. </a:t>
            </a: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국가마다 보유한 생산 요소가 다르기 때문에 생산비에 차이가 발생한다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. </a:t>
            </a: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따라서 직접 생산하는 것 보다 수입하는 것이 더 이익이 되는 제품이 존재한다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.</a:t>
            </a:r>
            <a:endParaRPr lang="ko-KR" altLang="en-US" sz="1800" b="1" spc="20" dirty="0">
              <a:solidFill>
                <a:schemeClr val="accent4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75656" y="5085184"/>
            <a:ext cx="520452" cy="51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56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368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프로테스탄트 윤리와 자본주의 정신</a:t>
              </a:r>
              <a:endParaRPr lang="ko-KR" altLang="en-US" sz="27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고전을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533" y="1740734"/>
            <a:ext cx="7956883" cy="3686461"/>
          </a:xfrm>
          <a:prstGeom prst="roundRect">
            <a:avLst>
              <a:gd name="adj" fmla="val 5224"/>
            </a:avLst>
          </a:prstGeom>
          <a:solidFill>
            <a:srgbClr val="FEF5ED"/>
          </a:solidFill>
          <a:effectLst/>
        </p:spPr>
        <p:txBody>
          <a:bodyPr wrap="square" lIns="108000" rIns="2592000" rtlCol="0">
            <a:spAutoFit/>
          </a:bodyPr>
          <a:lstStyle/>
          <a:p>
            <a:pPr marL="0" lvl="6" algn="just">
              <a:lnSpc>
                <a:spcPct val="140000"/>
              </a:lnSpc>
            </a:pP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독일의 사회학자 </a:t>
            </a:r>
            <a:r>
              <a:rPr lang="ko-KR" altLang="en-US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베버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(Weber, M., 1864~1920)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『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프로테스탄트 윤리와 자본주의 정신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』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을 통해 프로테스탄트 윤리가 자본주의 발전의 원동력으로 어떻게 기능하였는지를 밝혔다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부의 축적을 죄악시하였던 중세 시대에 비해 프로테스탄트는 근검 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절약하는 금욕적 생활 속에서 열심히 일하고 이윤을 추구하는 것을 정당하다고 하였다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이러한 종교 윤리는 결과적으로 서구 사회의 자본 축적을 도왔고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서구인의 직업의식과 합리성을 추구하는 자본주의 정신에 영향을 주었다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spc="-5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3640" y="2101648"/>
            <a:ext cx="3121151" cy="294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자본주의의 전개 과정과 특징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228457" y="1202878"/>
              <a:ext cx="26677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자본주의와 합리적 선택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자본주의의 전개 과정과 그 특징은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822509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상업 자본주의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시기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16~18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세기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배경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봉건 제도의 쇠퇴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중앙 집권 국가의 등장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강력한 왕권을 바탕으로 국가가 상업을 장려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상품의 유통 과정 중시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자본주의의 전개 과정과 특징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228457" y="1202878"/>
              <a:ext cx="26677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자본주의와 합리적 선택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자본주의의 전개 과정과 그 특징은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822509"/>
            <a:ext cx="8496944" cy="36240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산업 자본주의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시기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18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세기 중반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~19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세기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배경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산업 혁명의 발생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공장제 기계 공업을 통한 </a:t>
            </a:r>
            <a:r>
              <a:rPr lang="ko-KR" altLang="en-US" sz="25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소품종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대량 생산이 이루어짐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생산 활동으로 인한 이윤 추구가 활발해짐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작은 정부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자유로운 경제 활동 강조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자본주의의 전개 과정과 특징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228457" y="1202878"/>
              <a:ext cx="26677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자본주의와 합리적 선택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자본주의의 전개 과정과 그 특징은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822509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③ 수정 자본주의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시기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20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세기 중반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배경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자본의 집중 현상 심화에 따른 과잉 생산과 소비 부족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       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→ 대공황 발생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시장의 한계를 보완하는 정부의 개입과 역할 강조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자본주의의 전개 과정과 특징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228457" y="1202878"/>
              <a:ext cx="26677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자본주의와 합리적 선택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자본주의의 전개 과정과 그 특징은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822509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④ </a:t>
            </a:r>
            <a:r>
              <a:rPr lang="ko-KR" altLang="en-US" sz="2800" b="1" spc="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신자유주의에</a:t>
            </a: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기초한 자본주의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시기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20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세기 후반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배경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복지의 확대로 인한 근로 의욕 저하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경제 성장 둔화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정부의 재정 악화 등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정부의 역할을 제한하고 시장의 기능을 강조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사각형 설명선 15"/>
          <p:cNvSpPr/>
          <p:nvPr/>
        </p:nvSpPr>
        <p:spPr>
          <a:xfrm>
            <a:off x="4355976" y="1844824"/>
            <a:ext cx="3672408" cy="3456384"/>
          </a:xfrm>
          <a:prstGeom prst="wedgeRoundRectCallout">
            <a:avLst>
              <a:gd name="adj1" fmla="val -64345"/>
              <a:gd name="adj2" fmla="val -32586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5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자본주의에 대한 사상가들의 주장을 파헤쳐 보자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472" y="1700808"/>
            <a:ext cx="2819400" cy="3200400"/>
          </a:xfrm>
          <a:prstGeom prst="roundRect">
            <a:avLst>
              <a:gd name="adj" fmla="val 3454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832139" y="5013176"/>
            <a:ext cx="2549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애덤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ko-KR" altLang="en-US" sz="20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스미스</a:t>
            </a:r>
            <a:endParaRPr lang="ko-KR" altLang="en-US" sz="20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r>
              <a: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(Smith, A., 1723 ~ 1790)</a:t>
            </a:r>
            <a:endParaRPr lang="ko-KR" altLang="en-US" sz="2000" dirty="0"/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4283968" y="1772816"/>
            <a:ext cx="3672408" cy="3456384"/>
          </a:xfrm>
          <a:prstGeom prst="wedgeRoundRectCallout">
            <a:avLst>
              <a:gd name="adj1" fmla="val -64345"/>
              <a:gd name="adj2" fmla="val -32586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개인의 이익 추구가 사회 전체의 조화와 이익을 가져온다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정부의 시장 개입을 최소화하는 ‘자유 방임주의’가 적합하다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5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자본주의에 대한 사상가들의 주장을 파헤쳐 보자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700808"/>
            <a:ext cx="2905125" cy="3238500"/>
          </a:xfrm>
          <a:prstGeom prst="roundRect">
            <a:avLst>
              <a:gd name="adj" fmla="val 3844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611560" y="5013176"/>
            <a:ext cx="29083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존 </a:t>
            </a:r>
            <a:r>
              <a:rPr lang="ko-KR" altLang="en-US" sz="20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메이너드</a:t>
            </a:r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ko-KR" altLang="en-US" sz="20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케인스</a:t>
            </a:r>
            <a:endParaRPr lang="ko-KR" altLang="en-US" sz="20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r>
              <a: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(Keynes, J. M., 1883 ~ 1946)</a:t>
            </a:r>
            <a:endParaRPr lang="ko-KR" altLang="en-US" sz="2000" dirty="0"/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4355976" y="1844824"/>
            <a:ext cx="4032448" cy="3528392"/>
          </a:xfrm>
          <a:prstGeom prst="wedgeRoundRectCallout">
            <a:avLst>
              <a:gd name="adj1" fmla="val -64345"/>
              <a:gd name="adj2" fmla="val -32586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4283968" y="1772816"/>
            <a:ext cx="4032448" cy="3528392"/>
          </a:xfrm>
          <a:prstGeom prst="wedgeRoundRectCallout">
            <a:avLst>
              <a:gd name="adj1" fmla="val -64345"/>
              <a:gd name="adj2" fmla="val -32586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대공황과 같이 경기가 침체된 상황에서 실업 문제를 해결하기 위해서는 정부가 지출을 확대하여 일자리를 늘림으로써 소득을 보장해야 한다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5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자본주의에 대한 사상가들의 주장을 파헤쳐 보자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628800"/>
            <a:ext cx="3028950" cy="3333750"/>
          </a:xfrm>
          <a:prstGeom prst="roundRect">
            <a:avLst>
              <a:gd name="adj" fmla="val 3623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566280" y="5013176"/>
            <a:ext cx="29754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밀턴 </a:t>
            </a:r>
            <a:r>
              <a:rPr lang="ko-KR" altLang="en-US" sz="20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프리드먼</a:t>
            </a:r>
            <a:endParaRPr lang="ko-KR" altLang="en-US" sz="20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/>
            <a:r>
              <a: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(Friedman, M., 1912 ~ 2006)</a:t>
            </a:r>
            <a:endParaRPr lang="ko-KR" altLang="en-US" sz="2000" dirty="0"/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4355976" y="1844824"/>
            <a:ext cx="3960440" cy="3240360"/>
          </a:xfrm>
          <a:prstGeom prst="wedgeRoundRectCallout">
            <a:avLst>
              <a:gd name="adj1" fmla="val -64345"/>
              <a:gd name="adj2" fmla="val -32586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사각형 설명선 17"/>
          <p:cNvSpPr/>
          <p:nvPr/>
        </p:nvSpPr>
        <p:spPr>
          <a:xfrm>
            <a:off x="4283968" y="1772816"/>
            <a:ext cx="3960440" cy="3240360"/>
          </a:xfrm>
          <a:prstGeom prst="wedgeRoundRectCallout">
            <a:avLst>
              <a:gd name="adj1" fmla="val -64345"/>
              <a:gd name="adj2" fmla="val -32586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정부와 시장은 별개이다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정부는 존재해야 하지만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시장의 게임 규칙을 집행하는 </a:t>
            </a:r>
            <a:r>
              <a:rPr lang="ko-KR" altLang="en-US" sz="24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심판자로서의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역할만 해야 한다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301859"/>
            <a:ext cx="8568952" cy="88434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각 사상가들이 자본주의에 미친 영향을 시대 상황을 고려하여 정리해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grpSp>
        <p:nvGrpSpPr>
          <p:cNvPr id="17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lvl="0" algn="l">
                <a:spcBef>
                  <a:spcPts val="0"/>
                </a:spcBef>
              </a:pPr>
              <a:r>
                <a:rPr lang="ko-KR" altLang="en-US" sz="2500" b="1" spc="-15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rPr>
                <a:t>자본주의에 대한 사상가들의 주장을 파헤쳐 보자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323528" y="2348880"/>
          <a:ext cx="84249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872208"/>
                <a:gridCol w="4896544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pc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사상가</a:t>
                      </a:r>
                      <a:endParaRPr lang="ko-KR" altLang="en-US" sz="1800" spc="0" baseline="0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pc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시대적 배경</a:t>
                      </a:r>
                      <a:endParaRPr lang="ko-KR" altLang="en-US" sz="1800" spc="0" baseline="0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자본주의에 미친 영향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pc="-100" baseline="0" dirty="0" err="1" smtClean="0"/>
                        <a:t>애덤</a:t>
                      </a:r>
                      <a:r>
                        <a:rPr lang="ko-KR" altLang="en-US" spc="-100" baseline="0" dirty="0" smtClean="0"/>
                        <a:t> </a:t>
                      </a:r>
                      <a:r>
                        <a:rPr lang="ko-KR" altLang="en-US" spc="-100" baseline="0" dirty="0" err="1" smtClean="0"/>
                        <a:t>스미스</a:t>
                      </a:r>
                      <a:endParaRPr lang="ko-KR" altLang="en-US" spc="-100" baseline="0" dirty="0"/>
                    </a:p>
                  </a:txBody>
                  <a:tcPr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pc="-100" baseline="0" dirty="0"/>
                    </a:p>
                  </a:txBody>
                  <a:tcPr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pc="-100" baseline="0" dirty="0" err="1" smtClean="0"/>
                        <a:t>케인스</a:t>
                      </a:r>
                      <a:endParaRPr lang="ko-KR" altLang="en-US" spc="-100" baseline="0" dirty="0"/>
                    </a:p>
                  </a:txBody>
                  <a:tcPr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pc="-100" baseline="0" dirty="0"/>
                    </a:p>
                  </a:txBody>
                  <a:tcPr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pc="-100" baseline="0" dirty="0" err="1" smtClean="0"/>
                        <a:t>프리드먼</a:t>
                      </a:r>
                      <a:endParaRPr lang="ko-KR" altLang="en-US" spc="-100" baseline="0" dirty="0"/>
                    </a:p>
                  </a:txBody>
                  <a:tcPr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pc="-100" baseline="0" dirty="0"/>
                    </a:p>
                  </a:txBody>
                  <a:tcPr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6" name="그룹 35"/>
          <p:cNvGrpSpPr/>
          <p:nvPr/>
        </p:nvGrpSpPr>
        <p:grpSpPr>
          <a:xfrm>
            <a:off x="1979712" y="2725853"/>
            <a:ext cx="6696744" cy="1121909"/>
            <a:chOff x="1979712" y="2725853"/>
            <a:chExt cx="6696744" cy="1121909"/>
          </a:xfrm>
        </p:grpSpPr>
        <p:sp>
          <p:nvSpPr>
            <p:cNvPr id="10" name="TextBox 9"/>
            <p:cNvSpPr txBox="1"/>
            <p:nvPr/>
          </p:nvSpPr>
          <p:spPr>
            <a:xfrm>
              <a:off x="2267744" y="2725853"/>
              <a:ext cx="1296144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00" dirty="0" smtClean="0">
                  <a:solidFill>
                    <a:srgbClr val="FF0000"/>
                  </a:solidFill>
                  <a:latin typeface="+mn-ea"/>
                </a:rPr>
                <a:t>산업 혁명</a:t>
              </a:r>
              <a:endParaRPr lang="en-US" altLang="ko-KR" spc="-10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67744" y="3118390"/>
              <a:ext cx="1296144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00" dirty="0" smtClean="0">
                  <a:solidFill>
                    <a:srgbClr val="FF0000"/>
                  </a:solidFill>
                  <a:latin typeface="+mn-ea"/>
                </a:rPr>
                <a:t>대공황</a:t>
              </a:r>
              <a:endParaRPr lang="en-US" altLang="ko-KR" spc="-10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79712" y="3478430"/>
              <a:ext cx="1872208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00" dirty="0" smtClean="0">
                  <a:solidFill>
                    <a:srgbClr val="FF0000"/>
                  </a:solidFill>
                  <a:latin typeface="+mn-ea"/>
                </a:rPr>
                <a:t>스태그플레이션</a:t>
              </a:r>
              <a:endParaRPr lang="en-US" altLang="ko-KR" spc="-10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51920" y="2725853"/>
              <a:ext cx="3384376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pc="-100" dirty="0" smtClean="0">
                  <a:solidFill>
                    <a:srgbClr val="FF0000"/>
                  </a:solidFill>
                  <a:latin typeface="+mn-ea"/>
                </a:rPr>
                <a:t>자유 방임주의 경제 정책</a:t>
              </a:r>
              <a:endParaRPr lang="en-US" altLang="ko-KR" spc="-10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51920" y="3118390"/>
              <a:ext cx="3384376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pc="-100" dirty="0" smtClean="0">
                  <a:solidFill>
                    <a:srgbClr val="FF0000"/>
                  </a:solidFill>
                  <a:latin typeface="+mn-ea"/>
                </a:rPr>
                <a:t>정부의 시장 개입과 역할 강조</a:t>
              </a:r>
              <a:endParaRPr lang="en-US" altLang="ko-KR" spc="-10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51920" y="3478430"/>
              <a:ext cx="4824536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pc="-100" dirty="0" smtClean="0">
                  <a:solidFill>
                    <a:srgbClr val="FF0000"/>
                  </a:solidFill>
                  <a:latin typeface="+mn-ea"/>
                </a:rPr>
                <a:t>정부의 시장 개입 비판</a:t>
              </a:r>
              <a:r>
                <a:rPr lang="en-US" altLang="ko-KR" spc="-100" dirty="0" smtClean="0">
                  <a:solidFill>
                    <a:srgbClr val="FF0000"/>
                  </a:solidFill>
                  <a:latin typeface="+mn-ea"/>
                </a:rPr>
                <a:t>, </a:t>
              </a:r>
              <a:r>
                <a:rPr lang="ko-KR" altLang="en-US" spc="-100" dirty="0" smtClean="0">
                  <a:solidFill>
                    <a:srgbClr val="FF0000"/>
                  </a:solidFill>
                  <a:latin typeface="+mn-ea"/>
                </a:rPr>
                <a:t>시장의 자유 </a:t>
              </a:r>
              <a:r>
                <a:rPr lang="ko-KR" altLang="en-US" spc="-100" dirty="0" err="1" smtClean="0">
                  <a:solidFill>
                    <a:srgbClr val="FF0000"/>
                  </a:solidFill>
                  <a:latin typeface="+mn-ea"/>
                </a:rPr>
                <a:t>재강조</a:t>
              </a:r>
              <a:endParaRPr lang="en-US" altLang="ko-KR" spc="-100" dirty="0" smtClean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23" name="양쪽 모서리가 둥근 사각형 22"/>
          <p:cNvSpPr/>
          <p:nvPr/>
        </p:nvSpPr>
        <p:spPr>
          <a:xfrm>
            <a:off x="2087892" y="4854811"/>
            <a:ext cx="2231918" cy="396000"/>
          </a:xfrm>
          <a:prstGeom prst="round2SameRect">
            <a:avLst>
              <a:gd name="adj1" fmla="val 42323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주장</a:t>
            </a: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양쪽 모서리가 둥근 사각형 23"/>
          <p:cNvSpPr/>
          <p:nvPr/>
        </p:nvSpPr>
        <p:spPr>
          <a:xfrm>
            <a:off x="6605320" y="4884791"/>
            <a:ext cx="1944216" cy="396000"/>
          </a:xfrm>
          <a:prstGeom prst="round2SameRect">
            <a:avLst>
              <a:gd name="adj1" fmla="val 42323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사상가</a:t>
            </a: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51520" y="5294945"/>
            <a:ext cx="5976664" cy="39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lvl="0"/>
            <a:r>
              <a:rPr lang="ko-KR" altLang="en-US" sz="1600" b="1" spc="-100" dirty="0" smtClean="0">
                <a:solidFill>
                  <a:prstClr val="black"/>
                </a:solidFill>
              </a:rPr>
              <a:t>“시장은 신뢰할 수 있을 만큼 합리적인 기구이다</a:t>
            </a:r>
            <a:r>
              <a:rPr lang="en-US" altLang="ko-KR" sz="1600" b="1" spc="-100" dirty="0" smtClean="0">
                <a:solidFill>
                  <a:prstClr val="black"/>
                </a:solidFill>
              </a:rPr>
              <a:t>.”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251520" y="5769304"/>
            <a:ext cx="5976664" cy="39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lvl="0"/>
            <a:r>
              <a:rPr lang="ko-KR" altLang="en-US" sz="1600" b="1" spc="-100" dirty="0" smtClean="0">
                <a:solidFill>
                  <a:prstClr val="black"/>
                </a:solidFill>
              </a:rPr>
              <a:t>“경제 문제를 해결하려면 정부의 적극적인 개입과 역할이 필요하다</a:t>
            </a:r>
            <a:r>
              <a:rPr lang="en-US" altLang="ko-KR" sz="1600" b="1" spc="-100" dirty="0" smtClean="0">
                <a:solidFill>
                  <a:prstClr val="black"/>
                </a:solidFill>
              </a:rPr>
              <a:t>.”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6372200" y="5294945"/>
            <a:ext cx="2410456" cy="39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6372200" y="5769304"/>
            <a:ext cx="2410456" cy="39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6372200" y="5323786"/>
            <a:ext cx="2448272" cy="820032"/>
            <a:chOff x="6372200" y="5323786"/>
            <a:chExt cx="2448272" cy="820032"/>
          </a:xfrm>
        </p:grpSpPr>
        <p:sp>
          <p:nvSpPr>
            <p:cNvPr id="33" name="TextBox 32"/>
            <p:cNvSpPr txBox="1"/>
            <p:nvPr/>
          </p:nvSpPr>
          <p:spPr>
            <a:xfrm>
              <a:off x="6372200" y="5323786"/>
              <a:ext cx="2448272" cy="338554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-100" dirty="0" err="1" smtClean="0">
                  <a:solidFill>
                    <a:srgbClr val="FF0000"/>
                  </a:solidFill>
                  <a:latin typeface="+mn-ea"/>
                </a:rPr>
                <a:t>애덤</a:t>
              </a:r>
              <a:r>
                <a:rPr lang="ko-KR" altLang="en-US" sz="1600" spc="-100" dirty="0" smtClean="0">
                  <a:solidFill>
                    <a:srgbClr val="FF0000"/>
                  </a:solidFill>
                  <a:latin typeface="+mn-ea"/>
                </a:rPr>
                <a:t> </a:t>
              </a:r>
              <a:r>
                <a:rPr lang="ko-KR" altLang="en-US" sz="1600" spc="-100" dirty="0" err="1" smtClean="0">
                  <a:solidFill>
                    <a:srgbClr val="FF0000"/>
                  </a:solidFill>
                  <a:latin typeface="+mn-ea"/>
                </a:rPr>
                <a:t>스미스</a:t>
              </a:r>
              <a:r>
                <a:rPr lang="en-US" altLang="ko-KR" sz="1600" spc="-100" dirty="0" smtClean="0">
                  <a:solidFill>
                    <a:srgbClr val="FF0000"/>
                  </a:solidFill>
                  <a:latin typeface="+mn-ea"/>
                </a:rPr>
                <a:t>, </a:t>
              </a:r>
              <a:r>
                <a:rPr lang="ko-KR" altLang="en-US" sz="1600" spc="-100" dirty="0" err="1" smtClean="0">
                  <a:solidFill>
                    <a:srgbClr val="FF0000"/>
                  </a:solidFill>
                  <a:latin typeface="+mn-ea"/>
                </a:rPr>
                <a:t>프리드먼</a:t>
              </a:r>
              <a:endParaRPr lang="en-US" altLang="ko-KR" sz="1600" spc="-10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72200" y="5805264"/>
              <a:ext cx="2448272" cy="338554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-100" dirty="0" smtClean="0">
                  <a:solidFill>
                    <a:srgbClr val="FF0000"/>
                  </a:solidFill>
                  <a:latin typeface="+mn-ea"/>
                </a:rPr>
                <a:t>케인즈</a:t>
              </a:r>
              <a:endParaRPr lang="en-US" altLang="ko-KR" sz="1600" spc="-100" dirty="0" smtClean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9512" y="4150434"/>
            <a:ext cx="8568952" cy="50270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제시된 사상가 중 다음의 주장에 부합하는 사상가를 찾아보자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748464" cy="116955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200"/>
              </a:lnSpc>
            </a:pP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합리적 선택의 의미를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342900" indent="-342900">
              <a:lnSpc>
                <a:spcPts val="4200"/>
              </a:lnSpc>
            </a:pP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2.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선택의 효율성만 추구할 경우 발생하는 문제를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555224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합리적 선택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비용과 편익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선택의 효율성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077072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합리적 선택의 의미와 한계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6228457" y="1202878"/>
              <a:ext cx="26677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자본주의와 합리적 선택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09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377042" y="2996952"/>
            <a:ext cx="6389917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자본주의와 합리적 선택</a:t>
            </a:r>
            <a:endPara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Ⅴ.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시장 경제와 금융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41344" y="35414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고등 통합사회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7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1600" y="4874618"/>
            <a:ext cx="7272808" cy="4985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두 속담이 공통으로 의미하는 것은 무엇인지 생각해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5517232"/>
            <a:ext cx="756084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선택을 하는 경우에는 신중하게 여러 가지를 고려해야 하며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자신에게 가장 큰 만족을 주는 선택을 해야 함을 의미한다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합리적 선택의 의미와 한계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6228457" y="1202878"/>
              <a:ext cx="26677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자본주의와 합리적 선택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0496" y="4946626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988840"/>
            <a:ext cx="434178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 l="1664" r="6829"/>
          <a:stretch>
            <a:fillRect/>
          </a:stretch>
        </p:blipFill>
        <p:spPr bwMode="auto">
          <a:xfrm>
            <a:off x="4716016" y="1988840"/>
            <a:ext cx="396044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양쪽 모서리가 잘린 사각형 15"/>
          <p:cNvSpPr/>
          <p:nvPr/>
        </p:nvSpPr>
        <p:spPr>
          <a:xfrm>
            <a:off x="755576" y="1340768"/>
            <a:ext cx="3384376" cy="468000"/>
          </a:xfrm>
          <a:prstGeom prst="snip2SameRect">
            <a:avLst>
              <a:gd name="adj1" fmla="val 22179"/>
              <a:gd name="adj2" fmla="val 2182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열 번 재고 가위질은 한 번 하라</a:t>
            </a:r>
            <a:r>
              <a:rPr lang="en-US" altLang="ko-KR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.”</a:t>
            </a: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양쪽 모서리가 잘린 사각형 16"/>
          <p:cNvSpPr/>
          <p:nvPr/>
        </p:nvSpPr>
        <p:spPr>
          <a:xfrm>
            <a:off x="5148064" y="1340768"/>
            <a:ext cx="3384376" cy="468000"/>
          </a:xfrm>
          <a:prstGeom prst="snip2SameRect">
            <a:avLst>
              <a:gd name="adj1" fmla="val 22179"/>
              <a:gd name="adj2" fmla="val 2182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같은 값이면 다홍치마</a:t>
            </a:r>
            <a:r>
              <a:rPr lang="en-US" altLang="ko-KR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”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양쪽 모서리가 잘린 사각형 17"/>
          <p:cNvSpPr/>
          <p:nvPr/>
        </p:nvSpPr>
        <p:spPr>
          <a:xfrm>
            <a:off x="814884" y="1393726"/>
            <a:ext cx="3276000" cy="360000"/>
          </a:xfrm>
          <a:prstGeom prst="snip2SameRect">
            <a:avLst>
              <a:gd name="adj1" fmla="val 22179"/>
              <a:gd name="adj2" fmla="val 21826"/>
            </a:avLst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양쪽 모서리가 잘린 사각형 18"/>
          <p:cNvSpPr/>
          <p:nvPr/>
        </p:nvSpPr>
        <p:spPr>
          <a:xfrm>
            <a:off x="5207292" y="1391568"/>
            <a:ext cx="3276000" cy="360000"/>
          </a:xfrm>
          <a:prstGeom prst="snip2SameRect">
            <a:avLst>
              <a:gd name="adj1" fmla="val 22179"/>
              <a:gd name="adj2" fmla="val 21826"/>
            </a:avLst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663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합리적 선택의 의미는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합리적 선택의 의미와 한계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228457" y="1202878"/>
              <a:ext cx="26677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자본주의와 합리적 선택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자원의 희소성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인간의 욕망은 무한한 데 비해 그 욕망을 충족시켜 줄 자원이 상대적으로 부족함 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→ 자원의 희소성 때문에 경제 주체들은 매 순간 합리적으로 고민하고 선택해야 함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68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합리적 선택의 의미는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합리적 선택의 의미와 한계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228457" y="1202878"/>
              <a:ext cx="26677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자본주의와 합리적 선택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자원의 희소성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인간의 욕망은 무한한 데 비해 그 욕망을 충족시켜 줄 자원이 상대적으로 부족함 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→ 자원의 희소성 때문에 경제 주체들은 매 순간 합리적으로 고민하고 선택해야 함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88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6" name="제목 1"/>
            <p:cNvSpPr txBox="1">
              <a:spLocks/>
            </p:cNvSpPr>
            <p:nvPr/>
          </p:nvSpPr>
          <p:spPr>
            <a:xfrm>
              <a:off x="251520" y="33896"/>
              <a:ext cx="7632848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spc="-150" dirty="0" smtClean="0"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더 알아보기</a:t>
              </a:r>
              <a:r>
                <a:rPr lang="en-US" altLang="ko-KR" sz="3200" b="1" dirty="0" smtClean="0">
                  <a:latin typeface="나눔고딕 ExtraBold" pitchFamily="50" charset="-127"/>
                  <a:ea typeface="나눔고딕 ExtraBold" pitchFamily="50" charset="-127"/>
                </a:rPr>
                <a:t>	</a:t>
              </a:r>
              <a:r>
                <a:rPr lang="ko-KR" altLang="en-US" sz="2800" b="1" dirty="0" smtClean="0">
                  <a:latin typeface="나눔고딕 ExtraBold" pitchFamily="50" charset="-127"/>
                  <a:ea typeface="나눔고딕 ExtraBold" pitchFamily="50" charset="-127"/>
                </a:rPr>
                <a:t>경제 주체와 합리적 선택의 필요성</a:t>
              </a:r>
              <a:endParaRPr lang="ko-KR" altLang="en-US" sz="28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1520" y="1268760"/>
            <a:ext cx="8640960" cy="5328592"/>
          </a:xfrm>
          <a:prstGeom prst="roundRect">
            <a:avLst>
              <a:gd name="adj" fmla="val 5479"/>
            </a:avLst>
          </a:prstGeom>
          <a:solidFill>
            <a:schemeClr val="bg1"/>
          </a:solidFill>
          <a:ln w="28575">
            <a:solidFill>
              <a:srgbClr val="F3A385"/>
            </a:solidFill>
          </a:ln>
          <a:effectLst/>
        </p:spPr>
        <p:txBody>
          <a:bodyPr wrap="square" lIns="144000" rIns="3924000" rtlCol="0" anchor="ctr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000" spc="-150" dirty="0" smtClean="0">
                <a:latin typeface="+mn-ea"/>
              </a:rPr>
              <a:t> 가계와 기업은 각각 소비와 생산의 주체로서 모두 합리적인 선택을 추구한다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가계는 재화와 서비스의 소비를 통해 만족감의 극대화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기업은 재화와 서비스의 생산을 통해 이윤의 극대화를 추구한다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문제는 가계와 기업의 선택에는 항상 자원의 희소성이 자리하고 있다는 점이다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가계는 한정된 소득을 바탕으로 소비 활동을 해야 하며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기업은 한정된 생산 요소를 바탕으로 생산 활동을 해야 한다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가계와 기업이 자원의 희소성을</a:t>
            </a:r>
            <a:endParaRPr lang="en-US" altLang="ko-KR" sz="2000" spc="-150" dirty="0" smtClean="0">
              <a:latin typeface="+mn-ea"/>
            </a:endParaRPr>
          </a:p>
          <a:p>
            <a:pPr algn="just">
              <a:lnSpc>
                <a:spcPct val="120000"/>
              </a:lnSpc>
            </a:pPr>
            <a:endParaRPr lang="en-US" altLang="ko-KR" sz="2000" spc="-150" dirty="0" smtClean="0"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6056" y="4198560"/>
            <a:ext cx="3600400" cy="103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180000" indent="-180000">
              <a:lnSpc>
                <a:spcPct val="110000"/>
              </a:lnSpc>
            </a:pP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자동차를 생산하는 모습 기업은 한정된 생산 요소로 무엇을 얼마나 생산할 것인지 합리적으로 결정해야 한다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6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822296"/>
            <a:ext cx="3557366" cy="2376264"/>
          </a:xfrm>
          <a:prstGeom prst="roundRect">
            <a:avLst>
              <a:gd name="adj" fmla="val 4833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5536" y="5347007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-150" dirty="0" smtClean="0">
                <a:solidFill>
                  <a:prstClr val="black"/>
                </a:solidFill>
              </a:rPr>
              <a:t>               고려하지 않는 선택을 한다면 자원이 비효율적으로 배분되어 각 경제 주체는 물론 국가 전체에도 손해가 발생한다</a:t>
            </a:r>
            <a:r>
              <a:rPr lang="en-US" altLang="ko-KR" sz="2000" spc="-150" dirty="0" smtClean="0">
                <a:solidFill>
                  <a:prstClr val="black"/>
                </a:solidFill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0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합리적 선택의 의미는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합리적 선택의 의미와 한계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228457" y="1202878"/>
              <a:ext cx="26677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자본주의와 합리적 선택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280920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합리적 선택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합리적 선택의 의미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대안의 편익과 비용을 분석하여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비용보다 편익이 크도록 하는 선택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편익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경제적 선택으로 얻게 되는 효용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만족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이나 이익</a:t>
            </a: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비용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선택한 대안을 위해 포기해야 하는 가치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기회비용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선택한 대안을 위해 포기해야 하는 가치 중 가장 큰 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82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95439"/>
            <a:ext cx="3959820" cy="296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6" name="제목 1"/>
            <p:cNvSpPr txBox="1">
              <a:spLocks/>
            </p:cNvSpPr>
            <p:nvPr/>
          </p:nvSpPr>
          <p:spPr>
            <a:xfrm>
              <a:off x="251520" y="33896"/>
              <a:ext cx="7632848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spc="-150" dirty="0" smtClean="0"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더 알아보기</a:t>
              </a:r>
              <a:r>
                <a:rPr lang="en-US" altLang="ko-KR" sz="3200" b="1" dirty="0" smtClean="0">
                  <a:latin typeface="나눔고딕 ExtraBold" pitchFamily="50" charset="-127"/>
                  <a:ea typeface="나눔고딕 ExtraBold" pitchFamily="50" charset="-127"/>
                </a:rPr>
                <a:t>	</a:t>
              </a:r>
              <a:r>
                <a:rPr lang="ko-KR" altLang="en-US" sz="28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선택의 대가로 포기한 가치</a:t>
              </a:r>
              <a:r>
                <a:rPr lang="en-US" altLang="ko-KR" sz="28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‘</a:t>
              </a:r>
              <a:r>
                <a:rPr lang="ko-KR" altLang="en-US" sz="28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기회비용</a:t>
              </a:r>
              <a:r>
                <a:rPr lang="en-US" altLang="ko-KR" sz="28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’</a:t>
              </a:r>
              <a:endParaRPr lang="ko-KR" altLang="en-US" sz="28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1520" y="1268760"/>
            <a:ext cx="8640960" cy="5328592"/>
          </a:xfrm>
          <a:prstGeom prst="roundRect">
            <a:avLst>
              <a:gd name="adj" fmla="val 5479"/>
            </a:avLst>
          </a:prstGeom>
          <a:noFill/>
          <a:ln w="28575">
            <a:solidFill>
              <a:srgbClr val="F3A385"/>
            </a:solidFill>
          </a:ln>
          <a:effectLst/>
        </p:spPr>
        <p:txBody>
          <a:bodyPr wrap="square" lIns="144000" rIns="144000" rtlCol="0" anchor="ctr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200" spc="-150" dirty="0" smtClean="0">
                <a:latin typeface="+mn-ea"/>
              </a:rPr>
              <a:t>선택에 따른 비용을 경제학적으로 기회비용이라고 하는데</a:t>
            </a:r>
            <a:r>
              <a:rPr lang="en-US" altLang="ko-KR" sz="2200" spc="-150" dirty="0" smtClean="0">
                <a:latin typeface="+mn-ea"/>
              </a:rPr>
              <a:t>, </a:t>
            </a:r>
            <a:r>
              <a:rPr lang="ko-KR" altLang="en-US" sz="2200" spc="-150" dirty="0" smtClean="0">
                <a:latin typeface="+mn-ea"/>
              </a:rPr>
              <a:t>이는 두 가지로 구성된다</a:t>
            </a:r>
            <a:r>
              <a:rPr lang="en-US" altLang="ko-KR" sz="2200" spc="-150" dirty="0" smtClean="0">
                <a:latin typeface="+mn-ea"/>
              </a:rPr>
              <a:t>. </a:t>
            </a:r>
            <a:r>
              <a:rPr lang="ko-KR" altLang="en-US" sz="2200" spc="-150" dirty="0" smtClean="0">
                <a:latin typeface="+mn-ea"/>
              </a:rPr>
              <a:t>하나는 선택한 대안을 위해 지출해야 하는 비용인 명시적 비용이다</a:t>
            </a:r>
            <a:r>
              <a:rPr lang="en-US" altLang="ko-KR" sz="2200" spc="-150" dirty="0" smtClean="0">
                <a:latin typeface="+mn-ea"/>
              </a:rPr>
              <a:t>. </a:t>
            </a:r>
            <a:r>
              <a:rPr lang="ko-KR" altLang="en-US" sz="2200" spc="-150" dirty="0" smtClean="0">
                <a:latin typeface="+mn-ea"/>
              </a:rPr>
              <a:t>다른 하나는 선택을 위해 포기한 대안이 갖는 가치인 암묵적 비용이다</a:t>
            </a:r>
            <a:r>
              <a:rPr lang="en-US" altLang="ko-KR" sz="2200" spc="-150" dirty="0" smtClean="0">
                <a:latin typeface="+mn-ea"/>
              </a:rPr>
              <a:t>. </a:t>
            </a:r>
            <a:r>
              <a:rPr lang="ko-KR" altLang="en-US" sz="2200" spc="-150" dirty="0" smtClean="0">
                <a:latin typeface="+mn-ea"/>
              </a:rPr>
              <a:t>어떤 대안을 선택하면 그로 인해 가질 수 있었던 다른 대안을 포기할 수밖에 없으므로 포기한 </a:t>
            </a:r>
            <a:endParaRPr lang="en-US" altLang="ko-KR" sz="2200" spc="-150" dirty="0" smtClean="0">
              <a:latin typeface="+mn-ea"/>
            </a:endParaRPr>
          </a:p>
          <a:p>
            <a:pPr algn="just">
              <a:lnSpc>
                <a:spcPct val="120000"/>
              </a:lnSpc>
            </a:pPr>
            <a:r>
              <a:rPr lang="ko-KR" altLang="en-US" sz="2200" spc="-150" dirty="0" smtClean="0">
                <a:latin typeface="+mn-ea"/>
              </a:rPr>
              <a:t>대안의 가치도 비용에 포함되는 것이</a:t>
            </a:r>
            <a:endParaRPr lang="en-US" altLang="ko-KR" sz="2200" spc="-150" dirty="0" smtClean="0">
              <a:latin typeface="+mn-ea"/>
            </a:endParaRPr>
          </a:p>
          <a:p>
            <a:pPr algn="just">
              <a:lnSpc>
                <a:spcPct val="120000"/>
              </a:lnSpc>
            </a:pPr>
            <a:r>
              <a:rPr lang="ko-KR" altLang="en-US" sz="2200" spc="-150" dirty="0" smtClean="0">
                <a:latin typeface="+mn-ea"/>
              </a:rPr>
              <a:t>다</a:t>
            </a:r>
            <a:r>
              <a:rPr lang="en-US" altLang="ko-KR" sz="2200" spc="-150" dirty="0" smtClean="0">
                <a:latin typeface="+mn-ea"/>
              </a:rPr>
              <a:t>. </a:t>
            </a:r>
            <a:r>
              <a:rPr lang="ko-KR" altLang="en-US" sz="2200" spc="-150" dirty="0" smtClean="0">
                <a:latin typeface="+mn-ea"/>
              </a:rPr>
              <a:t>포기한 대안이 </a:t>
            </a:r>
            <a:r>
              <a:rPr lang="en-US" altLang="ko-KR" sz="2200" spc="-150" dirty="0" smtClean="0">
                <a:latin typeface="+mn-ea"/>
              </a:rPr>
              <a:t>2</a:t>
            </a:r>
            <a:r>
              <a:rPr lang="ko-KR" altLang="en-US" sz="2200" spc="-150" dirty="0" smtClean="0">
                <a:latin typeface="+mn-ea"/>
              </a:rPr>
              <a:t>개 이상일 경우 대</a:t>
            </a:r>
            <a:endParaRPr lang="en-US" altLang="ko-KR" sz="2200" spc="-150" dirty="0" smtClean="0">
              <a:latin typeface="+mn-ea"/>
            </a:endParaRPr>
          </a:p>
          <a:p>
            <a:pPr algn="just">
              <a:lnSpc>
                <a:spcPct val="120000"/>
              </a:lnSpc>
            </a:pPr>
            <a:r>
              <a:rPr lang="ko-KR" altLang="en-US" sz="2200" spc="-150" dirty="0" smtClean="0">
                <a:latin typeface="+mn-ea"/>
              </a:rPr>
              <a:t>안들의 가치 중 가장 큰 가치가 암묵적 </a:t>
            </a:r>
            <a:endParaRPr lang="en-US" altLang="ko-KR" sz="2200" spc="-150" dirty="0" smtClean="0">
              <a:latin typeface="+mn-ea"/>
            </a:endParaRPr>
          </a:p>
          <a:p>
            <a:pPr algn="just">
              <a:lnSpc>
                <a:spcPct val="120000"/>
              </a:lnSpc>
            </a:pPr>
            <a:r>
              <a:rPr lang="ko-KR" altLang="en-US" sz="2200" spc="-150" dirty="0" smtClean="0">
                <a:latin typeface="+mn-ea"/>
              </a:rPr>
              <a:t>비용에 해당한다</a:t>
            </a:r>
            <a:r>
              <a:rPr lang="en-US" altLang="ko-KR" sz="2200" spc="-150" dirty="0" smtClean="0">
                <a:latin typeface="+mn-ea"/>
              </a:rPr>
              <a:t>. </a:t>
            </a:r>
            <a:r>
              <a:rPr lang="ko-KR" altLang="en-US" sz="2200" spc="-150" dirty="0" smtClean="0">
                <a:latin typeface="+mn-ea"/>
              </a:rPr>
              <a:t>만약 ◯◯이가 대학 진학과 취업 </a:t>
            </a:r>
            <a:endParaRPr lang="en-US" altLang="ko-KR" sz="2200" spc="-150" dirty="0" smtClean="0">
              <a:latin typeface="+mn-ea"/>
            </a:endParaRPr>
          </a:p>
          <a:p>
            <a:pPr algn="just">
              <a:lnSpc>
                <a:spcPct val="120000"/>
              </a:lnSpc>
            </a:pPr>
            <a:r>
              <a:rPr lang="ko-KR" altLang="en-US" sz="2200" spc="-150" dirty="0" smtClean="0">
                <a:latin typeface="+mn-ea"/>
              </a:rPr>
              <a:t>중 대학 진학을 선택했다면 대학 교육에 소요되는 </a:t>
            </a:r>
            <a:endParaRPr lang="en-US" altLang="ko-KR" sz="2200" spc="-150" dirty="0" smtClean="0">
              <a:latin typeface="+mn-ea"/>
            </a:endParaRPr>
          </a:p>
          <a:p>
            <a:pPr algn="just">
              <a:lnSpc>
                <a:spcPct val="120000"/>
              </a:lnSpc>
            </a:pPr>
            <a:r>
              <a:rPr lang="ko-KR" altLang="en-US" sz="2200" spc="-150" dirty="0" smtClean="0">
                <a:latin typeface="+mn-ea"/>
              </a:rPr>
              <a:t>비용</a:t>
            </a:r>
            <a:r>
              <a:rPr lang="en-US" altLang="ko-KR" sz="2200" spc="-150" dirty="0" smtClean="0">
                <a:latin typeface="+mn-ea"/>
              </a:rPr>
              <a:t>(</a:t>
            </a:r>
            <a:r>
              <a:rPr lang="ko-KR" altLang="en-US" sz="2200" spc="-150" dirty="0" smtClean="0">
                <a:latin typeface="+mn-ea"/>
              </a:rPr>
              <a:t>명시적 비용</a:t>
            </a:r>
            <a:r>
              <a:rPr lang="en-US" altLang="ko-KR" sz="2200" spc="-150" dirty="0" smtClean="0">
                <a:latin typeface="+mn-ea"/>
              </a:rPr>
              <a:t>)</a:t>
            </a:r>
            <a:r>
              <a:rPr lang="ko-KR" altLang="en-US" sz="2200" spc="-150" dirty="0" smtClean="0">
                <a:latin typeface="+mn-ea"/>
              </a:rPr>
              <a:t>뿐만 아니라 취업을 하였다면 얻</a:t>
            </a:r>
            <a:endParaRPr lang="en-US" altLang="ko-KR" sz="2200" spc="-150" dirty="0" smtClean="0">
              <a:latin typeface="+mn-ea"/>
            </a:endParaRPr>
          </a:p>
          <a:p>
            <a:pPr algn="just">
              <a:lnSpc>
                <a:spcPct val="120000"/>
              </a:lnSpc>
            </a:pPr>
            <a:r>
              <a:rPr lang="ko-KR" altLang="en-US" sz="2200" spc="-150" dirty="0" err="1" smtClean="0">
                <a:latin typeface="+mn-ea"/>
              </a:rPr>
              <a:t>었을</a:t>
            </a:r>
            <a:r>
              <a:rPr lang="ko-KR" altLang="en-US" sz="2200" spc="-150" dirty="0" smtClean="0">
                <a:latin typeface="+mn-ea"/>
              </a:rPr>
              <a:t> 소득</a:t>
            </a:r>
            <a:r>
              <a:rPr lang="en-US" altLang="ko-KR" sz="2200" spc="-150" dirty="0" smtClean="0">
                <a:latin typeface="+mn-ea"/>
              </a:rPr>
              <a:t>(</a:t>
            </a:r>
            <a:r>
              <a:rPr lang="ko-KR" altLang="en-US" sz="2200" spc="-150" dirty="0" smtClean="0">
                <a:latin typeface="+mn-ea"/>
              </a:rPr>
              <a:t>암묵적 비용</a:t>
            </a:r>
            <a:r>
              <a:rPr lang="en-US" altLang="ko-KR" sz="2200" spc="-150" dirty="0" smtClean="0">
                <a:latin typeface="+mn-ea"/>
              </a:rPr>
              <a:t>)</a:t>
            </a:r>
            <a:r>
              <a:rPr lang="ko-KR" altLang="en-US" sz="2200" spc="-150" dirty="0" smtClean="0">
                <a:latin typeface="+mn-ea"/>
              </a:rPr>
              <a:t>도 기회비용에 해당한다</a:t>
            </a:r>
            <a:r>
              <a:rPr lang="en-US" altLang="ko-KR" sz="2200" spc="-150" dirty="0" smtClean="0">
                <a:latin typeface="+mn-ea"/>
              </a:rPr>
              <a:t>.</a:t>
            </a:r>
            <a:endParaRPr lang="ko-KR" alt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64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lvl="0" algn="l">
                <a:spcBef>
                  <a:spcPts val="0"/>
                </a:spcBef>
              </a:pPr>
              <a:r>
                <a:rPr lang="ko-KR" altLang="en-US" sz="2800" b="1" spc="-15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rPr>
                <a:t>비용</a:t>
              </a:r>
              <a:r>
                <a:rPr lang="en-US" altLang="ko-KR" sz="2800" b="1" spc="-15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rPr>
                <a:t>-</a:t>
              </a:r>
              <a:r>
                <a:rPr lang="ko-KR" altLang="en-US" sz="2800" b="1" spc="-15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rPr>
                <a:t>편익 분석을 통해 합리적 선택하기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1484784"/>
            <a:ext cx="8640960" cy="4680520"/>
          </a:xfrm>
          <a:prstGeom prst="roundRect">
            <a:avLst>
              <a:gd name="adj" fmla="val 5479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144000" rIns="2988000" rtlCol="0" anchor="ctr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400" spc="-150" dirty="0" smtClean="0">
                <a:latin typeface="+mn-ea"/>
              </a:rPr>
              <a:t>영후는 현재 아르바이트를 하면서 한 시간당 </a:t>
            </a:r>
            <a:r>
              <a:rPr lang="en-US" altLang="ko-KR" sz="2400" spc="-150" dirty="0" smtClean="0">
                <a:latin typeface="+mn-ea"/>
              </a:rPr>
              <a:t>6,500</a:t>
            </a:r>
            <a:r>
              <a:rPr lang="ko-KR" altLang="en-US" sz="2400" spc="-150" dirty="0" smtClean="0">
                <a:latin typeface="+mn-ea"/>
              </a:rPr>
              <a:t>원을 받고 있다</a:t>
            </a:r>
            <a:r>
              <a:rPr lang="en-US" altLang="ko-KR" sz="2400" spc="-150" dirty="0" smtClean="0">
                <a:latin typeface="+mn-ea"/>
              </a:rPr>
              <a:t>. </a:t>
            </a:r>
            <a:r>
              <a:rPr lang="ko-KR" altLang="en-US" sz="2400" spc="-150" dirty="0" smtClean="0">
                <a:latin typeface="+mn-ea"/>
              </a:rPr>
              <a:t>오늘 저녁에 친구들이 영화를 보자고 하는데</a:t>
            </a:r>
            <a:r>
              <a:rPr lang="en-US" altLang="ko-KR" sz="2400" spc="-150" dirty="0" smtClean="0">
                <a:latin typeface="+mn-ea"/>
              </a:rPr>
              <a:t>, </a:t>
            </a:r>
            <a:r>
              <a:rPr lang="ko-KR" altLang="en-US" sz="2400" spc="-150" dirty="0" smtClean="0">
                <a:latin typeface="+mn-ea"/>
              </a:rPr>
              <a:t>아르바이트 시간과 겹쳐서 둘 중 하나를 선택해야 하는 상황이다</a:t>
            </a:r>
            <a:r>
              <a:rPr lang="en-US" altLang="ko-KR" sz="2400" spc="-150" dirty="0" smtClean="0">
                <a:latin typeface="+mn-ea"/>
              </a:rPr>
              <a:t>. </a:t>
            </a:r>
            <a:r>
              <a:rPr lang="ko-KR" altLang="en-US" sz="2400" spc="-150" dirty="0" smtClean="0">
                <a:latin typeface="+mn-ea"/>
              </a:rPr>
              <a:t>영화를 보려면 아르바이트 두 시간을 빼야 하고</a:t>
            </a:r>
            <a:r>
              <a:rPr lang="en-US" altLang="ko-KR" sz="2400" spc="-150" dirty="0" smtClean="0">
                <a:latin typeface="+mn-ea"/>
              </a:rPr>
              <a:t>, </a:t>
            </a:r>
            <a:r>
              <a:rPr lang="ko-KR" altLang="en-US" sz="2400" spc="-150" dirty="0" smtClean="0">
                <a:latin typeface="+mn-ea"/>
              </a:rPr>
              <a:t>영화 티켓은 </a:t>
            </a:r>
            <a:r>
              <a:rPr lang="en-US" altLang="ko-KR" sz="2400" spc="-150" dirty="0" smtClean="0">
                <a:latin typeface="+mn-ea"/>
              </a:rPr>
              <a:t>8,000</a:t>
            </a:r>
            <a:r>
              <a:rPr lang="ko-KR" altLang="en-US" sz="2400" spc="-150" dirty="0" smtClean="0">
                <a:latin typeface="+mn-ea"/>
              </a:rPr>
              <a:t>원이다</a:t>
            </a:r>
            <a:r>
              <a:rPr lang="en-US" altLang="ko-KR" sz="2400" spc="-150" dirty="0" smtClean="0">
                <a:latin typeface="+mn-ea"/>
              </a:rPr>
              <a:t>. </a:t>
            </a:r>
            <a:r>
              <a:rPr lang="ko-KR" altLang="en-US" sz="2400" spc="-150" dirty="0" smtClean="0">
                <a:latin typeface="+mn-ea"/>
              </a:rPr>
              <a:t>만약에 영후가 친구들과 영화를 관람하기로 하였다면 영화 관람을 통해 어느 정도의 편익을 얻어야 합리적 선택일까</a:t>
            </a:r>
            <a:r>
              <a:rPr lang="en-US" altLang="ko-KR" sz="2400" spc="-150" dirty="0" smtClean="0">
                <a:latin typeface="+mn-ea"/>
              </a:rPr>
              <a:t>?</a:t>
            </a:r>
            <a:endParaRPr lang="ko-KR" altLang="en-US" sz="2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3413" y="1844824"/>
            <a:ext cx="251103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03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268760"/>
            <a:ext cx="8568952" cy="4739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영후가 영화 관람을 선택할 때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비용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기회비용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은 얼마인가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grpSp>
        <p:nvGrpSpPr>
          <p:cNvPr id="17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8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비용</a:t>
              </a:r>
              <a:r>
                <a:rPr lang="en-US" altLang="ko-KR" sz="28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-</a:t>
              </a:r>
              <a:r>
                <a:rPr lang="ko-KR" altLang="en-US" sz="28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편익 분석을 통해 합리적 선택하기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467544" y="2448186"/>
            <a:ext cx="2340000" cy="936104"/>
          </a:xfrm>
          <a:prstGeom prst="roundRect">
            <a:avLst>
              <a:gd name="adj" fmla="val 12597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lvl="0" algn="ctr">
              <a:lnSpc>
                <a:spcPct val="120000"/>
              </a:lnSpc>
            </a:pPr>
            <a:r>
              <a:rPr lang="ko-KR" altLang="en-US" b="1" spc="-100" dirty="0" smtClean="0">
                <a:solidFill>
                  <a:prstClr val="black"/>
                </a:solidFill>
              </a:rPr>
              <a:t>영화 티켓 구입 비용</a:t>
            </a:r>
            <a:endParaRPr lang="en-US" altLang="ko-KR" b="1" spc="-100" dirty="0" smtClean="0">
              <a:solidFill>
                <a:prstClr val="black"/>
              </a:solidFill>
            </a:endParaRPr>
          </a:p>
          <a:p>
            <a:pPr lvl="0" algn="ctr">
              <a:lnSpc>
                <a:spcPct val="120000"/>
              </a:lnSpc>
            </a:pPr>
            <a:r>
              <a:rPr lang="en-US" altLang="ko-KR" b="1" spc="-100" dirty="0" smtClean="0">
                <a:solidFill>
                  <a:prstClr val="black"/>
                </a:solidFill>
              </a:rPr>
              <a:t>(</a:t>
            </a:r>
            <a:r>
              <a:rPr lang="ko-KR" altLang="en-US" b="1" spc="-100" dirty="0" smtClean="0">
                <a:solidFill>
                  <a:prstClr val="black"/>
                </a:solidFill>
              </a:rPr>
              <a:t>명시적 비용</a:t>
            </a:r>
            <a:r>
              <a:rPr lang="en-US" altLang="ko-KR" b="1" spc="-100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467544" y="3464874"/>
            <a:ext cx="2340000" cy="936104"/>
          </a:xfrm>
          <a:prstGeom prst="roundRect">
            <a:avLst>
              <a:gd name="adj" fmla="val 9884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lvl="0" algn="ctr">
              <a:lnSpc>
                <a:spcPct val="120000"/>
              </a:lnSpc>
            </a:pPr>
            <a:r>
              <a:rPr lang="ko-KR" altLang="en-US" b="1" spc="-100" dirty="0" smtClean="0">
                <a:solidFill>
                  <a:prstClr val="black"/>
                </a:solidFill>
              </a:rPr>
              <a:t>영화 관람으로 포기한 가치</a:t>
            </a:r>
            <a:r>
              <a:rPr lang="en-US" altLang="ko-KR" b="1" spc="-100" dirty="0" smtClean="0">
                <a:solidFill>
                  <a:prstClr val="black"/>
                </a:solidFill>
              </a:rPr>
              <a:t>(</a:t>
            </a:r>
            <a:r>
              <a:rPr lang="ko-KR" altLang="en-US" b="1" spc="-100" dirty="0" smtClean="0">
                <a:solidFill>
                  <a:prstClr val="black"/>
                </a:solidFill>
              </a:rPr>
              <a:t>암묵적 비용</a:t>
            </a:r>
            <a:r>
              <a:rPr lang="en-US" altLang="ko-KR" b="1" spc="-100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1" name="모서리가 둥근 직사각형 40"/>
          <p:cNvSpPr/>
          <p:nvPr/>
        </p:nvSpPr>
        <p:spPr>
          <a:xfrm>
            <a:off x="2880112" y="3464874"/>
            <a:ext cx="2700000" cy="936104"/>
          </a:xfrm>
          <a:prstGeom prst="roundRect">
            <a:avLst>
              <a:gd name="adj" fmla="val 12597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lvl="0" algn="ctr">
              <a:lnSpc>
                <a:spcPct val="120000"/>
              </a:lnSpc>
            </a:pPr>
            <a:endParaRPr lang="en-US" altLang="ko-KR" b="1" spc="-100" dirty="0" smtClean="0">
              <a:solidFill>
                <a:prstClr val="black"/>
              </a:solidFill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2880112" y="2456762"/>
            <a:ext cx="2700000" cy="936104"/>
          </a:xfrm>
          <a:prstGeom prst="roundRect">
            <a:avLst>
              <a:gd name="adj" fmla="val 9884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lvl="0" algn="ctr">
              <a:lnSpc>
                <a:spcPct val="120000"/>
              </a:lnSpc>
            </a:pPr>
            <a:endParaRPr lang="en-US" altLang="ko-KR" b="1" spc="-100" dirty="0" smtClean="0">
              <a:solidFill>
                <a:prstClr val="black"/>
              </a:solidFill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5652120" y="2456762"/>
            <a:ext cx="2700000" cy="1944216"/>
          </a:xfrm>
          <a:prstGeom prst="roundRect">
            <a:avLst>
              <a:gd name="adj" fmla="val 4658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lvl="0" algn="ctr">
              <a:lnSpc>
                <a:spcPct val="120000"/>
              </a:lnSpc>
            </a:pPr>
            <a:endParaRPr lang="en-US" altLang="ko-KR" b="1" spc="-100" dirty="0" smtClean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3848" y="2708920"/>
            <a:ext cx="2016224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8,000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원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827584" y="2016138"/>
            <a:ext cx="1584176" cy="360040"/>
          </a:xfrm>
          <a:prstGeom prst="rect">
            <a:avLst/>
          </a:prstGeom>
          <a:solidFill>
            <a:srgbClr val="BFDDF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lvl="0" algn="ctr">
              <a:lnSpc>
                <a:spcPct val="120000"/>
              </a:lnSpc>
            </a:pPr>
            <a:r>
              <a:rPr lang="ko-KR" altLang="en-US" b="1" spc="-100" dirty="0" smtClean="0">
                <a:solidFill>
                  <a:prstClr val="black"/>
                </a:solidFill>
              </a:rPr>
              <a:t>구분</a:t>
            </a:r>
            <a:endParaRPr lang="en-US" altLang="ko-KR" b="1" spc="-100" dirty="0" smtClean="0">
              <a:solidFill>
                <a:prstClr val="black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2987824" y="2016138"/>
            <a:ext cx="2448272" cy="360040"/>
          </a:xfrm>
          <a:prstGeom prst="rect">
            <a:avLst/>
          </a:prstGeom>
          <a:solidFill>
            <a:srgbClr val="BFDDF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lvl="0" algn="ctr">
              <a:lnSpc>
                <a:spcPct val="120000"/>
              </a:lnSpc>
            </a:pPr>
            <a:r>
              <a:rPr lang="ko-KR" altLang="en-US" b="1" spc="-100" dirty="0" smtClean="0">
                <a:solidFill>
                  <a:prstClr val="black"/>
                </a:solidFill>
              </a:rPr>
              <a:t>비용</a:t>
            </a:r>
            <a:r>
              <a:rPr lang="en-US" altLang="ko-KR" b="1" spc="-100" dirty="0" smtClean="0">
                <a:solidFill>
                  <a:prstClr val="black"/>
                </a:solidFill>
              </a:rPr>
              <a:t>(</a:t>
            </a:r>
            <a:r>
              <a:rPr lang="ko-KR" altLang="en-US" b="1" spc="-100" dirty="0" smtClean="0">
                <a:solidFill>
                  <a:prstClr val="black"/>
                </a:solidFill>
              </a:rPr>
              <a:t>금액</a:t>
            </a:r>
            <a:r>
              <a:rPr lang="en-US" altLang="ko-KR" b="1" spc="-100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5796136" y="2016138"/>
            <a:ext cx="2448272" cy="360040"/>
          </a:xfrm>
          <a:prstGeom prst="rect">
            <a:avLst/>
          </a:prstGeom>
          <a:solidFill>
            <a:srgbClr val="BFDDF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 lvl="0" algn="ctr">
              <a:lnSpc>
                <a:spcPct val="120000"/>
              </a:lnSpc>
            </a:pPr>
            <a:r>
              <a:rPr lang="ko-KR" altLang="en-US" b="1" spc="-100" dirty="0" smtClean="0">
                <a:solidFill>
                  <a:prstClr val="black"/>
                </a:solidFill>
              </a:rPr>
              <a:t>기회비용</a:t>
            </a:r>
            <a:endParaRPr lang="en-US" altLang="ko-KR" b="1" spc="-100" dirty="0" smtClean="0">
              <a:solidFill>
                <a:prstClr val="black"/>
              </a:solidFill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615752" y="4941168"/>
            <a:ext cx="7776864" cy="1140079"/>
            <a:chOff x="-4573016" y="9181090"/>
            <a:chExt cx="7776864" cy="1232845"/>
          </a:xfrm>
        </p:grpSpPr>
        <p:sp>
          <p:nvSpPr>
            <p:cNvPr id="49" name="양쪽 모서리가 둥근 사각형 48"/>
            <p:cNvSpPr/>
            <p:nvPr/>
          </p:nvSpPr>
          <p:spPr>
            <a:xfrm>
              <a:off x="-4573016" y="9181090"/>
              <a:ext cx="1368152" cy="700811"/>
            </a:xfrm>
            <a:prstGeom prst="round2SameRect">
              <a:avLst>
                <a:gd name="adj1" fmla="val 13974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t"/>
            <a:lstStyle/>
            <a:p>
              <a:pPr algn="ctr">
                <a:lnSpc>
                  <a:spcPct val="120000"/>
                </a:lnSpc>
              </a:pPr>
              <a:r>
                <a:rPr lang="ko-KR" altLang="en-US" sz="1500" b="1" spc="-10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활동 길잡이</a:t>
              </a:r>
              <a:endParaRPr lang="en-US" altLang="ko-KR" sz="1500" spc="-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0" name="제목 1"/>
            <p:cNvSpPr txBox="1">
              <a:spLocks/>
            </p:cNvSpPr>
            <p:nvPr/>
          </p:nvSpPr>
          <p:spPr>
            <a:xfrm>
              <a:off x="-4573016" y="9580254"/>
              <a:ext cx="7776864" cy="833681"/>
            </a:xfrm>
            <a:prstGeom prst="roundRect">
              <a:avLst>
                <a:gd name="adj" fmla="val 13815"/>
              </a:avLst>
            </a:prstGeom>
            <a:solidFill>
              <a:schemeClr val="bg1"/>
            </a:solidFill>
            <a:ln w="19050" cap="rnd" cmpd="sng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144000" tIns="72000" rIns="144000" bIns="36000" rtlCol="0" anchor="ctr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30000"/>
                </a:lnSpc>
              </a:pPr>
              <a:r>
                <a:rPr lang="ko-KR" altLang="en-US" sz="15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기회비용은 상품의 가격인 명시적 비용과 직접 지불하지 않았어도 포기한 가치인 암묵적 비용을 포함한다</a:t>
              </a:r>
              <a:r>
                <a:rPr lang="en-US" altLang="ko-KR" sz="15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5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881908" y="3750940"/>
            <a:ext cx="2664296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6,500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원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*2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시간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=13,000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원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40152" y="3212976"/>
            <a:ext cx="2016224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21,000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원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651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1" grpId="0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8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비용</a:t>
              </a:r>
              <a:r>
                <a:rPr lang="en-US" altLang="ko-KR" sz="28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-</a:t>
              </a:r>
              <a:r>
                <a:rPr lang="ko-KR" altLang="en-US" sz="28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편익 분석을 통해 합리적 선택하기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3528" y="1340768"/>
            <a:ext cx="8568952" cy="88299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영후의 영화 관람이 합리적 선택이 되기 위해서는 영화 관람에 따른 편익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만족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이 얼마보다 커야 할까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584" y="2276872"/>
            <a:ext cx="7704856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영화 관람으로 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21,000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원 보다 큰 만족을 얻을 수 있어야 합리적 선택이 된다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0449" y="3429000"/>
            <a:ext cx="7543999" cy="85299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‘기회비용’의 개념을 활용하여 ‘공짜 점심은 없다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.’</a:t>
            </a: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라는 말의 의미를 설명해 보자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06906"/>
            <a:ext cx="73692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115616" y="4365104"/>
            <a:ext cx="7344816" cy="101566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점심에 대한 비용을 지불하지 않았어도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경제학의 관점에서 볼 때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점심을 먹기로 선택한 대신 포기한 다른 일들이 있기 때문에 엄밀한 의미에서 공짜라고 볼 수 없다는 것이다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9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합리적 선택의 한계는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합리적 선택의 의미와 한계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228457" y="1202878"/>
              <a:ext cx="26677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자본주의와 합리적 선택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369331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합리적 선택의 한계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선택의 과정에서 효율성만 추구할 경우 공공의 이익이나 규범 준수와 같은 가치를 훼손할 수 있음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② 한계를 극복하기 위한 자세</a:t>
            </a:r>
            <a:endParaRPr lang="en-US" altLang="ko-KR" sz="2800" b="1" spc="100" dirty="0" smtClean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사익과 공익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사회적 규범 등을 모두 고려하는 자세가 필요함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23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4953362"/>
            <a:ext cx="8796855" cy="4154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en-US" altLang="ko-KR" sz="21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A </a:t>
            </a:r>
            <a:r>
              <a:rPr lang="ko-KR" altLang="en-US" sz="21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국가와 </a:t>
            </a:r>
            <a:r>
              <a:rPr lang="en-US" altLang="ko-KR" sz="21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B </a:t>
            </a:r>
            <a:r>
              <a:rPr lang="ko-KR" altLang="en-US" sz="21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국가의 경제 체제에서 차이점은 무엇일까</a:t>
            </a:r>
            <a:r>
              <a:rPr lang="en-US" altLang="ko-KR" sz="21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1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83567" y="5313402"/>
            <a:ext cx="7776865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개인에게 경제 활동의 자유를 보장하고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사적 소유를 인정하는지의 여부가 가장 중요한 차이점이다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79" y="1484784"/>
            <a:ext cx="6202953" cy="40011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다음은 어느 두 국가의 경제 체제를 나타낸 그림이다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916832"/>
            <a:ext cx="4244223" cy="24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916832"/>
            <a:ext cx="3657257" cy="247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모서리가 둥근 직사각형 16"/>
          <p:cNvSpPr/>
          <p:nvPr/>
        </p:nvSpPr>
        <p:spPr>
          <a:xfrm>
            <a:off x="2123728" y="4437112"/>
            <a:ext cx="828000" cy="288032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spc="-100" dirty="0" smtClean="0">
                <a:solidFill>
                  <a:schemeClr val="tx1"/>
                </a:solidFill>
              </a:rPr>
              <a:t>A 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국가</a:t>
            </a:r>
            <a:endParaRPr lang="ko-KR" altLang="en-US" sz="1600" spc="-100" dirty="0">
              <a:solidFill>
                <a:schemeClr val="tx1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328620" y="4437112"/>
            <a:ext cx="828000" cy="288032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spc="-100" dirty="0" smtClean="0">
                <a:solidFill>
                  <a:schemeClr val="tx1"/>
                </a:solidFill>
              </a:rPr>
              <a:t>B 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국가</a:t>
            </a:r>
            <a:endParaRPr lang="ko-KR" altLang="en-US" sz="1600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6" name="제목 1"/>
            <p:cNvSpPr txBox="1">
              <a:spLocks/>
            </p:cNvSpPr>
            <p:nvPr/>
          </p:nvSpPr>
          <p:spPr>
            <a:xfrm>
              <a:off x="251520" y="33896"/>
              <a:ext cx="7920880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400" b="1" spc="-150" dirty="0" smtClean="0"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더 알아보기</a:t>
              </a:r>
              <a:r>
                <a:rPr lang="en-US" altLang="ko-KR" sz="3200" b="1" dirty="0" smtClean="0"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6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선택의 고려 사항으로서의 효율성과 형평성</a:t>
              </a:r>
              <a:endParaRPr lang="ko-KR" altLang="en-US" sz="26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1520" y="1268760"/>
            <a:ext cx="8640960" cy="5328592"/>
          </a:xfrm>
          <a:prstGeom prst="roundRect">
            <a:avLst>
              <a:gd name="adj" fmla="val 5479"/>
            </a:avLst>
          </a:prstGeom>
          <a:noFill/>
          <a:ln w="28575">
            <a:solidFill>
              <a:srgbClr val="F3A385"/>
            </a:solidFill>
          </a:ln>
          <a:effectLst/>
        </p:spPr>
        <p:txBody>
          <a:bodyPr wrap="square" lIns="3960000" rIns="144000" rtlCol="0" anchor="ctr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2000" spc="-150" dirty="0" smtClean="0">
                <a:latin typeface="+mn-ea"/>
              </a:rPr>
              <a:t>효율성은 경제학의 중요한 원칙으로 개인이 선택을 하거나 집단이 의사결정을 하는 데 합리적 선택의 기준이 되어 왔다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그러나 사회적 차원에서는 효율성뿐만 아니라 형평성도 중요한 원칙으로 고려해야 한다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형평성이란 사회 구성원에게 생산된 재화의 분배를 균형 있게 해야 한다는 원칙이다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형평성은 경제생활에서 효율성만으로 실현하기 어려운 가치를 보완하는 역할을 한다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정부는 사회 전체의 이익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즉 공익을 추구하기 때문에 정책 결정 과정에서 효율성과 형평성을 조화롭게 추구해야 한다</a:t>
            </a:r>
            <a:r>
              <a:rPr lang="en-US" altLang="ko-KR" sz="2000" spc="-150" dirty="0" smtClean="0">
                <a:latin typeface="+mn-ea"/>
              </a:rPr>
              <a:t>.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 l="2341"/>
          <a:stretch>
            <a:fillRect/>
          </a:stretch>
        </p:blipFill>
        <p:spPr bwMode="auto">
          <a:xfrm>
            <a:off x="395536" y="1916832"/>
            <a:ext cx="388845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66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466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1390948" y="150540"/>
              <a:ext cx="58326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400" b="1" spc="-120" dirty="0" smtClean="0">
                  <a:latin typeface="나눔고딕 ExtraBold" pitchFamily="50" charset="-127"/>
                  <a:ea typeface="나눔고딕 ExtraBold" pitchFamily="50" charset="-127"/>
                </a:rPr>
                <a:t>세계 금융 위기와 자본주의의 발전 방향</a:t>
              </a:r>
              <a:endParaRPr lang="en-US" altLang="ko-KR" sz="24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228458" y="78134"/>
            <a:ext cx="2667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5-1.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자본주의와 합리적 선택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51520" y="1412776"/>
            <a:ext cx="8640960" cy="4536504"/>
          </a:xfrm>
          <a:prstGeom prst="rect">
            <a:avLst/>
          </a:prstGeom>
          <a:solidFill>
            <a:srgbClr val="F1E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24000" rtlCol="0" anchor="ctr"/>
          <a:lstStyle/>
          <a:p>
            <a:pPr>
              <a:lnSpc>
                <a:spcPct val="130000"/>
              </a:lnSpc>
            </a:pPr>
            <a:r>
              <a:rPr lang="ko-KR" altLang="en-US" sz="2000" spc="-100" dirty="0" smtClean="0">
                <a:solidFill>
                  <a:schemeClr val="tx1"/>
                </a:solidFill>
              </a:rPr>
              <a:t>이미 수개월째 경고의 목소리가 들려왔다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. 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신용 등급이 낮은 </a:t>
            </a:r>
            <a:r>
              <a:rPr lang="ko-KR" altLang="en-US" sz="2000" spc="-100" dirty="0" err="1" smtClean="0">
                <a:solidFill>
                  <a:schemeClr val="tx1"/>
                </a:solidFill>
              </a:rPr>
              <a:t>비우량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 주택 담보 대출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(subprime mortgage)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의 채무 불이행 증가는 대형 금융 기관들을 위협했으며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, 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금융 기관들은 날이 갈수록 필요한 자금을 마련하기가 어려워졌다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. 150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년의 역사를 자랑하던 </a:t>
            </a:r>
            <a:r>
              <a:rPr lang="ko-KR" altLang="en-US" sz="2000" spc="-100" dirty="0" err="1" smtClean="0">
                <a:solidFill>
                  <a:schemeClr val="tx1"/>
                </a:solidFill>
              </a:rPr>
              <a:t>리먼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 </a:t>
            </a:r>
            <a:r>
              <a:rPr lang="ko-KR" altLang="en-US" sz="2000" spc="-100" dirty="0" err="1" smtClean="0">
                <a:solidFill>
                  <a:schemeClr val="tx1"/>
                </a:solidFill>
              </a:rPr>
              <a:t>브라더스도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 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2008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년 손실이 늘어나면서 결국 파산 보호를 신청했다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. 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한때 어마어마한 연봉과 상여금을 받던 직원들은 상자에 소지품을 챙겨서 회사를 떠났다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. </a:t>
            </a:r>
            <a:r>
              <a:rPr lang="ko-KR" altLang="en-US" sz="2000" spc="-100" dirty="0" err="1" smtClean="0">
                <a:solidFill>
                  <a:schemeClr val="tx1"/>
                </a:solidFill>
              </a:rPr>
              <a:t>리먼의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 몰락은 전 세계 금융 시스템에 도미노 현상을 불러일으켰다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. 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은행 간 대출이 전면 중지되다시피 했으며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, 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미국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, 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영국과 그 외 국가들에서도 주요 금융 기관의 붕괴를 막기 위해 천문학적인 액수의 공적 자금이 투입되었다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. </a:t>
            </a:r>
          </a:p>
          <a:p>
            <a:pPr algn="r">
              <a:lnSpc>
                <a:spcPct val="130000"/>
              </a:lnSpc>
            </a:pPr>
            <a:r>
              <a:rPr lang="en-US" altLang="ko-KR" sz="2000" spc="-100" dirty="0" smtClean="0">
                <a:solidFill>
                  <a:schemeClr val="tx1"/>
                </a:solidFill>
              </a:rPr>
              <a:t>- </a:t>
            </a:r>
            <a:r>
              <a:rPr lang="ko-KR" altLang="en-US" sz="2000" spc="-100" dirty="0" err="1" smtClean="0">
                <a:solidFill>
                  <a:schemeClr val="tx1"/>
                </a:solidFill>
              </a:rPr>
              <a:t>피터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 </a:t>
            </a:r>
            <a:r>
              <a:rPr lang="ko-KR" altLang="en-US" sz="2000" spc="-100" dirty="0" err="1" smtClean="0">
                <a:solidFill>
                  <a:schemeClr val="tx1"/>
                </a:solidFill>
              </a:rPr>
              <a:t>퍼타도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(</a:t>
            </a:r>
            <a:r>
              <a:rPr lang="en-US" altLang="ko-KR" sz="2000" spc="-100" dirty="0" err="1" smtClean="0">
                <a:solidFill>
                  <a:schemeClr val="tx1"/>
                </a:solidFill>
              </a:rPr>
              <a:t>Futardo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, P.) 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외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, 『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죽기 전에 꼭 알아야 할 세계 역사 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1001 Days』</a:t>
            </a:r>
            <a:endParaRPr lang="ko-KR" altLang="en-US" sz="2000" spc="-100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95536" y="1565176"/>
            <a:ext cx="8352928" cy="4249208"/>
          </a:xfrm>
          <a:prstGeom prst="rect">
            <a:avLst/>
          </a:prstGeom>
          <a:noFill/>
          <a:ln>
            <a:solidFill>
              <a:srgbClr val="D3B08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>
              <a:lnSpc>
                <a:spcPct val="130000"/>
              </a:lnSpc>
            </a:pPr>
            <a:endParaRPr lang="ko-KR" altLang="en-US" sz="2000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466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1390948" y="150540"/>
              <a:ext cx="58326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400" b="1" spc="-120" dirty="0" smtClean="0">
                  <a:latin typeface="나눔고딕 ExtraBold" pitchFamily="50" charset="-127"/>
                  <a:ea typeface="나눔고딕 ExtraBold" pitchFamily="50" charset="-127"/>
                </a:rPr>
                <a:t>세계 금융 위기와 자본주의의 발전 방향</a:t>
              </a:r>
              <a:endParaRPr lang="en-US" altLang="ko-KR" sz="24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228458" y="78134"/>
            <a:ext cx="2667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5-1.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자본주의와 합리적 선택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12776"/>
            <a:ext cx="1152127" cy="50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47664" y="1412776"/>
            <a:ext cx="5688632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세계 금융 위기가 발생한 원인을 조사하여 발표해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518322"/>
            <a:ext cx="112978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47664" y="4518322"/>
            <a:ext cx="720080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이와 같은 금융 위기가 국가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사회와 개인의 경제 활동에 미치는 영향은 무엇일까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1916832"/>
            <a:ext cx="8280920" cy="24191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금융 시장은 전세계적인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네크워크로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연결된 일종의 금융 시스템으로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금융 자본주의로 일컬어지는 이러한 체계는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미국에서 시작된 위기가 도미노 현상처럼 다른 국가로 쉽게 전이되었다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2000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년대 초 미국은 경기 부양책으로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초저금리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정책을 펼치면서 신용 조건이 낮은 사람들에게도 주택을 담보로 대출을 해주었고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부동산을 중심으로 버블이 형성되었다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하지만 이후 미국이 저금리 정책을 종료하면서 부동산 버블이 꺼지기 시작했으며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금융 기관들은 대출금 회수 불능에 빠져 큰 손실을 보았고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이 과정에서 미국의 대형 금융사와 증권 회사의 파산이 이어졌다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9552" y="5363807"/>
            <a:ext cx="8280920" cy="10895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spc="-100" dirty="0" smtClean="0">
                <a:solidFill>
                  <a:srgbClr val="FF0000"/>
                </a:solidFill>
                <a:latin typeface="+mn-ea"/>
              </a:rPr>
              <a:t>국가적 차원</a:t>
            </a:r>
            <a:r>
              <a:rPr lang="en-US" altLang="ko-KR" b="1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수출 가격 경쟁력 하락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경제 성장률 둔화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b="1" spc="-100" dirty="0" smtClean="0">
                <a:solidFill>
                  <a:srgbClr val="FF0000"/>
                </a:solidFill>
                <a:latin typeface="+mn-ea"/>
              </a:rPr>
              <a:t>사회적 차원</a:t>
            </a:r>
            <a:r>
              <a:rPr lang="en-US" altLang="ko-KR" b="1" spc="-100" dirty="0" smtClean="0">
                <a:solidFill>
                  <a:srgbClr val="FF0000"/>
                </a:solidFill>
                <a:latin typeface="+mn-ea"/>
              </a:rPr>
              <a:t>: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기업 투자 감소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고용 부진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실업자 증가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b="1" spc="-100" dirty="0" smtClean="0">
                <a:solidFill>
                  <a:srgbClr val="FF0000"/>
                </a:solidFill>
                <a:latin typeface="+mn-ea"/>
              </a:rPr>
              <a:t>개인적 차원</a:t>
            </a:r>
            <a:r>
              <a:rPr lang="en-US" altLang="ko-KR" b="1" spc="-100" dirty="0" smtClean="0">
                <a:solidFill>
                  <a:srgbClr val="FF0000"/>
                </a:solidFill>
                <a:latin typeface="+mn-ea"/>
              </a:rPr>
              <a:t>: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가계 소비 위축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부채 증가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),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체감 물가 상승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352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모서리가 둥근 직사각형 27"/>
          <p:cNvSpPr/>
          <p:nvPr/>
        </p:nvSpPr>
        <p:spPr>
          <a:xfrm>
            <a:off x="539552" y="2132856"/>
            <a:ext cx="7920880" cy="4513260"/>
          </a:xfrm>
          <a:prstGeom prst="roundRect">
            <a:avLst>
              <a:gd name="adj" fmla="val 413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2"/>
          <p:cNvGrpSpPr/>
          <p:nvPr/>
        </p:nvGrpSpPr>
        <p:grpSpPr>
          <a:xfrm>
            <a:off x="466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1390948" y="150540"/>
              <a:ext cx="58326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400" b="1" spc="-120" dirty="0" smtClean="0">
                  <a:latin typeface="나눔고딕 ExtraBold" pitchFamily="50" charset="-127"/>
                  <a:ea typeface="나눔고딕 ExtraBold" pitchFamily="50" charset="-127"/>
                </a:rPr>
                <a:t>세계 금융 위기와 자본주의의 발전 방향</a:t>
              </a:r>
              <a:endParaRPr lang="en-US" altLang="ko-KR" sz="24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228458" y="78134"/>
            <a:ext cx="2667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5-1.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자본주의와 합리적 선택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1292004"/>
            <a:ext cx="7056784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다음의 자료를 참고하여 ‘자본주의 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4.0’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이 추구하는 방향은 무엇인지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실현 가능한 주장인지 토론해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268760"/>
            <a:ext cx="1142609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모서리가 둥근 직사각형 26"/>
          <p:cNvSpPr/>
          <p:nvPr/>
        </p:nvSpPr>
        <p:spPr>
          <a:xfrm>
            <a:off x="683569" y="2276872"/>
            <a:ext cx="7632847" cy="2489311"/>
          </a:xfrm>
          <a:prstGeom prst="roundRect">
            <a:avLst>
              <a:gd name="adj" fmla="val 5279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pc="-100" dirty="0" err="1" smtClean="0">
                <a:solidFill>
                  <a:prstClr val="black"/>
                </a:solidFill>
              </a:rPr>
              <a:t>아나톨</a:t>
            </a:r>
            <a:r>
              <a:rPr lang="ko-KR" altLang="en-US" spc="-100" dirty="0" smtClean="0">
                <a:solidFill>
                  <a:prstClr val="black"/>
                </a:solidFill>
              </a:rPr>
              <a:t> </a:t>
            </a:r>
            <a:r>
              <a:rPr lang="ko-KR" altLang="en-US" spc="-100" dirty="0" err="1" smtClean="0">
                <a:solidFill>
                  <a:prstClr val="black"/>
                </a:solidFill>
              </a:rPr>
              <a:t>칼레츠키</a:t>
            </a:r>
            <a:r>
              <a:rPr lang="en-US" altLang="ko-KR" spc="-100" dirty="0" smtClean="0">
                <a:solidFill>
                  <a:prstClr val="black"/>
                </a:solidFill>
              </a:rPr>
              <a:t>(</a:t>
            </a:r>
            <a:r>
              <a:rPr lang="en-US" altLang="ko-KR" spc="-100" dirty="0" err="1" smtClean="0">
                <a:solidFill>
                  <a:prstClr val="black"/>
                </a:solidFill>
              </a:rPr>
              <a:t>Kaletsky</a:t>
            </a:r>
            <a:r>
              <a:rPr lang="en-US" altLang="ko-KR" spc="-100" dirty="0" smtClean="0">
                <a:solidFill>
                  <a:prstClr val="black"/>
                </a:solidFill>
              </a:rPr>
              <a:t>, A.)</a:t>
            </a:r>
            <a:r>
              <a:rPr lang="ko-KR" altLang="en-US" spc="-100" dirty="0" smtClean="0">
                <a:solidFill>
                  <a:prstClr val="black"/>
                </a:solidFill>
              </a:rPr>
              <a:t>는 그의 저서 </a:t>
            </a:r>
            <a:r>
              <a:rPr lang="en-US" altLang="ko-KR" spc="-100" dirty="0" smtClean="0">
                <a:solidFill>
                  <a:prstClr val="black"/>
                </a:solidFill>
              </a:rPr>
              <a:t>『</a:t>
            </a:r>
            <a:r>
              <a:rPr lang="ko-KR" altLang="en-US" spc="-100" dirty="0" smtClean="0">
                <a:solidFill>
                  <a:prstClr val="black"/>
                </a:solidFill>
              </a:rPr>
              <a:t>자본주의 </a:t>
            </a:r>
            <a:r>
              <a:rPr lang="en-US" altLang="ko-KR" spc="-100" dirty="0" smtClean="0">
                <a:solidFill>
                  <a:prstClr val="black"/>
                </a:solidFill>
              </a:rPr>
              <a:t>4.0』</a:t>
            </a:r>
            <a:r>
              <a:rPr lang="ko-KR" altLang="en-US" spc="-100" dirty="0" smtClean="0">
                <a:solidFill>
                  <a:prstClr val="black"/>
                </a:solidFill>
              </a:rPr>
              <a:t>에서 자본주의가 새롭게 변화해야 한다고 주장하였다</a:t>
            </a:r>
            <a:r>
              <a:rPr lang="en-US" altLang="ko-KR" spc="-100" dirty="0" smtClean="0">
                <a:solidFill>
                  <a:prstClr val="black"/>
                </a:solidFill>
              </a:rPr>
              <a:t>. </a:t>
            </a:r>
            <a:r>
              <a:rPr lang="ko-KR" altLang="en-US" spc="-100" dirty="0" smtClean="0">
                <a:solidFill>
                  <a:prstClr val="black"/>
                </a:solidFill>
              </a:rPr>
              <a:t>정부와 시장의 역할 가운데 하나만 강조했던 이전 시대와 달리 정부와 시장이 모두 실패할 수 있다는 사실에 기초하여 서로 협력하는 관계로 나아가야 한다는 ‘자본주의 </a:t>
            </a:r>
            <a:r>
              <a:rPr lang="en-US" altLang="ko-KR" spc="-100" dirty="0" smtClean="0">
                <a:solidFill>
                  <a:prstClr val="black"/>
                </a:solidFill>
              </a:rPr>
              <a:t>4.0’</a:t>
            </a:r>
            <a:r>
              <a:rPr lang="ko-KR" altLang="en-US" spc="-100" dirty="0" smtClean="0">
                <a:solidFill>
                  <a:prstClr val="black"/>
                </a:solidFill>
              </a:rPr>
              <a:t>의 개념을 제시하였다</a:t>
            </a:r>
            <a:r>
              <a:rPr lang="en-US" altLang="ko-KR" spc="-100" dirty="0" smtClean="0">
                <a:solidFill>
                  <a:prstClr val="black"/>
                </a:solidFill>
              </a:rPr>
              <a:t>. </a:t>
            </a:r>
            <a:r>
              <a:rPr lang="ko-KR" altLang="en-US" spc="-100" dirty="0" smtClean="0">
                <a:solidFill>
                  <a:prstClr val="black"/>
                </a:solidFill>
              </a:rPr>
              <a:t>자본주의 </a:t>
            </a:r>
            <a:r>
              <a:rPr lang="en-US" altLang="ko-KR" spc="-100" dirty="0" smtClean="0">
                <a:solidFill>
                  <a:prstClr val="black"/>
                </a:solidFill>
              </a:rPr>
              <a:t>4.0</a:t>
            </a:r>
            <a:r>
              <a:rPr lang="ko-KR" altLang="en-US" spc="-100" dirty="0" smtClean="0">
                <a:solidFill>
                  <a:prstClr val="black"/>
                </a:solidFill>
              </a:rPr>
              <a:t>은 시장의 기능을 존중하고</a:t>
            </a:r>
            <a:r>
              <a:rPr lang="en-US" altLang="ko-KR" spc="-100" dirty="0" smtClean="0">
                <a:solidFill>
                  <a:prstClr val="black"/>
                </a:solidFill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</a:rPr>
              <a:t>성공한 사람이 더 큰 성공으로 나아가도록 장려하되</a:t>
            </a:r>
            <a:r>
              <a:rPr lang="en-US" altLang="ko-KR" spc="-100" dirty="0" smtClean="0">
                <a:solidFill>
                  <a:prstClr val="black"/>
                </a:solidFill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</a:rPr>
              <a:t>낙오된 사람들을 북돋우고 이끌어갈 수 있는 사회적 책임을 강조한다</a:t>
            </a:r>
            <a:r>
              <a:rPr lang="en-US" altLang="ko-KR" spc="-100" dirty="0" smtClean="0">
                <a:solidFill>
                  <a:prstClr val="black"/>
                </a:solidFill>
              </a:rPr>
              <a:t>.</a:t>
            </a:r>
            <a:endParaRPr lang="ko-KR" altLang="en-US" sz="1600" spc="-100" dirty="0"/>
          </a:p>
        </p:txBody>
      </p:sp>
      <p:sp>
        <p:nvSpPr>
          <p:cNvPr id="29" name="오른쪽 화살표 28"/>
          <p:cNvSpPr/>
          <p:nvPr/>
        </p:nvSpPr>
        <p:spPr>
          <a:xfrm>
            <a:off x="683568" y="5121132"/>
            <a:ext cx="7560840" cy="648072"/>
          </a:xfrm>
          <a:prstGeom prst="rightArrow">
            <a:avLst>
              <a:gd name="adj1" fmla="val 53919"/>
              <a:gd name="adj2" fmla="val 65677"/>
            </a:avLst>
          </a:prstGeom>
          <a:solidFill>
            <a:srgbClr val="DBC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1372948" y="4941168"/>
            <a:ext cx="1008000" cy="1008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400" b="1" spc="-10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자본주의</a:t>
            </a:r>
            <a:endParaRPr lang="en-US" altLang="ko-KR" sz="1400" b="1" spc="-100" dirty="0" smtClean="0">
              <a:solidFill>
                <a:schemeClr val="accent5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en-US" altLang="ko-KR" sz="2000" b="1" spc="-10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1.0</a:t>
            </a:r>
            <a:endParaRPr lang="ko-KR" altLang="en-US" sz="2000" b="1" spc="-100" dirty="0">
              <a:solidFill>
                <a:schemeClr val="accent5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3029132" y="4941168"/>
            <a:ext cx="1008000" cy="1008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400" b="1" spc="-100" dirty="0" smtClean="0">
                <a:solidFill>
                  <a:schemeClr val="accent6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자본주의</a:t>
            </a:r>
            <a:endParaRPr lang="en-US" altLang="ko-KR" sz="1400" b="1" spc="-100" dirty="0" smtClean="0">
              <a:solidFill>
                <a:schemeClr val="accent6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en-US" altLang="ko-KR" sz="2000" b="1" spc="-100" dirty="0" smtClean="0">
                <a:solidFill>
                  <a:schemeClr val="accent6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2.0</a:t>
            </a:r>
            <a:endParaRPr lang="ko-KR" altLang="en-US" sz="2000" b="1" spc="-100" dirty="0">
              <a:solidFill>
                <a:schemeClr val="accent6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4711014" y="4941168"/>
            <a:ext cx="1008000" cy="1008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400" b="1" spc="-10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자본주의</a:t>
            </a:r>
            <a:endParaRPr lang="en-US" altLang="ko-KR" sz="1400" b="1" spc="-100" dirty="0" smtClean="0">
              <a:solidFill>
                <a:schemeClr val="accent5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en-US" altLang="ko-KR" sz="2000" b="1" spc="-10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3.0</a:t>
            </a:r>
            <a:endParaRPr lang="ko-KR" altLang="en-US" sz="2000" b="1" spc="-100" dirty="0">
              <a:solidFill>
                <a:schemeClr val="accent5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6372200" y="4941168"/>
            <a:ext cx="1008000" cy="1008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400" b="1" spc="-100" dirty="0" smtClean="0">
                <a:solidFill>
                  <a:srgbClr val="F24C4C"/>
                </a:solidFill>
                <a:latin typeface="나눔고딕" pitchFamily="50" charset="-127"/>
                <a:ea typeface="나눔고딕" pitchFamily="50" charset="-127"/>
              </a:rPr>
              <a:t>자본주의</a:t>
            </a:r>
            <a:endParaRPr lang="en-US" altLang="ko-KR" sz="1400" b="1" spc="-100" dirty="0" smtClean="0">
              <a:solidFill>
                <a:srgbClr val="F24C4C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en-US" altLang="ko-KR" sz="2000" b="1" spc="-100" dirty="0" smtClean="0">
                <a:solidFill>
                  <a:srgbClr val="F24C4C"/>
                </a:solidFill>
                <a:latin typeface="나눔고딕" pitchFamily="50" charset="-127"/>
                <a:ea typeface="나눔고딕" pitchFamily="50" charset="-127"/>
              </a:rPr>
              <a:t>4.0</a:t>
            </a:r>
            <a:endParaRPr lang="ko-KR" altLang="en-US" sz="2000" b="1" spc="-100" dirty="0">
              <a:solidFill>
                <a:srgbClr val="F24C4C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259632" y="5949280"/>
            <a:ext cx="1234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spc="-100" dirty="0" smtClean="0">
                <a:solidFill>
                  <a:prstClr val="black"/>
                </a:solidFill>
              </a:rPr>
              <a:t>자유방임</a:t>
            </a:r>
          </a:p>
          <a:p>
            <a:pPr algn="ctr"/>
            <a:r>
              <a:rPr lang="ko-KR" altLang="en-US" sz="1400" spc="-100" dirty="0" smtClean="0">
                <a:solidFill>
                  <a:prstClr val="black"/>
                </a:solidFill>
              </a:rPr>
              <a:t>고전 자본주의</a:t>
            </a:r>
            <a:endParaRPr lang="ko-KR" altLang="en-US" sz="1400" dirty="0"/>
          </a:p>
        </p:txBody>
      </p:sp>
      <p:sp>
        <p:nvSpPr>
          <p:cNvPr id="35" name="직사각형 34"/>
          <p:cNvSpPr/>
          <p:nvPr/>
        </p:nvSpPr>
        <p:spPr>
          <a:xfrm>
            <a:off x="2915816" y="6021288"/>
            <a:ext cx="1234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spc="-100" dirty="0" smtClean="0">
                <a:solidFill>
                  <a:prstClr val="black"/>
                </a:solidFill>
              </a:rPr>
              <a:t>정부 주도</a:t>
            </a:r>
          </a:p>
          <a:p>
            <a:pPr algn="ctr"/>
            <a:r>
              <a:rPr lang="ko-KR" altLang="en-US" sz="1400" spc="-100" dirty="0" smtClean="0">
                <a:solidFill>
                  <a:prstClr val="black"/>
                </a:solidFill>
              </a:rPr>
              <a:t>수정 자본주의</a:t>
            </a:r>
            <a:endParaRPr lang="ko-KR" altLang="en-US" sz="1400" dirty="0"/>
          </a:p>
        </p:txBody>
      </p:sp>
      <p:sp>
        <p:nvSpPr>
          <p:cNvPr id="36" name="직사각형 35"/>
          <p:cNvSpPr/>
          <p:nvPr/>
        </p:nvSpPr>
        <p:spPr>
          <a:xfrm>
            <a:off x="4705901" y="6021288"/>
            <a:ext cx="1018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spc="-100" dirty="0" smtClean="0">
                <a:solidFill>
                  <a:prstClr val="black"/>
                </a:solidFill>
              </a:rPr>
              <a:t>시장 주도</a:t>
            </a:r>
          </a:p>
          <a:p>
            <a:pPr algn="ctr"/>
            <a:r>
              <a:rPr lang="ko-KR" altLang="en-US" sz="1400" spc="-100" dirty="0" err="1" smtClean="0">
                <a:solidFill>
                  <a:prstClr val="black"/>
                </a:solidFill>
              </a:rPr>
              <a:t>신자유주의</a:t>
            </a:r>
            <a:endParaRPr lang="ko-KR" altLang="en-US" sz="1400" dirty="0"/>
          </a:p>
        </p:txBody>
      </p:sp>
      <p:sp>
        <p:nvSpPr>
          <p:cNvPr id="37" name="직사각형 36"/>
          <p:cNvSpPr/>
          <p:nvPr/>
        </p:nvSpPr>
        <p:spPr>
          <a:xfrm>
            <a:off x="5767563" y="6021288"/>
            <a:ext cx="2217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spc="-100" dirty="0" smtClean="0">
                <a:solidFill>
                  <a:prstClr val="black"/>
                </a:solidFill>
              </a:rPr>
              <a:t>다 함께 행복한 성장을 하는</a:t>
            </a:r>
          </a:p>
          <a:p>
            <a:pPr algn="ctr"/>
            <a:r>
              <a:rPr lang="ko-KR" altLang="en-US" sz="1400" spc="-100" dirty="0" smtClean="0">
                <a:solidFill>
                  <a:prstClr val="black"/>
                </a:solidFill>
              </a:rPr>
              <a:t>따뜻한 자본주의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798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466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1390948" y="150540"/>
              <a:ext cx="58326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400" b="1" spc="-120" dirty="0" smtClean="0">
                  <a:latin typeface="나눔고딕 ExtraBold" pitchFamily="50" charset="-127"/>
                  <a:ea typeface="나눔고딕 ExtraBold" pitchFamily="50" charset="-127"/>
                </a:rPr>
                <a:t>세계 금융 위기와 자본주의의 발전 방향</a:t>
              </a:r>
              <a:endParaRPr lang="en-US" altLang="ko-KR" sz="24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228458" y="78134"/>
            <a:ext cx="2667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5-1.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자본주의와 합리적 선택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1292004"/>
            <a:ext cx="7056784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다음의 자료를 참고하여 ‘자본주의 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4.0’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이 추구하는 방향은 무엇인지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실현 가능한 주장인지 토론해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268760"/>
            <a:ext cx="1142609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22"/>
          <p:cNvGrpSpPr/>
          <p:nvPr/>
        </p:nvGrpSpPr>
        <p:grpSpPr>
          <a:xfrm>
            <a:off x="539552" y="4912057"/>
            <a:ext cx="6552728" cy="1253247"/>
            <a:chOff x="467544" y="5670890"/>
            <a:chExt cx="6164007" cy="1516750"/>
          </a:xfrm>
        </p:grpSpPr>
        <p:sp>
          <p:nvSpPr>
            <p:cNvPr id="24" name="양쪽 모서리가 둥근 사각형 23"/>
            <p:cNvSpPr/>
            <p:nvPr/>
          </p:nvSpPr>
          <p:spPr>
            <a:xfrm>
              <a:off x="467544" y="5670890"/>
              <a:ext cx="1232800" cy="700813"/>
            </a:xfrm>
            <a:prstGeom prst="round2SameRect">
              <a:avLst>
                <a:gd name="adj1" fmla="val 15425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120000"/>
                </a:lnSpc>
              </a:pPr>
              <a:r>
                <a:rPr lang="ko-KR" altLang="en-US" sz="1400" b="1" spc="6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 활동 길잡이</a:t>
              </a:r>
              <a:endParaRPr lang="en-US" altLang="ko-KR" sz="12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5" name="제목 1"/>
            <p:cNvSpPr txBox="1">
              <a:spLocks/>
            </p:cNvSpPr>
            <p:nvPr/>
          </p:nvSpPr>
          <p:spPr>
            <a:xfrm>
              <a:off x="467544" y="6106631"/>
              <a:ext cx="6164007" cy="1081009"/>
            </a:xfrm>
            <a:prstGeom prst="roundRect">
              <a:avLst>
                <a:gd name="adj" fmla="val 6517"/>
              </a:avLst>
            </a:prstGeom>
            <a:solidFill>
              <a:schemeClr val="bg1"/>
            </a:solidFill>
            <a:ln w="19050" cap="rnd" cmpd="sng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144000" tIns="72000" rIns="144000" bIns="36000" rtlCol="0" anchor="ctr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16000" indent="-216000" algn="just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세계 금융 위기의 원인과 영향을 분석하여 현대 자본주의의 문제점을 파악한다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16000" indent="-216000" algn="just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자본주의의 각 단계별 특징을 파악하고 개선 방향을 모색한다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16000" indent="-216000" algn="just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자본주의 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4.0</a:t>
              </a: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이 추구하는 바를 비판적으로 분석한다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4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539552" y="2348880"/>
          <a:ext cx="7992888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6768752"/>
              </a:tblGrid>
              <a:tr h="10441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찬성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반대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763688" y="2420888"/>
            <a:ext cx="6768752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현대 자본주의는 더 많이 갖기 위해 부정부패가 만연하고 계층 간 양극화 현상이 심화되고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이에 다 함께 행복한 성장을 할 수 있는 따뜻한 자본주의로 바뀌어야 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63688" y="3441774"/>
            <a:ext cx="6768752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‘자본주의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4.0’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을 추진하면서 정부가 인위적인 간섭과 개입을 한다면 시장이 효율적으로 작동하지 못하고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결과적으로 국가 전체적인 성장을 저해할 수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208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79512" y="4971395"/>
            <a:ext cx="8964487" cy="41293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25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시장에서 자유롭게 거래를 하면 어떤 이점이 있을까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3566" y="5323024"/>
            <a:ext cx="7992889" cy="101566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키 시장에서 자유롭게 거래를 하게 되면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경제 활동에 참여하는 주체의 선택에 따라 다양한 결과를 얻을 수 있기 때문에 경제 활동에 참여하려는 동기가 증진되어 활발한 경제 활동이 이루어질 것이다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79" y="1484784"/>
            <a:ext cx="6202953" cy="40011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다음은 어느 두 국가의 경제 체제를 나타낸 그림이다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916832"/>
            <a:ext cx="4244223" cy="24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916832"/>
            <a:ext cx="3657257" cy="247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모서리가 둥근 직사각형 15"/>
          <p:cNvSpPr/>
          <p:nvPr/>
        </p:nvSpPr>
        <p:spPr>
          <a:xfrm>
            <a:off x="2123728" y="4437112"/>
            <a:ext cx="828000" cy="288032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spc="-100" dirty="0" smtClean="0">
                <a:solidFill>
                  <a:schemeClr val="tx1"/>
                </a:solidFill>
              </a:rPr>
              <a:t>A 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국가</a:t>
            </a:r>
            <a:endParaRPr lang="ko-KR" altLang="en-US" sz="1600" spc="-100" dirty="0">
              <a:solidFill>
                <a:schemeClr val="tx1"/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6328620" y="4437112"/>
            <a:ext cx="828000" cy="288032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spc="-100" dirty="0" smtClean="0">
                <a:solidFill>
                  <a:schemeClr val="tx1"/>
                </a:solidFill>
              </a:rPr>
              <a:t>B 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국가</a:t>
            </a:r>
            <a:endParaRPr lang="ko-KR" altLang="en-US" sz="1600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51520" y="34020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꼭꼭</a:t>
              </a:r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자기 점검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79" y="1713508"/>
            <a:ext cx="849694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학습 전개 과정을 읽고 체크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V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하면서 단원의 구조를 파악해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251520" y="1857524"/>
            <a:ext cx="198000" cy="180000"/>
          </a:xfrm>
          <a:prstGeom prst="hexagon">
            <a:avLst/>
          </a:prstGeom>
          <a:solidFill>
            <a:schemeClr val="bg1"/>
          </a:solidFill>
          <a:ln w="53975">
            <a:solidFill>
              <a:srgbClr val="A0D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>
            <a:off x="251520" y="4248144"/>
            <a:ext cx="7980864" cy="461665"/>
            <a:chOff x="341552" y="4235444"/>
            <a:chExt cx="798086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53936" y="4235444"/>
              <a:ext cx="7768480" cy="46166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 전개 과정을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바탕으로 나의 목표를 세워 보자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41552" y="4376276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오각형 19"/>
          <p:cNvSpPr/>
          <p:nvPr/>
        </p:nvSpPr>
        <p:spPr>
          <a:xfrm>
            <a:off x="264220" y="2844070"/>
            <a:ext cx="2390680" cy="885662"/>
          </a:xfrm>
          <a:prstGeom prst="homePlate">
            <a:avLst/>
          </a:prstGeom>
          <a:solidFill>
            <a:srgbClr val="E8F5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자본주의의 개념을 이해한다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  <a:endParaRPr lang="ko-KR" altLang="en-US" sz="1500" spc="-140" dirty="0">
              <a:solidFill>
                <a:schemeClr val="tx1"/>
              </a:solidFill>
            </a:endParaRPr>
          </a:p>
        </p:txBody>
      </p:sp>
      <p:sp>
        <p:nvSpPr>
          <p:cNvPr id="21" name="갈매기형 수장 20"/>
          <p:cNvSpPr/>
          <p:nvPr/>
        </p:nvSpPr>
        <p:spPr>
          <a:xfrm>
            <a:off x="2280444" y="2844070"/>
            <a:ext cx="2664296" cy="88566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rIns="36000" rtlCol="0" anchor="ctr"/>
          <a:lstStyle/>
          <a:p>
            <a:pPr algn="ctr"/>
            <a:r>
              <a:rPr lang="ko-KR" altLang="en-US" sz="1400" spc="-150" dirty="0" smtClean="0">
                <a:solidFill>
                  <a:schemeClr val="tx1"/>
                </a:solidFill>
              </a:rPr>
              <a:t>자본주의의 역사적 전개 과정 속에서 자본주의의 특징을 조사한다</a:t>
            </a:r>
            <a:r>
              <a:rPr lang="en-US" altLang="ko-KR" sz="1400" spc="-150" dirty="0" smtClean="0">
                <a:solidFill>
                  <a:schemeClr val="tx1"/>
                </a:solidFill>
              </a:rPr>
              <a:t>.</a:t>
            </a:r>
            <a:endParaRPr lang="ko-KR" altLang="en-US" sz="1400" spc="-150" dirty="0">
              <a:solidFill>
                <a:schemeClr val="tx1"/>
              </a:solidFill>
            </a:endParaRPr>
          </a:p>
        </p:txBody>
      </p:sp>
      <p:sp>
        <p:nvSpPr>
          <p:cNvPr id="22" name="갈매기형 수장 21"/>
          <p:cNvSpPr/>
          <p:nvPr/>
        </p:nvSpPr>
        <p:spPr>
          <a:xfrm>
            <a:off x="4560059" y="2844070"/>
            <a:ext cx="2626868" cy="885661"/>
          </a:xfrm>
          <a:prstGeom prst="chevron">
            <a:avLst/>
          </a:prstGeom>
          <a:solidFill>
            <a:srgbClr val="C5E3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400" spc="-140" dirty="0" smtClean="0">
                <a:solidFill>
                  <a:schemeClr val="tx1"/>
                </a:solidFill>
              </a:rPr>
              <a:t>시장 경제에서 합리적 선택의 의미와 한계를  파악한다</a:t>
            </a:r>
            <a:r>
              <a:rPr lang="en-US" altLang="ko-KR" sz="1400" spc="-140" dirty="0" smtClean="0">
                <a:solidFill>
                  <a:schemeClr val="tx1"/>
                </a:solidFill>
              </a:rPr>
              <a:t>.</a:t>
            </a:r>
            <a:endParaRPr lang="ko-KR" altLang="en-US" sz="1400" spc="-50" dirty="0">
              <a:solidFill>
                <a:schemeClr val="tx1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814513" y="2844070"/>
            <a:ext cx="2016224" cy="885662"/>
            <a:chOff x="6660232" y="2831370"/>
            <a:chExt cx="2016224" cy="885662"/>
          </a:xfrm>
        </p:grpSpPr>
        <p:sp>
          <p:nvSpPr>
            <p:cNvPr id="24" name="갈매기형 수장 23"/>
            <p:cNvSpPr/>
            <p:nvPr/>
          </p:nvSpPr>
          <p:spPr>
            <a:xfrm>
              <a:off x="6660232" y="2831371"/>
              <a:ext cx="1080120" cy="885661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236296" y="2831370"/>
              <a:ext cx="1440160" cy="8855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ko-KR" sz="1500" dirty="0" smtClean="0">
                  <a:solidFill>
                    <a:prstClr val="black"/>
                  </a:solidFill>
                </a:rPr>
                <a:t>140</a:t>
              </a:r>
              <a:r>
                <a:rPr lang="ko-KR" altLang="en-US" sz="1500" dirty="0" smtClean="0">
                  <a:solidFill>
                    <a:prstClr val="black"/>
                  </a:solidFill>
                </a:rPr>
                <a:t>쪽에서 </a:t>
              </a:r>
              <a:endParaRPr lang="en-US" altLang="ko-KR" sz="15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학습 결과를 </a:t>
              </a:r>
              <a:endParaRPr lang="en-US" altLang="ko-KR" sz="15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 평가한다</a:t>
              </a:r>
              <a:r>
                <a:rPr lang="en-US" altLang="ko-KR" sz="1500" dirty="0" smtClean="0">
                  <a:solidFill>
                    <a:prstClr val="black"/>
                  </a:solidFill>
                </a:rPr>
                <a:t>.</a:t>
              </a:r>
              <a:endParaRPr lang="ko-KR" altLang="en-US" sz="1500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1850831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083079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387335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8475567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280920" cy="1708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200"/>
              </a:lnSpc>
            </a:pP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자본주의의 의미와 특징을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342900" indent="-342900">
              <a:lnSpc>
                <a:spcPts val="4200"/>
              </a:lnSpc>
            </a:pP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2.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자본주의가 다양한 모습으로 전개되어 온 과정을 이해할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798250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자본주의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시장 경제 체제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수정 자본주의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신자유주의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320098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자본주의의 전개 과정과 특징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6228457" y="1202878"/>
              <a:ext cx="26677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자본주의와 합리적 선택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1600" y="4293096"/>
            <a:ext cx="7272808" cy="142192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 자료는 자본주의에 관한 단어 구름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(word cloud)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이다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 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이 중 세 개 이상의 단어를 이용하여 자신이 생각하는 자본주의의 개념을 써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5734997"/>
            <a:ext cx="756084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자본주의는 개인과 사회가 부를 창출하는 과정에서 자본이 중심적인 역할을 하는 경제 체제이다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자본주의의 전개 과정과 특징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6228457" y="1202878"/>
              <a:ext cx="26677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자본주의와 합리적 선택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0496" y="4365104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6119" y="1052736"/>
            <a:ext cx="571176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0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자본주의란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자본주의의 전개 과정과 특징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228457" y="1202878"/>
              <a:ext cx="26677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자본주의와 합리적 선택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자본주의의 개념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자본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토지나 노동 등의 생산 요소와 결합하여 생산을 가능하게 하는 기계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설비 등과 이를 구입하기 위한 자금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자본주의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개인과 사회가 부를 창출하는 과정에서 자본이 중심적인 역할을 하는 체제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자본주의란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자본주의의 전개 과정과 특징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228457" y="1202878"/>
              <a:ext cx="26677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자본주의와 합리적 선택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369331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자본주의 경제 체제의 특징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특징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사유 재산제 인정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경제 활동의 자유 보장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시장 경제 체제를 바탕으로 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경제적 선택과 책임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개인의 이익 추구를 위한 자유로운 선택이 인정되며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자신의 경제적 선택에 대한 책임을 짐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2385</Words>
  <Application>Microsoft Office PowerPoint</Application>
  <PresentationFormat>화면 슬라이드 쇼(4:3)</PresentationFormat>
  <Paragraphs>335</Paragraphs>
  <Slides>34</Slides>
  <Notes>34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통합사회</dc:title>
  <dc:creator>user</dc:creator>
  <cp:lastModifiedBy>user</cp:lastModifiedBy>
  <cp:revision>222</cp:revision>
  <dcterms:created xsi:type="dcterms:W3CDTF">2017-01-13T03:10:23Z</dcterms:created>
  <dcterms:modified xsi:type="dcterms:W3CDTF">2018-02-06T06:07:10Z</dcterms:modified>
</cp:coreProperties>
</file>