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4" r:id="rId2"/>
    <p:sldId id="258" r:id="rId3"/>
    <p:sldId id="259" r:id="rId4"/>
    <p:sldId id="261" r:id="rId5"/>
    <p:sldId id="357" r:id="rId6"/>
    <p:sldId id="263" r:id="rId7"/>
    <p:sldId id="355" r:id="rId8"/>
    <p:sldId id="347" r:id="rId9"/>
    <p:sldId id="351" r:id="rId10"/>
    <p:sldId id="358" r:id="rId11"/>
    <p:sldId id="356" r:id="rId12"/>
    <p:sldId id="359" r:id="rId13"/>
    <p:sldId id="362" r:id="rId14"/>
    <p:sldId id="361" r:id="rId15"/>
    <p:sldId id="360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246"/>
    <a:srgbClr val="E30021"/>
    <a:srgbClr val="FFEE31"/>
    <a:srgbClr val="B7CF31"/>
    <a:srgbClr val="F7F9E5"/>
    <a:srgbClr val="444E82"/>
    <a:srgbClr val="C5E3ED"/>
    <a:srgbClr val="CDE7EF"/>
    <a:srgbClr val="BFE1EB"/>
    <a:srgbClr val="7F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66" d="100"/>
          <a:sy n="66" d="100"/>
        </p:scale>
        <p:origin x="26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043608" y="2996952"/>
            <a:ext cx="705678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문제의 양상과 해결 방안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116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 인권 문제 이해하기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1435810"/>
            <a:ext cx="8568952" cy="8843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400" spc="-80" dirty="0" smtClean="0"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400" spc="-80" dirty="0" smtClean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400" spc="-80" dirty="0" smtClean="0">
                <a:latin typeface="나눔고딕 ExtraBold" pitchFamily="50" charset="-127"/>
                <a:ea typeface="나눔고딕 ExtraBold" pitchFamily="50" charset="-127"/>
              </a:rPr>
              <a:t>에서 제시하고 있는 아동 인권 문제가 생겨난 원인은 무엇일까</a:t>
            </a:r>
            <a:r>
              <a:rPr lang="en-US" altLang="ko-KR" sz="2400" spc="-80" dirty="0" smtClean="0"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576" y="2348880"/>
            <a:ext cx="7776864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개발 도상국의 극심한 빈곤과 아동 인권에 대한 인식 부족</a:t>
            </a:r>
            <a:r>
              <a:rPr lang="en-US" altLang="ko-KR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개발 도상국의 아동을 저임금으로 부려 인건비를 줄이려는 자본가들의 욕심 때문이라고 볼 수 있다</a:t>
            </a:r>
            <a:r>
              <a:rPr lang="en-US" altLang="ko-KR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000" kern="0" spc="-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3809586"/>
            <a:ext cx="8568952" cy="91307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spc="-80" dirty="0" smtClean="0">
                <a:latin typeface="나눔고딕 ExtraBold" pitchFamily="50" charset="-127"/>
                <a:ea typeface="나눔고딕 ExtraBold" pitchFamily="50" charset="-127"/>
              </a:rPr>
              <a:t>자료 </a:t>
            </a:r>
            <a:r>
              <a:rPr lang="en-US" altLang="ko-KR" sz="2400" spc="-80" dirty="0" smtClean="0"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400" spc="-80" dirty="0" smtClean="0">
                <a:latin typeface="나눔고딕 ExtraBold" pitchFamily="50" charset="-127"/>
                <a:ea typeface="나눔고딕 ExtraBold" pitchFamily="50" charset="-127"/>
              </a:rPr>
              <a:t>와 관련하여 난민들이 누려야 할 권리에는 어떤 것이 있는지 알아보자</a:t>
            </a:r>
            <a:r>
              <a:rPr lang="en-US" altLang="ko-KR" sz="2400" spc="-8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5576" y="4722656"/>
            <a:ext cx="7776864" cy="7945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환경권</a:t>
            </a:r>
            <a:r>
              <a:rPr lang="en-US" altLang="ko-KR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kern="0" spc="-5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안전권</a:t>
            </a:r>
            <a:r>
              <a:rPr lang="en-US" altLang="ko-KR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kern="0" spc="-5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주거권</a:t>
            </a:r>
            <a:r>
              <a:rPr lang="ko-KR" altLang="en-US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등의 기본권을 비롯하여 다른 사람들과 동등한 사회</a:t>
            </a:r>
            <a:r>
              <a:rPr lang="en-US" altLang="ko-KR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경제적인 권리와 의료 혜택을 받을 권리가 있다</a:t>
            </a:r>
            <a:r>
              <a:rPr lang="en-US" altLang="ko-KR" sz="20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000" kern="0" spc="-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6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인권 지수를 활용한 인권 지도 만들기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196752"/>
            <a:ext cx="856895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0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20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제시된 인권 지수 자료를 바탕으로 아래의 과제를 해결해 보자</a:t>
            </a:r>
            <a:r>
              <a:rPr lang="en-US" altLang="ko-KR" sz="20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r>
              <a:rPr lang="ko-KR" altLang="en-US" sz="20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000" spc="-8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050" y="1312302"/>
            <a:ext cx="272859" cy="2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6" name="그룹 115"/>
          <p:cNvGrpSpPr/>
          <p:nvPr/>
        </p:nvGrpSpPr>
        <p:grpSpPr>
          <a:xfrm>
            <a:off x="323528" y="1844824"/>
            <a:ext cx="2664296" cy="4680520"/>
            <a:chOff x="251520" y="1916832"/>
            <a:chExt cx="2664296" cy="4680520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395536" y="1916832"/>
              <a:ext cx="2376264" cy="4680520"/>
            </a:xfrm>
            <a:prstGeom prst="roundRect">
              <a:avLst>
                <a:gd name="adj" fmla="val 5712"/>
              </a:avLst>
            </a:prstGeom>
            <a:solidFill>
              <a:srgbClr val="F7F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/>
              <a:r>
                <a:rPr lang="ko-KR" altLang="en-US" sz="1400" b="1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국가별 민주주의 지수</a:t>
              </a:r>
              <a:r>
                <a:rPr lang="en-US" altLang="ko-KR" sz="1400" b="1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(2015)</a:t>
              </a: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 영국의 주간지 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『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이코노미스트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』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에서 각국의 민주주의의 상태를 조사하여 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2007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년부터 발표한 지수이다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정치적 다원주의 및 선거 절차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시민의 권리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정치 참여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정치 문화에 근거하여 측정한다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spc="-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251520" y="2420888"/>
              <a:ext cx="2664296" cy="2304256"/>
              <a:chOff x="467544" y="2348880"/>
              <a:chExt cx="2664296" cy="2304256"/>
            </a:xfrm>
          </p:grpSpPr>
          <p:sp>
            <p:nvSpPr>
              <p:cNvPr id="25" name="모서리가 둥근 직사각형 24"/>
              <p:cNvSpPr/>
              <p:nvPr/>
            </p:nvSpPr>
            <p:spPr>
              <a:xfrm>
                <a:off x="467544" y="2348880"/>
                <a:ext cx="1080000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B7CF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완전한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민주주의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(8.0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이상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467544" y="3140968"/>
                <a:ext cx="1080000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FFE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미흡한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민주주의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(4.0~8.0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미만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>
                <a:off x="467544" y="3933056"/>
                <a:ext cx="1080000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E3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권위주의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(4.0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미만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1619672" y="2348880"/>
                <a:ext cx="1512168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B7CF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노르웨이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스위스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핀란드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영국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미국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9" name="모서리가 둥근 직사각형 28"/>
              <p:cNvSpPr/>
              <p:nvPr/>
            </p:nvSpPr>
            <p:spPr>
              <a:xfrm>
                <a:off x="1619672" y="3140968"/>
                <a:ext cx="1512168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FFE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한국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일본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인도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멕시코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타이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터키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1619672" y="3933056"/>
                <a:ext cx="1512168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E3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베트남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수단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러시아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중국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북한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 rot="16200000">
                <a:off x="1583668" y="2384884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 rot="16200000">
                <a:off x="1583668" y="3176972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 rot="16200000">
                <a:off x="1583668" y="3969060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그룹 116"/>
          <p:cNvGrpSpPr/>
          <p:nvPr/>
        </p:nvGrpSpPr>
        <p:grpSpPr>
          <a:xfrm>
            <a:off x="3167752" y="1844824"/>
            <a:ext cx="2664296" cy="4680520"/>
            <a:chOff x="3131840" y="1916832"/>
            <a:chExt cx="2664296" cy="4680520"/>
          </a:xfrm>
        </p:grpSpPr>
        <p:sp>
          <p:nvSpPr>
            <p:cNvPr id="94" name="모서리가 둥근 직사각형 93"/>
            <p:cNvSpPr/>
            <p:nvPr/>
          </p:nvSpPr>
          <p:spPr>
            <a:xfrm>
              <a:off x="3275856" y="1916832"/>
              <a:ext cx="2376264" cy="4680520"/>
            </a:xfrm>
            <a:prstGeom prst="roundRect">
              <a:avLst>
                <a:gd name="adj" fmla="val 5712"/>
              </a:avLst>
            </a:prstGeom>
            <a:solidFill>
              <a:srgbClr val="F7F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/>
              <a:r>
                <a:rPr lang="ko-KR" altLang="en-US" sz="1400" b="1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성 불평등 지수</a:t>
              </a:r>
              <a:r>
                <a:rPr lang="en-US" altLang="ko-KR" sz="1400" b="1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(2015)</a:t>
              </a: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 국제 연합 개발 계획에서 각 나라의 성 </a:t>
              </a:r>
              <a:r>
                <a:rPr lang="ko-KR" altLang="en-US" sz="1200" spc="-5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불평등성을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측정하기 위해 발표한 지수이다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산모 사망 비율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청소년 출산율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여성 의원 비율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중등 학교 이상 교육 비율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경제 활동 참가율의 다섯 가지 지표로 측정한다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spc="-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5" name="그룹 94"/>
            <p:cNvGrpSpPr/>
            <p:nvPr/>
          </p:nvGrpSpPr>
          <p:grpSpPr>
            <a:xfrm>
              <a:off x="3131840" y="2420888"/>
              <a:ext cx="2664296" cy="2304256"/>
              <a:chOff x="467544" y="2348880"/>
              <a:chExt cx="2664296" cy="2304256"/>
            </a:xfrm>
          </p:grpSpPr>
          <p:sp>
            <p:nvSpPr>
              <p:cNvPr id="96" name="모서리가 둥근 직사각형 95"/>
              <p:cNvSpPr/>
              <p:nvPr/>
            </p:nvSpPr>
            <p:spPr>
              <a:xfrm>
                <a:off x="467544" y="2348880"/>
                <a:ext cx="1080000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B7CF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평등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(0~0.27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미만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7" name="모서리가 둥근 직사각형 96"/>
              <p:cNvSpPr/>
              <p:nvPr/>
            </p:nvSpPr>
            <p:spPr>
              <a:xfrm>
                <a:off x="467544" y="3140968"/>
                <a:ext cx="1080000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FFE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보통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(0.27~0.48)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8" name="모서리가 둥근 직사각형 97"/>
              <p:cNvSpPr/>
              <p:nvPr/>
            </p:nvSpPr>
            <p:spPr>
              <a:xfrm>
                <a:off x="467544" y="3933056"/>
                <a:ext cx="1080000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E3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불평등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(0.48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이상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99" name="모서리가 둥근 직사각형 98"/>
              <p:cNvSpPr/>
              <p:nvPr/>
            </p:nvSpPr>
            <p:spPr>
              <a:xfrm>
                <a:off x="1619672" y="2348880"/>
                <a:ext cx="1512168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B7CF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노르웨이</a:t>
                </a:r>
                <a:r>
                  <a:rPr lang="en-US" altLang="ko-KR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스위스</a:t>
                </a:r>
                <a:r>
                  <a:rPr lang="en-US" altLang="ko-KR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미국</a:t>
                </a:r>
                <a:r>
                  <a:rPr lang="en-US" altLang="ko-KR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독일</a:t>
                </a:r>
                <a:r>
                  <a:rPr lang="en-US" altLang="ko-KR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일본</a:t>
                </a:r>
                <a:r>
                  <a:rPr lang="en-US" altLang="ko-KR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한국</a:t>
                </a:r>
                <a:r>
                  <a:rPr lang="en-US" altLang="ko-KR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12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오스트레일리아</a:t>
                </a:r>
                <a:endParaRPr lang="en-US" altLang="ko-KR" sz="1200" spc="-12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0" name="모서리가 둥근 직사각형 99"/>
              <p:cNvSpPr/>
              <p:nvPr/>
            </p:nvSpPr>
            <p:spPr>
              <a:xfrm>
                <a:off x="1619672" y="3140968"/>
                <a:ext cx="1512168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FFE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멕시코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러시아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베트남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타이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1" name="모서리가 둥근 직사각형 100"/>
              <p:cNvSpPr/>
              <p:nvPr/>
            </p:nvSpPr>
            <p:spPr>
              <a:xfrm>
                <a:off x="1619672" y="3933056"/>
                <a:ext cx="1512168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E3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이란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인도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예멘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방글라데시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이라크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102" name="직선 연결선 101"/>
              <p:cNvCxnSpPr/>
              <p:nvPr/>
            </p:nvCxnSpPr>
            <p:spPr>
              <a:xfrm rot="16200000">
                <a:off x="1583668" y="2384884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직선 연결선 102"/>
              <p:cNvCxnSpPr/>
              <p:nvPr/>
            </p:nvCxnSpPr>
            <p:spPr>
              <a:xfrm rot="16200000">
                <a:off x="1583668" y="3176972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/>
              <p:cNvCxnSpPr/>
              <p:nvPr/>
            </p:nvCxnSpPr>
            <p:spPr>
              <a:xfrm rot="16200000">
                <a:off x="1583668" y="3969060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그룹 117"/>
          <p:cNvGrpSpPr/>
          <p:nvPr/>
        </p:nvGrpSpPr>
        <p:grpSpPr>
          <a:xfrm>
            <a:off x="6012160" y="1844824"/>
            <a:ext cx="2664296" cy="4680520"/>
            <a:chOff x="5940152" y="1916832"/>
            <a:chExt cx="2664296" cy="4680520"/>
          </a:xfrm>
        </p:grpSpPr>
        <p:sp>
          <p:nvSpPr>
            <p:cNvPr id="105" name="모서리가 둥근 직사각형 104"/>
            <p:cNvSpPr/>
            <p:nvPr/>
          </p:nvSpPr>
          <p:spPr>
            <a:xfrm>
              <a:off x="6084168" y="1916832"/>
              <a:ext cx="2376264" cy="4680520"/>
            </a:xfrm>
            <a:prstGeom prst="roundRect">
              <a:avLst>
                <a:gd name="adj" fmla="val 5712"/>
              </a:avLst>
            </a:prstGeom>
            <a:solidFill>
              <a:srgbClr val="F7F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t"/>
            <a:lstStyle/>
            <a:p>
              <a:pPr algn="ctr"/>
              <a:r>
                <a:rPr lang="ko-KR" altLang="en-US" sz="1400" b="1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세계 언론 자유 지수</a:t>
              </a:r>
              <a:r>
                <a:rPr lang="en-US" altLang="ko-KR" sz="1400" b="1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(2016)</a:t>
              </a: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endParaRPr lang="en-US" altLang="ko-KR" sz="1400" b="1" spc="-5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30000"/>
                </a:lnSpc>
              </a:pP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 국경 없는 </a:t>
              </a:r>
              <a:r>
                <a:rPr lang="ko-KR" altLang="en-US" sz="1200" spc="-5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기자회가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언론의 자유 점수를 집계하여 매년 각 국가별 순위로 발표하는 지수이다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언론인과 미디어에 대한 직접적인 공격과 언론의 자유에 대한 간접적인 압력에 대한 설문 항목으로 측정한다</a:t>
              </a:r>
              <a:r>
                <a: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spc="-5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106" name="그룹 105"/>
            <p:cNvGrpSpPr/>
            <p:nvPr/>
          </p:nvGrpSpPr>
          <p:grpSpPr>
            <a:xfrm>
              <a:off x="5940152" y="2420888"/>
              <a:ext cx="2664296" cy="2304256"/>
              <a:chOff x="467544" y="2348880"/>
              <a:chExt cx="2664296" cy="2304256"/>
            </a:xfrm>
          </p:grpSpPr>
          <p:sp>
            <p:nvSpPr>
              <p:cNvPr id="107" name="모서리가 둥근 직사각형 106"/>
              <p:cNvSpPr/>
              <p:nvPr/>
            </p:nvSpPr>
            <p:spPr>
              <a:xfrm>
                <a:off x="467544" y="2348880"/>
                <a:ext cx="1080000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B7CF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자유도 높음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(25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미만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8" name="모서리가 둥근 직사각형 107"/>
              <p:cNvSpPr/>
              <p:nvPr/>
            </p:nvSpPr>
            <p:spPr>
              <a:xfrm>
                <a:off x="467544" y="3140968"/>
                <a:ext cx="1080000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FFE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자유도 보통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(25~50)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9" name="모서리가 둥근 직사각형 108"/>
              <p:cNvSpPr/>
              <p:nvPr/>
            </p:nvSpPr>
            <p:spPr>
              <a:xfrm>
                <a:off x="467544" y="3933056"/>
                <a:ext cx="1080000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E3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자유도 낮음</a:t>
                </a:r>
                <a:endParaRPr lang="en-US" altLang="ko-KR" sz="1200" spc="-5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(50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이상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0" name="모서리가 둥근 직사각형 109"/>
              <p:cNvSpPr/>
              <p:nvPr/>
            </p:nvSpPr>
            <p:spPr>
              <a:xfrm>
                <a:off x="1619672" y="2348880"/>
                <a:ext cx="1512168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B7CF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핀란드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노르웨이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독일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스위스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영국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미국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1" name="모서리가 둥근 직사각형 110"/>
              <p:cNvSpPr/>
              <p:nvPr/>
            </p:nvSpPr>
            <p:spPr>
              <a:xfrm>
                <a:off x="1619672" y="3140968"/>
                <a:ext cx="1512168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FFEE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한국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일본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헝가리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브라질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인도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러시아</a:t>
                </a:r>
              </a:p>
            </p:txBody>
          </p:sp>
          <p:sp>
            <p:nvSpPr>
              <p:cNvPr id="112" name="모서리가 둥근 직사각형 111"/>
              <p:cNvSpPr/>
              <p:nvPr/>
            </p:nvSpPr>
            <p:spPr>
              <a:xfrm>
                <a:off x="1619672" y="3933056"/>
                <a:ext cx="1512168" cy="720080"/>
              </a:xfrm>
              <a:prstGeom prst="roundRect">
                <a:avLst>
                  <a:gd name="adj" fmla="val 5712"/>
                </a:avLst>
              </a:prstGeom>
              <a:solidFill>
                <a:schemeClr val="bg1"/>
              </a:solidFill>
              <a:ln>
                <a:solidFill>
                  <a:srgbClr val="E3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bIns="36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이라크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터키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이란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베트남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중국</a:t>
                </a:r>
                <a:r>
                  <a:rPr lang="en-US" altLang="ko-KR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200" spc="-50" dirty="0" smtClean="0">
                    <a:solidFill>
                      <a:sysClr val="windowText" lastClr="000000"/>
                    </a:solidFill>
                    <a:latin typeface="맑은 고딕" pitchFamily="50" charset="-127"/>
                    <a:ea typeface="맑은 고딕" pitchFamily="50" charset="-127"/>
                  </a:rPr>
                  <a:t>북한</a:t>
                </a:r>
                <a:endParaRPr lang="ko-KR" altLang="en-US" sz="1200" spc="-50" dirty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113" name="직선 연결선 112"/>
              <p:cNvCxnSpPr/>
              <p:nvPr/>
            </p:nvCxnSpPr>
            <p:spPr>
              <a:xfrm rot="16200000">
                <a:off x="1583668" y="2384884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직선 연결선 113"/>
              <p:cNvCxnSpPr/>
              <p:nvPr/>
            </p:nvCxnSpPr>
            <p:spPr>
              <a:xfrm rot="16200000">
                <a:off x="1583668" y="3176972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직선 연결선 114"/>
              <p:cNvCxnSpPr/>
              <p:nvPr/>
            </p:nvCxnSpPr>
            <p:spPr>
              <a:xfrm rot="16200000">
                <a:off x="1583668" y="3969060"/>
                <a:ext cx="0" cy="21602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6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인권 지수를 활용한 인권 지도 만들기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102" y="2420888"/>
            <a:ext cx="8431796" cy="4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7544" y="2132856"/>
            <a:ext cx="3168352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1600" b="1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b="1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국가별 민주주의 지수</a:t>
            </a:r>
            <a:r>
              <a:rPr lang="en-US" altLang="ko-KR" sz="1600" b="1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(2015)</a:t>
            </a:r>
            <a:endParaRPr lang="ko-KR" altLang="en-US" sz="1600" b="1" kern="0" spc="-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418396" y="3364612"/>
            <a:ext cx="6391567" cy="1490782"/>
            <a:chOff x="418396" y="3364612"/>
            <a:chExt cx="6391567" cy="1490782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804724" y="3411016"/>
              <a:ext cx="504056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418396" y="3861048"/>
              <a:ext cx="409188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1396028" y="3364612"/>
              <a:ext cx="409188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858064" y="3619420"/>
              <a:ext cx="265172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6544791" y="4059088"/>
              <a:ext cx="265172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1534964" y="4646786"/>
              <a:ext cx="265172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3083418" y="4177202"/>
              <a:ext cx="265172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2831108" y="3376042"/>
              <a:ext cx="410400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3316114" y="4693394"/>
              <a:ext cx="410400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7504" y="1196752"/>
            <a:ext cx="8640960" cy="827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ko-KR" altLang="en-US" sz="2000" spc="-80" dirty="0" err="1" smtClean="0">
                <a:latin typeface="나눔고딕 ExtraBold" pitchFamily="50" charset="-127"/>
                <a:ea typeface="나눔고딕 ExtraBold" pitchFamily="50" charset="-127"/>
              </a:rPr>
              <a:t>모둠원별로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 지수를 하나씩 선택하여 지도에 색칠하고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세 가지 지수가 모두 높거나 낮은 국가를 찾아보자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6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인권 지수를 활용한 인권 지도 만들기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102" y="2420888"/>
            <a:ext cx="8431796" cy="4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7544" y="2132856"/>
            <a:ext cx="3168352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1600" b="1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b="1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성 불평등 지수</a:t>
            </a:r>
            <a:r>
              <a:rPr lang="en-US" altLang="ko-KR" sz="1600" b="1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(2015)</a:t>
            </a:r>
            <a:endParaRPr lang="ko-KR" altLang="en-US" sz="1600" b="1" kern="0" spc="-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418396" y="3411016"/>
            <a:ext cx="6391567" cy="2340224"/>
            <a:chOff x="418396" y="3411016"/>
            <a:chExt cx="6391567" cy="2340224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3566269" y="5589240"/>
              <a:ext cx="792088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418396" y="3861048"/>
              <a:ext cx="409188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4034036" y="4180830"/>
              <a:ext cx="256282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6544791" y="4059088"/>
              <a:ext cx="265172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123728" y="4248646"/>
              <a:ext cx="228724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2621434" y="4468862"/>
              <a:ext cx="265172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1755180" y="4240138"/>
              <a:ext cx="321940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2568476" y="4941168"/>
              <a:ext cx="576064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1115616" y="3676774"/>
              <a:ext cx="256282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804724" y="3411016"/>
              <a:ext cx="504056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1941612" y="4634086"/>
              <a:ext cx="265172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7504" y="1196752"/>
            <a:ext cx="8640960" cy="827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ko-KR" altLang="en-US" sz="2000" spc="-80" dirty="0" err="1" smtClean="0">
                <a:latin typeface="나눔고딕 ExtraBold" pitchFamily="50" charset="-127"/>
                <a:ea typeface="나눔고딕 ExtraBold" pitchFamily="50" charset="-127"/>
              </a:rPr>
              <a:t>모둠원별로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 지수를 하나씩 선택하여 지도에 색칠하고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세 가지 지수가 모두 높거나 낮은 국가를 찾아보자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6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인권 지수를 활용한 인권 지도 만들기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102" y="2420888"/>
            <a:ext cx="8431796" cy="410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7544" y="2132856"/>
            <a:ext cx="3168352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1600" b="1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b="1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세계 언론 자유 지수</a:t>
            </a:r>
            <a:r>
              <a:rPr lang="en-US" altLang="ko-KR" sz="1600" b="1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(2016)</a:t>
            </a:r>
            <a:endParaRPr lang="ko-KR" altLang="en-US" sz="1600" b="1" kern="0" spc="-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418396" y="3364612"/>
            <a:ext cx="6391567" cy="1490782"/>
            <a:chOff x="418396" y="3364612"/>
            <a:chExt cx="6391567" cy="1490782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804724" y="3411016"/>
              <a:ext cx="504056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418396" y="3861048"/>
              <a:ext cx="409188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1396028" y="3364612"/>
              <a:ext cx="409188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6544791" y="4059088"/>
              <a:ext cx="265172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1629003" y="4077072"/>
              <a:ext cx="265172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3083418" y="4177202"/>
              <a:ext cx="265172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3316114" y="4693394"/>
              <a:ext cx="410400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1112441" y="3695824"/>
              <a:ext cx="256282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856159" y="3614340"/>
              <a:ext cx="256282" cy="162000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2123728" y="4248646"/>
              <a:ext cx="228724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1755180" y="4240138"/>
              <a:ext cx="321940" cy="162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7504" y="1196752"/>
            <a:ext cx="8640960" cy="827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ko-KR" altLang="en-US" sz="2000" spc="-80" dirty="0" err="1" smtClean="0">
                <a:latin typeface="나눔고딕 ExtraBold" pitchFamily="50" charset="-127"/>
                <a:ea typeface="나눔고딕 ExtraBold" pitchFamily="50" charset="-127"/>
              </a:rPr>
              <a:t>모둠원별로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 지수를 하나씩 선택하여 지도에 색칠하고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세 가지 지수가 모두 높거나 낮은 국가를 찾아보자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6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인권 지수를 활용한 인권 지도 만들기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467544" y="5128164"/>
            <a:ext cx="8280920" cy="1497654"/>
            <a:chOff x="395536" y="5171706"/>
            <a:chExt cx="8280920" cy="1497654"/>
          </a:xfrm>
        </p:grpSpPr>
        <p:sp>
          <p:nvSpPr>
            <p:cNvPr id="22" name="양쪽 모서리가 둥근 사각형 21"/>
            <p:cNvSpPr/>
            <p:nvPr/>
          </p:nvSpPr>
          <p:spPr>
            <a:xfrm>
              <a:off x="395536" y="5171706"/>
              <a:ext cx="1296144" cy="432047"/>
            </a:xfrm>
            <a:prstGeom prst="round2SameRect">
              <a:avLst>
                <a:gd name="adj1" fmla="val 24383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3" name="제목 1"/>
            <p:cNvSpPr txBox="1">
              <a:spLocks/>
            </p:cNvSpPr>
            <p:nvPr/>
          </p:nvSpPr>
          <p:spPr>
            <a:xfrm>
              <a:off x="395536" y="5477532"/>
              <a:ext cx="8280920" cy="1191828"/>
            </a:xfrm>
            <a:prstGeom prst="roundRect">
              <a:avLst>
                <a:gd name="adj" fmla="val 9541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45720" rIns="144000" bIns="4572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80000" indent="-180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국가별 민주주의 지수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성 불평등 지수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세계 자유 언론 지수 중 하나를 선택하여 세계 백지도에 색칠하고 종합하여 비교한다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180000" indent="-180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각 지수에서 공통으로 높은 순위와 낮은 순위에 위치한 국가를 파악하고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인권이 낮은 국가의 인권 문제를 인터넷이나 각종 문헌을 통해 조사한다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나눔스퀘어" panose="020B0600000101010101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504" y="1196752"/>
            <a:ext cx="8640960" cy="827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ko-KR" altLang="en-US" sz="2000" spc="-80" dirty="0" err="1" smtClean="0">
                <a:latin typeface="나눔고딕 ExtraBold" pitchFamily="50" charset="-127"/>
                <a:ea typeface="나눔고딕 ExtraBold" pitchFamily="50" charset="-127"/>
              </a:rPr>
              <a:t>모둠원별로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 지수를 하나씩 선택하여 지도에 색칠하고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세 가지 지수가 모두 높거나 낮은 국가를 찾아보자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1988840"/>
            <a:ext cx="7632848" cy="7243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세 가지 지수가 모두 높은 국가 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노르웨이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핀란드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스위스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독일 등</a:t>
            </a:r>
            <a:endParaRPr lang="en-US" altLang="ko-KR" kern="0" spc="-5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세 가지 지수가 모두 낮은 국가 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북한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이란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이라크 등</a:t>
            </a:r>
            <a:endParaRPr lang="ko-KR" altLang="en-US" kern="0" spc="-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852936"/>
            <a:ext cx="8892480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 algn="just">
              <a:lnSpc>
                <a:spcPct val="120000"/>
              </a:lnSpc>
              <a:buSzPct val="100000"/>
              <a:buFont typeface="+mj-lt"/>
              <a:buAutoNum type="arabicPeriod" startAt="2"/>
            </a:pP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인권 지수가 낮은 국가에서 발생하는 인권 문제  실태를 조사해 보자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284984"/>
            <a:ext cx="8208912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 indent="-144000" algn="just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베트남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정부의 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SNS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및 언론 통제가 심하며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유교의 영향으로 여성들의 위치가 남성들보다 낮다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44000" indent="-144000" algn="just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북한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정치범 수용소에서 강제 노동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공개 처형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폭행 등 잔혹 행위가 자행되고 있다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44000" indent="-144000" algn="just" fontAlgn="base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이라크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여성에 대한 억압이 심하며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내전으로 인한 난민 문제가 발생하고 있다</a:t>
            </a:r>
            <a:r>
              <a:rPr lang="en-US" altLang="ko-KR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kern="0" spc="-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496944" cy="5634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국내 인권 문제와 세계 인권 문제의 해결 방안을 제시할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 인권 위원회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연합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(UN), </a:t>
            </a:r>
            <a:r>
              <a:rPr lang="ko-KR" altLang="en-US" sz="2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비정부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기구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(NGO)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인권 문제의 해결 방안</a:t>
                </a:r>
                <a:endParaRPr lang="ko-KR" altLang="en-US" sz="2800" b="1" spc="-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728321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15283" y="302200"/>
            <a:ext cx="1872208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55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99592" y="5229200"/>
            <a:ext cx="6912768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이와 같은 활동이 이루어지는 이유는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67544" y="5370342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28620" y="5824840"/>
            <a:ext cx="7848872" cy="8925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40" dirty="0" smtClean="0">
                <a:solidFill>
                  <a:srgbClr val="FF0000"/>
                </a:solidFill>
                <a:latin typeface="+mn-ea"/>
              </a:rPr>
              <a:t>인권에 대한 올바른 시각을 형성하고 인권 문제에 관심을 갖게 하여 이를 개선하려는 사회 분위기를 조성하기 위해서이다</a:t>
            </a:r>
            <a:r>
              <a:rPr lang="en-US" altLang="ko-KR" sz="2000" spc="-4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인권 문제의 해결 방안</a:t>
                </a:r>
                <a:endParaRPr lang="ko-KR" altLang="en-US" sz="2800" b="1" spc="-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728321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1115616" y="1268760"/>
            <a:ext cx="2290909" cy="3240000"/>
          </a:xfrm>
          <a:prstGeom prst="rect">
            <a:avLst/>
          </a:prstGeom>
          <a:noFill/>
          <a:ln>
            <a:noFill/>
          </a:ln>
          <a:effectLst>
            <a:outerShdw blurRad="165100" sx="103000" sy="103000" algn="ctr" rotWithShape="0">
              <a:prstClr val="black">
                <a:alpha val="12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23928" y="1268760"/>
            <a:ext cx="4145942" cy="3240000"/>
          </a:xfrm>
          <a:prstGeom prst="roundRect">
            <a:avLst>
              <a:gd name="adj" fmla="val 3944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115616" y="4581128"/>
            <a:ext cx="2448272" cy="513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장애인 인권 영화제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4581128"/>
            <a:ext cx="4320480" cy="8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신임 경찰관을 대상으로 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인권 감수성</a:t>
            </a:r>
            <a:r>
              <a:rPr lang="en-US" altLang="ko-KR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’ </a:t>
            </a:r>
            <a:r>
              <a:rPr lang="ko-KR" altLang="en-US" sz="16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향상 교육을 시행하는 모습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5283" y="302200"/>
            <a:ext cx="1872208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529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17649"/>
            <a:ext cx="8280920" cy="499572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40000"/>
              </a:lnSpc>
            </a:pPr>
            <a:r>
              <a:rPr lang="ko-KR" altLang="en-US" sz="22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국가적 차원</a:t>
            </a:r>
            <a:endParaRPr lang="en-US" altLang="ko-KR" sz="2200" b="1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사회 </a:t>
            </a: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경제 </a:t>
            </a: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문화 등의 분야에서 적극적으로 인권 보장</a:t>
            </a:r>
            <a:endParaRPr lang="en-US" altLang="ko-KR" sz="2000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법원</a:t>
            </a: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헌법 재판소</a:t>
            </a: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국가 위원회 등의 국가 기관 설치</a:t>
            </a:r>
            <a:endParaRPr lang="en-US" altLang="ko-KR" sz="2000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itchFamily="34" charset="0"/>
              <a:buChar char="•"/>
            </a:pPr>
            <a:endParaRPr lang="en-US" altLang="ko-KR" sz="700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</a:pPr>
            <a:r>
              <a:rPr lang="ko-KR" altLang="en-US" sz="22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사회적 차원 </a:t>
            </a:r>
            <a:endParaRPr lang="en-US" altLang="ko-KR" sz="2000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itchFamily="34" charset="0"/>
              <a:buChar char="•"/>
            </a:pP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인권 보호 캠페인</a:t>
            </a: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인권 교육 강화</a:t>
            </a: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인권 보호 활동 등을 통한 인권 문제를 개선하려는 사회적 분위기 조성</a:t>
            </a:r>
            <a:endParaRPr lang="en-US" altLang="ko-KR" sz="2000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</a:pPr>
            <a:endParaRPr lang="en-US" altLang="ko-KR" sz="700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</a:pPr>
            <a:r>
              <a:rPr lang="ko-KR" altLang="en-US" sz="2200" b="1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개인적 차원</a:t>
            </a:r>
            <a:endParaRPr lang="en-US" altLang="ko-KR" sz="2200" b="1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인간의 존엄성을 바탕으로 자신과 타인의 권리를 존중</a:t>
            </a:r>
            <a:endParaRPr lang="en-US" altLang="ko-KR" sz="2000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인권 감수성 함양</a:t>
            </a:r>
            <a:endParaRPr lang="en-US" altLang="ko-KR" sz="2000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spc="-9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사회의 인권 문제에 관심을 갖고 해결에 동참</a:t>
            </a:r>
            <a:endParaRPr lang="en-US" altLang="ko-KR" sz="2000" spc="-90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국내 인권 문제를 해결하기 위한 방안은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20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4" name="그림 23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5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인권 문제의 해결 방안</a:t>
                </a:r>
                <a:endParaRPr lang="ko-KR" altLang="en-US" sz="2800" b="1" spc="-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9" name="직사각형 18"/>
            <p:cNvSpPr/>
            <p:nvPr/>
          </p:nvSpPr>
          <p:spPr>
            <a:xfrm>
              <a:off x="5728321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15283" y="302200"/>
            <a:ext cx="1872208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9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28623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인권 문제는 세계가 함께 해결해 나가야 할 문제임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연합 인권 이사회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(UNHRC) :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각국의 인권 상황 파악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개선이 필요한 문제에 대하여 적극적으로 개입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사면 위원회 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양심수 구제 활동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사형제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폐지 운동 등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국경 없는 </a:t>
            </a:r>
            <a:r>
              <a:rPr lang="ko-KR" altLang="en-US" sz="2400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의사회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 세계 빈곤 아동 지원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난민 구호 활동 등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spc="-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인권 문제의 해결 방안</a:t>
                </a:r>
                <a:endParaRPr lang="ko-KR" altLang="en-US" sz="2800" b="1" spc="-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28321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44420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 인권 문제를 해결하기 위한 방안은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5283" y="302200"/>
            <a:ext cx="1872208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68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4365104"/>
            <a:ext cx="8796855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위에 제시된 차별의 유형 중 가장 심각한 차별은 무엇이라고 생각하는가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668344" y="302598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120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4797152"/>
            <a:ext cx="770485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pc="-150" dirty="0" smtClean="0">
                <a:solidFill>
                  <a:srgbClr val="FF0000"/>
                </a:solidFill>
                <a:latin typeface="+mn-ea"/>
              </a:rPr>
              <a:t>인종과 민족에 따른 차별이 가장 심각하다고 생각한다</a:t>
            </a:r>
            <a:r>
              <a:rPr lang="en-US" altLang="ko-KR" spc="-1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50" dirty="0" smtClean="0">
                <a:solidFill>
                  <a:srgbClr val="FF0000"/>
                </a:solidFill>
                <a:latin typeface="+mn-ea"/>
              </a:rPr>
              <a:t>다문화 사회가 되었음에도 나와 조금 다르게 생겼다는 이유로 불합리한 차별 대우를 받는 경우가 많다</a:t>
            </a:r>
            <a:r>
              <a:rPr lang="en-US" altLang="ko-KR" spc="-1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pc="-15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6792" y="1124744"/>
            <a:ext cx="6030416" cy="301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2" y="5570657"/>
            <a:ext cx="8796855" cy="4154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위와 같은 차별이 이루어져서는 안 되는 이유는 무엇일까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6002705"/>
            <a:ext cx="7704856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pc="-150" dirty="0" smtClean="0">
                <a:solidFill>
                  <a:srgbClr val="FF0000"/>
                </a:solidFill>
                <a:latin typeface="+mn-ea"/>
              </a:rPr>
              <a:t>이러한 차별로 인해 인간의 본질적인 가치가 소외되고</a:t>
            </a:r>
            <a:r>
              <a:rPr lang="en-US" altLang="ko-KR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50" dirty="0" smtClean="0">
                <a:solidFill>
                  <a:srgbClr val="FF0000"/>
                </a:solidFill>
                <a:latin typeface="+mn-ea"/>
              </a:rPr>
              <a:t>이는 인권 침해로 이어지기 때문이다</a:t>
            </a:r>
            <a:r>
              <a:rPr lang="en-US" altLang="ko-KR" spc="-1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pc="-15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116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인터넷으로 찾아보는 국제 인권 기구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2052910"/>
            <a:ext cx="8568952" cy="8720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위에 제시된 국제 인권 기구 중 하나를 선택하여 주요 활동을 </a:t>
            </a:r>
            <a:r>
              <a:rPr lang="ko-KR" altLang="en-US" sz="2000" spc="-80" dirty="0" err="1" smtClean="0"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 조사해 보자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4797152"/>
            <a:ext cx="8568952" cy="8720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인권 문제 해결을 위해 우리가 실천할 수 있는 방안을 </a:t>
            </a:r>
            <a:r>
              <a:rPr lang="ko-KR" altLang="en-US" sz="2000" spc="-80" dirty="0" err="1" smtClean="0">
                <a:latin typeface="나눔고딕 ExtraBold" pitchFamily="50" charset="-127"/>
                <a:ea typeface="나눔고딕 ExtraBold" pitchFamily="50" charset="-127"/>
              </a:rPr>
              <a:t>모둠원과</a:t>
            </a:r>
            <a:r>
              <a:rPr lang="ko-KR" altLang="en-US" sz="2000" spc="-80" dirty="0" smtClean="0">
                <a:latin typeface="나눔고딕 ExtraBold" pitchFamily="50" charset="-127"/>
                <a:ea typeface="나눔고딕 ExtraBold" pitchFamily="50" charset="-127"/>
              </a:rPr>
              <a:t> 논의한 후 적어보자</a:t>
            </a:r>
            <a:r>
              <a:rPr lang="en-US" altLang="ko-KR" sz="2000" spc="-8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51520" y="1340768"/>
            <a:ext cx="8640960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국제 연합</a:t>
            </a:r>
            <a:r>
              <a:rPr lang="en-US" altLang="ko-KR" b="1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(UN) </a:t>
            </a:r>
            <a:r>
              <a:rPr lang="ko-KR" altLang="en-US" b="1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난민 기구</a:t>
            </a:r>
            <a:r>
              <a:rPr lang="en-US" altLang="ko-KR" b="1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     </a:t>
            </a:r>
            <a:r>
              <a:rPr lang="ko-KR" altLang="en-US" b="1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국제 사면 위원회</a:t>
            </a:r>
            <a:r>
              <a:rPr lang="en-US" altLang="ko-KR" b="1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     </a:t>
            </a:r>
            <a:r>
              <a:rPr lang="ko-KR" altLang="en-US" b="1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국제 노동 권리 기금</a:t>
            </a:r>
            <a:r>
              <a:rPr lang="en-US" altLang="ko-KR" b="1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      </a:t>
            </a:r>
            <a:r>
              <a:rPr lang="ko-KR" altLang="en-US" b="1" spc="-100" dirty="0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세이브 더 </a:t>
            </a:r>
            <a:r>
              <a:rPr lang="ko-KR" altLang="en-US" b="1" spc="-100" dirty="0" err="1" smtClean="0">
                <a:solidFill>
                  <a:schemeClr val="tx1"/>
                </a:solidFill>
                <a:latin typeface="나눔명조" pitchFamily="18" charset="-127"/>
                <a:ea typeface="나눔명조" pitchFamily="18" charset="-127"/>
              </a:rPr>
              <a:t>칠드런</a:t>
            </a:r>
            <a:endParaRPr lang="ko-KR" altLang="en-US" b="1" spc="-100" dirty="0">
              <a:solidFill>
                <a:schemeClr val="tx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395536" y="3068960"/>
          <a:ext cx="8460432" cy="171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2744924"/>
                <a:gridCol w="21151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spc="-70" baseline="0" dirty="0" smtClean="0">
                          <a:solidFill>
                            <a:schemeClr val="tx1"/>
                          </a:solidFill>
                        </a:rPr>
                        <a:t>국제 인권 기구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70" baseline="0" dirty="0" err="1" smtClean="0">
                          <a:solidFill>
                            <a:schemeClr val="tx1"/>
                          </a:solidFill>
                        </a:rPr>
                        <a:t>누리집</a:t>
                      </a:r>
                      <a:r>
                        <a:rPr lang="ko-KR" altLang="en-US" b="1" spc="-70" baseline="0" dirty="0" smtClean="0">
                          <a:solidFill>
                            <a:schemeClr val="tx1"/>
                          </a:solidFill>
                        </a:rPr>
                        <a:t> 주소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70" baseline="0" dirty="0" smtClean="0">
                          <a:solidFill>
                            <a:schemeClr val="tx1"/>
                          </a:solidFill>
                        </a:rPr>
                        <a:t>주요 활동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70" baseline="0" dirty="0" smtClean="0">
                          <a:solidFill>
                            <a:schemeClr val="tx1"/>
                          </a:solidFill>
                        </a:rPr>
                        <a:t>가장 흥미로운 정보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534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1" name="그룹 30"/>
          <p:cNvGrpSpPr/>
          <p:nvPr/>
        </p:nvGrpSpPr>
        <p:grpSpPr>
          <a:xfrm>
            <a:off x="395536" y="3515595"/>
            <a:ext cx="8496944" cy="1281557"/>
            <a:chOff x="395536" y="3515595"/>
            <a:chExt cx="8496944" cy="1281557"/>
          </a:xfrm>
        </p:grpSpPr>
        <p:sp>
          <p:nvSpPr>
            <p:cNvPr id="27" name="TextBox 26"/>
            <p:cNvSpPr txBox="1"/>
            <p:nvPr/>
          </p:nvSpPr>
          <p:spPr>
            <a:xfrm>
              <a:off x="395536" y="3944206"/>
              <a:ext cx="1800200" cy="38779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ko-KR" altLang="en-US" sz="1600" kern="0" spc="-5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국제 사면 위원회</a:t>
              </a:r>
              <a:endParaRPr lang="ko-KR" altLang="en-US" sz="1600" kern="0" spc="-5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95736" y="3944206"/>
              <a:ext cx="1800200" cy="38779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ko-KR" sz="1600" kern="0" spc="-5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www.amnesty.org</a:t>
              </a:r>
              <a:endParaRPr lang="ko-KR" altLang="en-US" sz="1600" kern="0" spc="-5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95936" y="3522957"/>
              <a:ext cx="2736304" cy="1274195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180000" indent="-180000" fontAlgn="base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ko-KR" altLang="en-US" sz="1600" kern="0" spc="-5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언론과 종교 탄압행위 등을 세계 여론에 고발</a:t>
              </a:r>
            </a:p>
            <a:p>
              <a:pPr marL="180000" indent="-180000" fontAlgn="base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ko-KR" altLang="en-US" sz="1600" kern="0" spc="-5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정치범의 구제를 위해 노력</a:t>
              </a:r>
              <a:endParaRPr lang="en-US" altLang="ko-KR" sz="1600" kern="0" spc="-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80000" indent="-180000" fontAlgn="base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ko-KR" altLang="en-US" sz="1600" kern="0" spc="-5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고문과 사형의 폐지 활동</a:t>
              </a:r>
              <a:endParaRPr lang="ko-KR" altLang="en-US" sz="1600" kern="0" spc="-5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32240" y="3515595"/>
              <a:ext cx="2160240" cy="1245021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ko-KR" altLang="en-US" sz="1600" kern="0" spc="-50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독립성을 유지하기 위해 정부기관의 지원은 일절 받지 않고 회원의 회비로만 운영됨</a:t>
              </a:r>
              <a:endParaRPr lang="ko-KR" altLang="en-US" sz="1600" kern="0" spc="-5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83568" y="5765905"/>
            <a:ext cx="8136904" cy="759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9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평소 주변에서 발생하는 인권 문제에 관심을 가지고</a:t>
            </a:r>
            <a:r>
              <a:rPr lang="en-US" altLang="ko-KR" sz="19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9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인권 보호 단체에서 진행하는 인권 보호 캠페인에 참여하는 방안을 생각해 볼 수 있다</a:t>
            </a:r>
            <a:r>
              <a:rPr lang="en-US" altLang="ko-KR" sz="19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900" kern="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755576" y="5776236"/>
            <a:ext cx="8064896" cy="965132"/>
            <a:chOff x="467544" y="5128164"/>
            <a:chExt cx="8064896" cy="965132"/>
          </a:xfrm>
        </p:grpSpPr>
        <p:sp>
          <p:nvSpPr>
            <p:cNvPr id="34" name="양쪽 모서리가 둥근 사각형 33"/>
            <p:cNvSpPr/>
            <p:nvPr/>
          </p:nvSpPr>
          <p:spPr>
            <a:xfrm>
              <a:off x="467544" y="5128164"/>
              <a:ext cx="1296144" cy="432047"/>
            </a:xfrm>
            <a:prstGeom prst="round2SameRect">
              <a:avLst>
                <a:gd name="adj1" fmla="val 24383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4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467544" y="5448537"/>
              <a:ext cx="8064896" cy="644759"/>
            </a:xfrm>
            <a:prstGeom prst="roundRect">
              <a:avLst>
                <a:gd name="adj" fmla="val 9541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45720" rIns="144000" bIns="4572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80000" indent="-180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모둠별로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담당한 국제 인권 기구를 검색하고 해당 </a:t>
              </a:r>
              <a:r>
                <a:rPr lang="ko-KR" altLang="en-US" sz="14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누리집에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들어가서 주요 활동과 정보를 탐색한다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  <a:p>
              <a:pPr marL="180000" indent="-180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인권 문제 해결을 위해 실천할 수 있는 방안에 대해 </a:t>
              </a:r>
              <a:r>
                <a:rPr lang="ko-KR" altLang="en-US" sz="14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모둠원과</a:t>
              </a:r>
              <a:r>
                <a:rPr lang="ko-KR" altLang="en-US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이야기한다</a:t>
              </a:r>
              <a:r>
                <a:rPr lang="en-US" altLang="ko-KR" sz="14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ko-KR" altLang="en-US" sz="1400" b="1" spc="-50" dirty="0">
                <a:solidFill>
                  <a:schemeClr val="tx1">
                    <a:lumMod val="75000"/>
                    <a:lumOff val="25000"/>
                  </a:schemeClr>
                </a:solidFill>
                <a:ea typeface="나눔스퀘어" panose="020B0600000101010101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15283" y="302200"/>
            <a:ext cx="1872208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672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grpSp>
          <p:nvGrpSpPr>
            <p:cNvPr id="2" name="그룹 12"/>
            <p:cNvGrpSpPr/>
            <p:nvPr/>
          </p:nvGrpSpPr>
          <p:grpSpPr>
            <a:xfrm>
              <a:off x="204912" y="6524"/>
              <a:ext cx="8165520" cy="648072"/>
              <a:chOff x="204912" y="6524"/>
              <a:chExt cx="8165520" cy="648072"/>
            </a:xfrm>
          </p:grpSpPr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1313646" y="103847"/>
                <a:ext cx="70567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700" b="1" spc="-100" dirty="0" smtClean="0">
                    <a:latin typeface="나눔고딕 ExtraBold" pitchFamily="50" charset="-127"/>
                    <a:ea typeface="나눔고딕 ExtraBold" pitchFamily="50" charset="-127"/>
                  </a:rPr>
                  <a:t>누구나 권리가 필요해</a:t>
                </a:r>
                <a:r>
                  <a:rPr lang="en-US" altLang="ko-KR" sz="2700" b="1" spc="-100" dirty="0" smtClean="0">
                    <a:latin typeface="나눔고딕 ExtraBold" pitchFamily="50" charset="-127"/>
                    <a:ea typeface="나눔고딕 ExtraBold" pitchFamily="50" charset="-127"/>
                  </a:rPr>
                  <a:t>!</a:t>
                </a:r>
                <a:endParaRPr lang="en-US" altLang="ko-KR" sz="2700" b="1" spc="-100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79392" y="63676"/>
              <a:ext cx="432048" cy="252000"/>
            </a:xfrm>
            <a:prstGeom prst="roundRect">
              <a:avLst>
                <a:gd name="adj" fmla="val 50000"/>
              </a:avLst>
            </a:prstGeom>
            <a:solidFill>
              <a:srgbClr val="FFFF9F">
                <a:alpha val="83922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300" b="1" spc="-150" dirty="0" err="1" smtClean="0">
                  <a:solidFill>
                    <a:schemeClr val="accent6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모둠</a:t>
              </a:r>
              <a:endParaRPr lang="ko-KR" altLang="en-US" sz="1300" b="1" spc="-150" dirty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5728321" y="78134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15283" y="302200"/>
              <a:ext cx="1872208" cy="4154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126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59632" y="1322378"/>
            <a:ext cx="7776864" cy="81047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을 참고하여 자료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 각 문제 상황에서 보장되어야 할 인권을 찾아보자</a:t>
            </a:r>
            <a:r>
              <a:rPr lang="en-US" altLang="ko-KR" sz="20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7534" y="1340768"/>
            <a:ext cx="8920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/>
          <p:cNvGrpSpPr/>
          <p:nvPr/>
        </p:nvGrpSpPr>
        <p:grpSpPr>
          <a:xfrm>
            <a:off x="467544" y="2132856"/>
            <a:ext cx="3098948" cy="455509"/>
            <a:chOff x="395536" y="2062202"/>
            <a:chExt cx="3098948" cy="455509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395536" y="2193518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5684" y="2062202"/>
              <a:ext cx="2628800" cy="455509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학교 생활과 관련된 인권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470148" y="2740444"/>
          <a:ext cx="8208912" cy="378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056784"/>
              </a:tblGrid>
              <a:tr h="3600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2500"/>
                        </a:lnSpc>
                      </a:pPr>
                      <a:r>
                        <a:rPr lang="ko-KR" altLang="en-US" sz="1600" b="1" spc="-12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인권</a:t>
                      </a:r>
                      <a:endParaRPr lang="ko-KR" altLang="en-US" sz="1600" b="1" spc="-12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36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4000" lvl="0" indent="-324000" algn="ctr" latinLnBrk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spc="-120" baseline="0" dirty="0" smtClean="0">
                          <a:solidFill>
                            <a:schemeClr val="tx1"/>
                          </a:solidFill>
                        </a:rPr>
                        <a:t>주요 내용</a:t>
                      </a:r>
                      <a:endParaRPr lang="ko-KR" altLang="en-US" sz="1600" b="1" spc="-12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72000" marB="36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평등권</a:t>
                      </a:r>
                      <a:endParaRPr lang="ko-KR" altLang="en-US" sz="1600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36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0" indent="-18000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평등한 대우를 받을 권리</a:t>
                      </a:r>
                      <a:endParaRPr lang="en-US" altLang="ko-KR" sz="1600" b="0" spc="-12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80000" lvl="0" indent="-180000" latinLnBrk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성별</a:t>
                      </a:r>
                      <a:r>
                        <a:rPr lang="en-US" altLang="ko-KR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외모</a:t>
                      </a:r>
                      <a:r>
                        <a:rPr lang="en-US" altLang="ko-KR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성적</a:t>
                      </a:r>
                      <a:r>
                        <a:rPr lang="en-US" altLang="ko-KR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가정 환경</a:t>
                      </a:r>
                      <a:r>
                        <a:rPr lang="en-US" altLang="ko-KR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장애 등 어떤 이유로든 </a:t>
                      </a:r>
                      <a:r>
                        <a:rPr lang="ko-KR" altLang="en-US" sz="1600" b="0" spc="-12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차별받지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않을 권리</a:t>
                      </a:r>
                      <a:endParaRPr lang="en-US" altLang="ko-KR" sz="1600" b="0" spc="-12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36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b="0" spc="-12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자유권</a:t>
                      </a:r>
                      <a:endParaRPr lang="ko-KR" altLang="en-US" sz="1600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36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타인으로부터 </a:t>
                      </a:r>
                      <a:r>
                        <a:rPr lang="ko-KR" altLang="en-US" sz="1600" b="0" spc="-12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간섭받지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않고 자신의 의지에 따라 결정하고 행동할 수 있는 권리</a:t>
                      </a:r>
                      <a:endParaRPr lang="en-US" altLang="ko-KR" sz="1600" b="0" spc="-12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80000" marR="0" lvl="0" indent="-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신체적 </a:t>
                      </a:r>
                      <a:r>
                        <a:rPr lang="en-US" altLang="ko-KR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 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정신적 폭력</a:t>
                      </a:r>
                      <a:r>
                        <a:rPr lang="en-US" altLang="ko-KR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상해나 학대</a:t>
                      </a:r>
                      <a:r>
                        <a:rPr lang="en-US" altLang="ko-KR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부당한 대우</a:t>
                      </a:r>
                      <a:r>
                        <a:rPr lang="en-US" altLang="ko-KR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착취로부터 보호받을 권리</a:t>
                      </a:r>
                      <a:endParaRPr lang="en-US" altLang="ko-KR" sz="1600" b="0" spc="-12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36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20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b="0" spc="-12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학습권</a:t>
                      </a:r>
                      <a:endParaRPr lang="ko-KR" altLang="en-US" sz="1600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36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누구나 자유로운 성장과 자아의 실현을 위하여 필요한 학습을 추구할 권리</a:t>
                      </a:r>
                      <a:endParaRPr lang="en-US" altLang="ko-KR" sz="1600" b="0" spc="-12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80000" marR="0" lvl="0" indent="-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국가 권력이나 타인으로부터 학습의 권리를 </a:t>
                      </a:r>
                      <a:r>
                        <a:rPr lang="ko-KR" altLang="en-US" sz="1600" b="0" spc="-12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방해받지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않을 권리</a:t>
                      </a:r>
                      <a:endParaRPr lang="en-US" altLang="ko-KR" sz="1600" b="0" spc="-12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36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19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b="0" spc="-12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평화권</a:t>
                      </a:r>
                      <a:endParaRPr lang="ko-KR" altLang="en-US" sz="1600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36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어느 누구도 타인에게 예속된 상태가 </a:t>
                      </a:r>
                      <a:r>
                        <a:rPr lang="ko-KR" altLang="en-US" sz="1600" b="0" spc="-120" baseline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되서는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안 되는 권리</a:t>
                      </a:r>
                    </a:p>
                    <a:p>
                      <a:pPr marL="180000" marR="0" lvl="0" indent="-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개인 간</a:t>
                      </a:r>
                      <a:r>
                        <a:rPr lang="en-US" altLang="ko-KR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집단 간 착취와 억압이 존재하지 않는 상태를 추구할 권리</a:t>
                      </a:r>
                      <a:endParaRPr lang="en-US" altLang="ko-KR" sz="1600" b="0" spc="-12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36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600" b="0" spc="-12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안전권</a:t>
                      </a:r>
                      <a:endParaRPr lang="ko-KR" altLang="en-US" sz="1600" b="0" spc="-12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108000" marT="72000" marB="3600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모든 사람이 안락하고 만족스러운 삶을 추구할 수 있는 권리</a:t>
                      </a:r>
                    </a:p>
                    <a:p>
                      <a:pPr marL="180000" marR="0" lvl="0" indent="-1800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600" b="0" spc="-12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고통이나 불행에서 벗어나 정신적으로 안정될 권리</a:t>
                      </a:r>
                      <a:endParaRPr lang="en-US" altLang="ko-KR" sz="1600" b="0" spc="-120" baseline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36000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4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7"/>
          <p:cNvGrpSpPr/>
          <p:nvPr/>
        </p:nvGrpSpPr>
        <p:grpSpPr>
          <a:xfrm>
            <a:off x="467544" y="1268760"/>
            <a:ext cx="3747020" cy="502702"/>
            <a:chOff x="395536" y="2062202"/>
            <a:chExt cx="3747020" cy="502702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395536" y="2193518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5684" y="2062202"/>
              <a:ext cx="3276872" cy="50270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360000" indent="-3600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pc="-8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학교 생활에서 </a:t>
              </a:r>
              <a:r>
                <a:rPr lang="ko-KR" altLang="en-US" spc="-8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보장되어야할</a:t>
              </a:r>
              <a:r>
                <a:rPr lang="ko-KR" altLang="en-US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인권</a:t>
              </a:r>
              <a:endPara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467544" y="1844824"/>
          <a:ext cx="8388424" cy="439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5256584"/>
                <a:gridCol w="27718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24000" marR="0" lvl="0" indent="-324000" algn="ctr" defTabSz="914400" rtl="0" eaLnBrk="1" fontAlgn="auto" latinLnBrk="1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문제 상황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24000" marR="0" lvl="0" indent="-324000" algn="ctr" defTabSz="914400" rtl="0" eaLnBrk="1" fontAlgn="auto" latinLnBrk="1" hangingPunct="1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i="0" u="none" strike="noStrike" kern="1200" cap="none" spc="-1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보장되어야 할 인권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친구의 괴롭힘이 겁이 나서 학교에 가지 못하고 있다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spc="-100" baseline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2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시험을 볼 때 친구가 답안지를 보여 달라고 위협한다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3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나의 코가 크다고 친구들이 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“</a:t>
                      </a: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야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spc="-10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왕코야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.”</a:t>
                      </a: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라고 놀린다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4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쉬는 시간에 친구가 나에게 매점에서 빵을 사 올 것을 강요한다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5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수업 시간에 친구들이 시끄럽게 떠들어서 수업을 제대로 받기가 어렵다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6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나를 괴롭히는 친구들이 자기들 마음대로 내 물건을 가져다 사용한다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7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우리 반 친구가 다른 반 아이들에게 괴롭힘을 당하고 있다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8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8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10000"/>
                        </a:lnSpc>
                      </a:pPr>
                      <a:r>
                        <a:rPr lang="ko-KR" altLang="en-US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친구가 자신의 게임 캐릭터를 키워달라고 협박하여 원하지 않는 게임을 하느라 많은 시간을 빼앗기고 있다</a:t>
                      </a:r>
                      <a:r>
                        <a:rPr lang="en-US" altLang="ko-KR" sz="1600" spc="-1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endParaRPr lang="ko-KR" altLang="en-US" sz="1600" spc="-10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spc="-100" baseline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84168" y="2276872"/>
            <a:ext cx="2880320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자유권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학습권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평화권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안전권</a:t>
            </a:r>
            <a:endParaRPr lang="ko-KR" altLang="en-US" sz="1600" kern="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4168" y="2638182"/>
            <a:ext cx="2880320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자유권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학습권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안전권</a:t>
            </a:r>
            <a:endParaRPr lang="ko-KR" altLang="en-US" sz="1600" kern="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2996952"/>
            <a:ext cx="2880320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평등권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자유권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평화권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안전권</a:t>
            </a:r>
            <a:endParaRPr lang="ko-KR" altLang="en-US" sz="1600" kern="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3473250"/>
            <a:ext cx="2880320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자유권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,, </a:t>
            </a:r>
            <a:r>
              <a:rPr lang="ko-KR" altLang="en-US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평등권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안전권</a:t>
            </a:r>
            <a:endParaRPr lang="ko-KR" altLang="en-US" sz="1600" kern="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4168" y="4091586"/>
            <a:ext cx="2880320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학습권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안전권</a:t>
            </a:r>
            <a:endParaRPr lang="ko-KR" altLang="en-US" sz="1600" kern="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4696678"/>
            <a:ext cx="2736304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자유권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평화권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안전권</a:t>
            </a:r>
            <a:endParaRPr lang="ko-KR" altLang="en-US" sz="1600" kern="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168" y="5215956"/>
            <a:ext cx="2736304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자유권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평화권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안전권</a:t>
            </a:r>
            <a:endParaRPr lang="ko-KR" altLang="en-US" sz="1600" kern="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5733256"/>
            <a:ext cx="2736304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ctr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자유권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평화권</a:t>
            </a:r>
            <a:r>
              <a:rPr lang="en-US" altLang="ko-KR" sz="1600" kern="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kern="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안전권</a:t>
            </a:r>
            <a:endParaRPr lang="ko-KR" altLang="en-US" sz="1600" kern="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grpSp>
          <p:nvGrpSpPr>
            <p:cNvPr id="36" name="그룹 12"/>
            <p:cNvGrpSpPr/>
            <p:nvPr/>
          </p:nvGrpSpPr>
          <p:grpSpPr>
            <a:xfrm>
              <a:off x="204912" y="6524"/>
              <a:ext cx="8165520" cy="648072"/>
              <a:chOff x="204912" y="6524"/>
              <a:chExt cx="8165520" cy="648072"/>
            </a:xfrm>
          </p:grpSpPr>
          <p:sp>
            <p:nvSpPr>
              <p:cNvPr id="40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1313646" y="103847"/>
                <a:ext cx="70567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700" b="1" spc="-100" dirty="0" smtClean="0">
                    <a:latin typeface="나눔고딕 ExtraBold" pitchFamily="50" charset="-127"/>
                    <a:ea typeface="나눔고딕 ExtraBold" pitchFamily="50" charset="-127"/>
                  </a:rPr>
                  <a:t>누구나 권리가 필요해</a:t>
                </a:r>
                <a:r>
                  <a:rPr lang="en-US" altLang="ko-KR" sz="2700" b="1" spc="-100" dirty="0" smtClean="0">
                    <a:latin typeface="나눔고딕 ExtraBold" pitchFamily="50" charset="-127"/>
                    <a:ea typeface="나눔고딕 ExtraBold" pitchFamily="50" charset="-127"/>
                  </a:rPr>
                  <a:t>!</a:t>
                </a:r>
                <a:endParaRPr lang="en-US" altLang="ko-KR" sz="2700" b="1" spc="-100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79392" y="63676"/>
              <a:ext cx="432048" cy="252000"/>
            </a:xfrm>
            <a:prstGeom prst="roundRect">
              <a:avLst>
                <a:gd name="adj" fmla="val 50000"/>
              </a:avLst>
            </a:prstGeom>
            <a:solidFill>
              <a:srgbClr val="FFFF9F">
                <a:alpha val="83922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300" b="1" spc="-150" dirty="0" err="1" smtClean="0">
                  <a:solidFill>
                    <a:schemeClr val="accent6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모둠</a:t>
              </a:r>
              <a:endParaRPr lang="ko-KR" altLang="en-US" sz="1300" b="1" spc="-150" dirty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728321" y="78134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5283" y="302200"/>
              <a:ext cx="1872208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126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34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619672" y="1196752"/>
            <a:ext cx="3850332" cy="5027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안내에 따라 상황극을 해 보자</a:t>
            </a: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3" name="그룹 33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grpSp>
          <p:nvGrpSpPr>
            <p:cNvPr id="4" name="그룹 12"/>
            <p:cNvGrpSpPr/>
            <p:nvPr/>
          </p:nvGrpSpPr>
          <p:grpSpPr>
            <a:xfrm>
              <a:off x="204912" y="6524"/>
              <a:ext cx="8165520" cy="648072"/>
              <a:chOff x="204912" y="6524"/>
              <a:chExt cx="8165520" cy="648072"/>
            </a:xfrm>
          </p:grpSpPr>
          <p:sp>
            <p:nvSpPr>
              <p:cNvPr id="40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1313646" y="103847"/>
                <a:ext cx="70567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700" b="1" spc="-100" dirty="0" smtClean="0">
                    <a:latin typeface="나눔고딕 ExtraBold" pitchFamily="50" charset="-127"/>
                    <a:ea typeface="나눔고딕 ExtraBold" pitchFamily="50" charset="-127"/>
                  </a:rPr>
                  <a:t>누구나 권리가 필요해</a:t>
                </a:r>
                <a:r>
                  <a:rPr lang="en-US" altLang="ko-KR" sz="2700" b="1" spc="-100" dirty="0" smtClean="0">
                    <a:latin typeface="나눔고딕 ExtraBold" pitchFamily="50" charset="-127"/>
                    <a:ea typeface="나눔고딕 ExtraBold" pitchFamily="50" charset="-127"/>
                  </a:rPr>
                  <a:t>!</a:t>
                </a:r>
                <a:endParaRPr lang="en-US" altLang="ko-KR" sz="2700" b="1" spc="-100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79392" y="63676"/>
              <a:ext cx="432048" cy="252000"/>
            </a:xfrm>
            <a:prstGeom prst="roundRect">
              <a:avLst>
                <a:gd name="adj" fmla="val 50000"/>
              </a:avLst>
            </a:prstGeom>
            <a:solidFill>
              <a:srgbClr val="FFFF9F">
                <a:alpha val="83922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300" b="1" spc="-150" dirty="0" err="1" smtClean="0">
                  <a:solidFill>
                    <a:schemeClr val="accent6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모둠</a:t>
              </a:r>
              <a:endParaRPr lang="ko-KR" altLang="en-US" sz="1300" b="1" spc="-150" dirty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728321" y="78134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5283" y="302200"/>
              <a:ext cx="1872208" cy="4154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127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268760"/>
            <a:ext cx="12170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그룹 28"/>
          <p:cNvGrpSpPr/>
          <p:nvPr/>
        </p:nvGrpSpPr>
        <p:grpSpPr>
          <a:xfrm>
            <a:off x="539552" y="2031821"/>
            <a:ext cx="7992888" cy="3125371"/>
            <a:chOff x="467544" y="5291544"/>
            <a:chExt cx="7992888" cy="3379710"/>
          </a:xfrm>
        </p:grpSpPr>
        <p:sp>
          <p:nvSpPr>
            <p:cNvPr id="30" name="양쪽 모서리가 둥근 사각형 29"/>
            <p:cNvSpPr/>
            <p:nvPr/>
          </p:nvSpPr>
          <p:spPr>
            <a:xfrm>
              <a:off x="467544" y="5291544"/>
              <a:ext cx="1584176" cy="700811"/>
            </a:xfrm>
            <a:prstGeom prst="round2SameRect">
              <a:avLst>
                <a:gd name="adj1" fmla="val 15425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1" name="제목 1"/>
            <p:cNvSpPr txBox="1">
              <a:spLocks/>
            </p:cNvSpPr>
            <p:nvPr/>
          </p:nvSpPr>
          <p:spPr>
            <a:xfrm>
              <a:off x="467544" y="5680560"/>
              <a:ext cx="7992888" cy="2990694"/>
            </a:xfrm>
            <a:prstGeom prst="roundRect">
              <a:avLst>
                <a:gd name="adj" fmla="val 4489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52000" indent="-252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7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모둠별로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인권 침해 상황이 담긴 ‘침해 카드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’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를 받는다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칠판에는 ‘권리 카드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’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를 붙여 놓는다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침해 카드에 적힌 내용을 어떻게 상황극으로 표현할지 토론한 후 상황극의 역할을 맡아 발표한다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상황극에서 문제 상황이 표출되면 다른 </a:t>
              </a:r>
              <a:r>
                <a:rPr lang="ko-KR" altLang="en-US" sz="17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학생들은 문제 상황을 해결할 수 있는 권리 카드를 찾아보고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그 권리 카드가 필요한 이유를 발표한다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인권 침해를 당하는 역할을 맡은 학생은 보여 준 권리 카드를 읽고 이에 대한 자신의 생각을 이야기한다</a:t>
              </a:r>
              <a:r>
                <a:rPr lang="en-US" altLang="ko-KR" sz="17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7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619672" y="1196752"/>
            <a:ext cx="3850332" cy="5027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안내에 따라 상황극을 해 보자</a:t>
            </a:r>
            <a:r>
              <a:rPr lang="en-US" altLang="ko-KR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2" name="그룹 33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grpSp>
          <p:nvGrpSpPr>
            <p:cNvPr id="3" name="그룹 12"/>
            <p:cNvGrpSpPr/>
            <p:nvPr/>
          </p:nvGrpSpPr>
          <p:grpSpPr>
            <a:xfrm>
              <a:off x="204912" y="6524"/>
              <a:ext cx="8165520" cy="648072"/>
              <a:chOff x="204912" y="6524"/>
              <a:chExt cx="8165520" cy="648072"/>
            </a:xfrm>
          </p:grpSpPr>
          <p:sp>
            <p:nvSpPr>
              <p:cNvPr id="40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1313646" y="103847"/>
                <a:ext cx="70567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700" b="1" spc="-100" dirty="0" smtClean="0">
                    <a:latin typeface="나눔고딕 ExtraBold" pitchFamily="50" charset="-127"/>
                    <a:ea typeface="나눔고딕 ExtraBold" pitchFamily="50" charset="-127"/>
                  </a:rPr>
                  <a:t>누구나 권리가 필요해</a:t>
                </a:r>
                <a:r>
                  <a:rPr lang="en-US" altLang="ko-KR" sz="2700" b="1" spc="-100" dirty="0" smtClean="0">
                    <a:latin typeface="나눔고딕 ExtraBold" pitchFamily="50" charset="-127"/>
                    <a:ea typeface="나눔고딕 ExtraBold" pitchFamily="50" charset="-127"/>
                  </a:rPr>
                  <a:t>!</a:t>
                </a:r>
                <a:endParaRPr lang="en-US" altLang="ko-KR" sz="2700" b="1" spc="-100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79392" y="63676"/>
              <a:ext cx="432048" cy="252000"/>
            </a:xfrm>
            <a:prstGeom prst="roundRect">
              <a:avLst>
                <a:gd name="adj" fmla="val 50000"/>
              </a:avLst>
            </a:prstGeom>
            <a:solidFill>
              <a:srgbClr val="FFFF9F">
                <a:alpha val="83922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300" b="1" spc="-150" dirty="0" err="1" smtClean="0">
                  <a:solidFill>
                    <a:schemeClr val="accent6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모둠</a:t>
              </a:r>
              <a:endParaRPr lang="ko-KR" altLang="en-US" sz="1300" b="1" spc="-150" dirty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728321" y="78134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5283" y="302200"/>
              <a:ext cx="1872208" cy="415498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127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1268760"/>
            <a:ext cx="12170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모서리가 둥근 직사각형 14"/>
          <p:cNvSpPr/>
          <p:nvPr/>
        </p:nvSpPr>
        <p:spPr>
          <a:xfrm>
            <a:off x="467544" y="1880984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" bIns="72000" rtlCol="0" anchor="ctr"/>
          <a:lstStyle/>
          <a:p>
            <a:pPr indent="144000">
              <a:lnSpc>
                <a:spcPct val="110000"/>
              </a:lnSpc>
            </a:pP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저는 필리핀 출신으로 한국인 남편과 결혼하여 한국 국적을 취득했어요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영어 능력이 뛰어난 저는 방과 후 영어 강사 모집에 응모하였는데 외모가 학생들에게 거부감을 줄 수 있다는 이유로 면접에서 떨어졌어요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500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4" y="3501168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rgbClr val="FEF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indent="144000">
              <a:lnSpc>
                <a:spcPct val="110000"/>
              </a:lnSpc>
            </a:pP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저는 절도 혐의로 구속되어 재판을 받았으나 최종적으로 증거 불충분을 이유로 무죄 판결을 받았어요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제가 그 동안 입은 정신적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물질적 피해를 국가로부터 </a:t>
            </a:r>
            <a:r>
              <a:rPr lang="ko-KR" altLang="en-US" sz="1500" spc="-1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배상받고</a:t>
            </a: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싶어요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500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572000" y="1880984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indent="144000">
              <a:lnSpc>
                <a:spcPct val="110000"/>
              </a:lnSpc>
            </a:pP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저는 건설 현장에서 일하는 노동자입니다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그런데 회사에서 건물의 완공이 시급하다는 이유로 이번 국회 의원 선거일에 투표하지 말고 새벽에 나와서 일하라고 강요해요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500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572000" y="3501168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indent="144000">
              <a:lnSpc>
                <a:spcPct val="110000"/>
              </a:lnSpc>
            </a:pP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저는 얼마 전에 길을 걷다가 경찰에게 제대로 된 상황 설명을 듣지 못한 채로 소지품 검사를 받았어요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하지만 경찰에 대한 두려움 때문에 그때는 아무런 항의도 하지 못했어요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500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67544" y="5157352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indent="144000">
              <a:lnSpc>
                <a:spcPct val="110000"/>
              </a:lnSpc>
            </a:pP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저는 나이가 많아 일하기도 힘들고 저를 돌보아 줄 가족이 없어서 생계가 막막하기만 합니다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지역 구호 단체를 통해 약간의 도움을 받고 있기는 하지만 생활이 무척 어려워요</a:t>
            </a:r>
            <a:r>
              <a:rPr lang="en-US" altLang="ko-KR" sz="1500" spc="-1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500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7544" y="1880984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" bIns="72000" rtlCol="0" anchor="ctr"/>
          <a:lstStyle/>
          <a:p>
            <a:pPr indent="144000" algn="ctr">
              <a:lnSpc>
                <a:spcPct val="110000"/>
              </a:lnSpc>
            </a:pPr>
            <a:r>
              <a:rPr lang="ko-KR" altLang="en-US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평등권</a:t>
            </a:r>
            <a:endParaRPr lang="en-US" altLang="ko-KR" sz="1500" b="1" spc="-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indent="144000" algn="ctr">
              <a:lnSpc>
                <a:spcPct val="110000"/>
              </a:lnSpc>
            </a:pP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불합리한 이유로 차별을</a:t>
            </a:r>
            <a:endParaRPr lang="en-US" altLang="ko-KR" sz="1500" spc="-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indent="144000" algn="ctr">
              <a:lnSpc>
                <a:spcPct val="11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받지 않을 권리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50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67544" y="3501168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indent="144000" algn="ctr">
              <a:lnSpc>
                <a:spcPct val="110000"/>
              </a:lnSpc>
            </a:pPr>
            <a:r>
              <a:rPr lang="ko-KR" altLang="en-US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청구권</a:t>
            </a:r>
            <a:endParaRPr lang="en-US" altLang="ko-KR" sz="1500" b="1" spc="-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indent="144000" algn="ctr">
              <a:lnSpc>
                <a:spcPct val="110000"/>
              </a:lnSpc>
            </a:pP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기본권이 침해되거나 침해될 우려</a:t>
            </a:r>
          </a:p>
          <a:p>
            <a:pPr indent="144000" algn="ctr">
              <a:lnSpc>
                <a:spcPct val="11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가 있을 때 국가에 대하여 일정한</a:t>
            </a:r>
          </a:p>
          <a:p>
            <a:pPr indent="144000" algn="ctr">
              <a:lnSpc>
                <a:spcPct val="11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행위를 청구할 수 있는 권리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50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572000" y="1880984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indent="144000" algn="ctr">
              <a:lnSpc>
                <a:spcPct val="110000"/>
              </a:lnSpc>
            </a:pPr>
            <a:r>
              <a:rPr lang="ko-KR" altLang="en-US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참정권</a:t>
            </a:r>
            <a:endParaRPr lang="en-US" altLang="ko-KR" sz="1500" b="1" spc="-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indent="144000" algn="ctr">
              <a:lnSpc>
                <a:spcPct val="110000"/>
              </a:lnSpc>
            </a:pP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국가의 정치 과정에 참여할 권리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50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572000" y="3501168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indent="144000" algn="ctr">
              <a:lnSpc>
                <a:spcPct val="110000"/>
              </a:lnSpc>
            </a:pPr>
            <a:r>
              <a:rPr lang="ko-KR" altLang="en-US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자유권</a:t>
            </a:r>
            <a:endParaRPr lang="en-US" altLang="ko-KR" sz="1500" b="1" spc="-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indent="144000" algn="ctr">
              <a:lnSpc>
                <a:spcPct val="110000"/>
              </a:lnSpc>
            </a:pP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국가 권력이나 타인으로부터</a:t>
            </a:r>
          </a:p>
          <a:p>
            <a:pPr indent="144000" algn="ctr">
              <a:lnSpc>
                <a:spcPct val="110000"/>
              </a:lnSpc>
            </a:pPr>
            <a:r>
              <a:rPr lang="ko-KR" altLang="en-US" sz="1500" spc="-1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간섭받지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않고 자신의 의지에 따라</a:t>
            </a:r>
          </a:p>
          <a:p>
            <a:pPr indent="144000" algn="ctr">
              <a:lnSpc>
                <a:spcPct val="11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결정하고 행동할 수 있는 권리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50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67544" y="5157352"/>
            <a:ext cx="3888432" cy="1440000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1016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indent="144000" algn="ctr">
              <a:lnSpc>
                <a:spcPct val="110000"/>
              </a:lnSpc>
            </a:pPr>
            <a:r>
              <a:rPr lang="ko-KR" altLang="en-US" sz="1500" b="1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사회권</a:t>
            </a:r>
            <a:endParaRPr lang="en-US" altLang="ko-KR" sz="1500" b="1" spc="-1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indent="144000" algn="ctr">
              <a:lnSpc>
                <a:spcPct val="110000"/>
              </a:lnSpc>
            </a:pP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인간다운 생활 보장을</a:t>
            </a:r>
          </a:p>
          <a:p>
            <a:pPr indent="144000" algn="ctr">
              <a:lnSpc>
                <a:spcPct val="11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국가에 요구할 수 있는 권리</a:t>
            </a:r>
            <a:r>
              <a:rPr lang="en-US" altLang="ko-KR" sz="1500" spc="-1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500" spc="-1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39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9754" y="298406"/>
            <a:ext cx="180020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인권을 지켜 낸 사람들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네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528" y="2420888"/>
            <a:ext cx="8568952" cy="2448272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" bIns="72000" rtlCol="0" anchor="ctr"/>
          <a:lstStyle/>
          <a:p>
            <a:pPr indent="144000">
              <a:lnSpc>
                <a:spcPct val="150000"/>
              </a:lnSpc>
            </a:pPr>
            <a:r>
              <a:rPr lang="ko-KR" altLang="en-US" sz="2400" spc="-1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인간은 인간답고 행복하게 살 권리인 인권을 가지고 있다</a:t>
            </a:r>
            <a:r>
              <a:rPr lang="en-US" altLang="ko-KR" sz="2400" spc="-1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indent="144000">
              <a:lnSpc>
                <a:spcPct val="150000"/>
              </a:lnSpc>
            </a:pPr>
            <a:r>
              <a:rPr lang="ko-KR" altLang="en-US" sz="2400" spc="-1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우리가 누리는 인권은 많은 사람의 노력으로 얻어 낸 것이다</a:t>
            </a:r>
            <a:r>
              <a:rPr lang="en-US" altLang="ko-KR" sz="2400" spc="-1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indent="144000">
              <a:lnSpc>
                <a:spcPct val="150000"/>
              </a:lnSpc>
            </a:pPr>
            <a:r>
              <a:rPr lang="ko-KR" altLang="en-US" sz="2400" spc="-1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세계 각국에서 인권을 지키기 위해 노력한 인물들을 살펴보자</a:t>
            </a:r>
            <a:r>
              <a:rPr lang="en-US" altLang="ko-KR" sz="2400" spc="-100" dirty="0" smtClean="0"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spc="-100" dirty="0">
              <a:solidFill>
                <a:schemeClr val="tx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94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4-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153667"/>
            <a:ext cx="5451868" cy="3717033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9754" y="298406"/>
            <a:ext cx="180020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인권을 지켜 낸 사람들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네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1772816"/>
            <a:ext cx="7560840" cy="261610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“얼마나 많이 </a:t>
            </a:r>
            <a:r>
              <a:rPr lang="ko-KR" altLang="en-US" sz="2200" b="1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주느냐보다</a:t>
            </a: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얼마나 많은 사랑을 담느냐가 중요하다</a:t>
            </a:r>
            <a:r>
              <a:rPr lang="en-US" altLang="ko-KR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.”</a:t>
            </a:r>
            <a:endParaRPr lang="en-US" altLang="ko-KR" sz="22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테레사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수녀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(1910~1997)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1928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수녀가 된 뒤 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1948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인도에서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‘사랑의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선교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수녀회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창설하였다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이후 세계 각지에 나병과 결핵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에이즈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환자를 위한 요양원과 거처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무료 급식소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고아원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학교 등을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세우는  등 평생을 가난하고 병든 사람들을 위하여 봉사하였다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en-US" altLang="ko-KR" sz="20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303907"/>
            <a:ext cx="7200800" cy="5409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가난하고</a:t>
            </a:r>
            <a:r>
              <a:rPr lang="ko-KR" altLang="en-US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병든 사람들의 어머니</a:t>
            </a:r>
            <a:r>
              <a:rPr lang="en-US" altLang="ko-KR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15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테레사</a:t>
            </a:r>
            <a:r>
              <a:rPr lang="en-US" altLang="ko-KR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(Teresa)</a:t>
            </a:r>
            <a:r>
              <a:rPr lang="ko-KR" altLang="en-US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수녀</a:t>
            </a:r>
            <a:endParaRPr lang="en-US" altLang="ko-KR" sz="2200" b="1" spc="-150" dirty="0" smtClean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869160"/>
            <a:ext cx="2448272" cy="45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◀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테레사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수녀</a:t>
            </a:r>
            <a:endParaRPr lang="ko-KR" altLang="en-US" sz="14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34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4-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3023608"/>
            <a:ext cx="5754636" cy="383439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9754" y="298406"/>
            <a:ext cx="180020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인권을 지켜 낸 사람들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네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1971763"/>
            <a:ext cx="7776864" cy="459818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120000"/>
              </a:lnSpc>
            </a:pP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“피부색이나 배경</a:t>
            </a:r>
            <a:r>
              <a:rPr lang="en-US" altLang="ko-KR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종교 등의 이유로 다른 사람을 증오하도록 태어난 사람은 아무도 없다</a:t>
            </a:r>
            <a:r>
              <a:rPr lang="en-US" altLang="ko-KR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.”</a:t>
            </a:r>
            <a:endParaRPr lang="ko-KR" altLang="en-US" sz="2200" b="1" dirty="0" smtClean="0">
              <a:solidFill>
                <a:srgbClr val="D35007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남아프리카 공화국 최초의 흑인 변호사였던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넬슨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만델라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(1918~2013)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아파르트헤이트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인종 격리 정책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 반대하며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흑인 해방 운동에 전념하던 중 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1962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체포되어 종신형을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선고받았다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27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년간의 수감 생활 후 석방된 그는 백인 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정부와의 협상 끝에 흑백 차별 없는 총선 실시에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합의하여 인종 차별의 종식을 고했으며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남아프리카 공화국 최초의 흑인 대통령이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되었다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1303907"/>
            <a:ext cx="8568952" cy="5409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흑인 인권 개선에 앞장섰던 </a:t>
            </a:r>
            <a:r>
              <a:rPr lang="ko-KR" altLang="en-US" sz="2200" b="1" spc="-10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넬슨</a:t>
            </a: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200" b="1" spc="-10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만델라</a:t>
            </a:r>
            <a:r>
              <a:rPr lang="en-US" altLang="ko-KR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(Mandela, N.) </a:t>
            </a: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대통령</a:t>
            </a:r>
            <a:endParaRPr lang="en-US" altLang="ko-KR" sz="2200" b="1" spc="-100" dirty="0" smtClean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6021288"/>
            <a:ext cx="2592288" cy="735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넬슨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만델라</a:t>
            </a:r>
            <a:endParaRPr lang="en-US" altLang="ko-KR" sz="1400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20000"/>
              </a:lnSpc>
            </a:pP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전 남아프리카 공화국 대통령 ▶</a:t>
            </a:r>
            <a:endParaRPr lang="ko-KR" altLang="en-US" sz="14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17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무제-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9245" y="2770633"/>
            <a:ext cx="7954755" cy="408736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9754" y="298406"/>
            <a:ext cx="180020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인권을 지켜 낸 사람들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네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782102"/>
            <a:ext cx="7776864" cy="44627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“어디서 발생하든 불의는 세상 모든 곳의 정의를 위협한다</a:t>
            </a:r>
            <a:r>
              <a:rPr lang="en-US" altLang="ko-KR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.”</a:t>
            </a:r>
            <a:endParaRPr lang="en-US" altLang="ko-KR" sz="2200" b="1" dirty="0" smtClean="0">
              <a:solidFill>
                <a:srgbClr val="D35007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마틴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루서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킹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(1929~1968)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은 인종 차별이 매우 심하던 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미국 남동부의 몽고메리 지역에 교회 목사로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부임하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였다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그곳에서 그는 시내 버스의 흑인 차별 좌석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제에 항의하는 ‘버스 보이콧 운동’을 비폭력 운동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으로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이끌면서 승리를 거두었다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이를 계기로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그는 비폭력주의에 입각하여 흑인과 백인의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동등한 시민권을 얻어 내기 위한 ‘공민권 운동’의 지도자로 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활약하였으며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1964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노벨 평화상을 받았다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303907"/>
            <a:ext cx="8568952" cy="5409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흑인 인권 운동의 상징</a:t>
            </a:r>
            <a:r>
              <a:rPr lang="en-US" altLang="ko-KR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10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마틴</a:t>
            </a: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200" b="1" spc="-10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루서</a:t>
            </a: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킹</a:t>
            </a:r>
            <a:r>
              <a:rPr lang="en-US" altLang="ko-KR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(King, M. L.)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6048702"/>
            <a:ext cx="1512168" cy="476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마틴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루서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킹</a:t>
            </a:r>
            <a:endParaRPr lang="ko-KR" altLang="en-US" sz="14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88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4-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80528" y="2059933"/>
            <a:ext cx="5112568" cy="479806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9754" y="298406"/>
            <a:ext cx="180020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인권을 지켜 낸 사람들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네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1916832"/>
            <a:ext cx="7344816" cy="41365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120000"/>
              </a:lnSpc>
            </a:pP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“한 명의 어린이가</a:t>
            </a:r>
            <a:r>
              <a:rPr lang="en-US" altLang="ko-KR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 사람의 교사가</a:t>
            </a:r>
            <a:r>
              <a:rPr lang="en-US" altLang="ko-KR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 권의 책이</a:t>
            </a:r>
            <a:r>
              <a:rPr lang="en-US" altLang="ko-KR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</a:p>
          <a:p>
            <a:pPr marL="180000">
              <a:lnSpc>
                <a:spcPct val="120000"/>
              </a:lnSpc>
            </a:pP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한 자루의 펜이 세상을 바꿀 수 있습니다</a:t>
            </a:r>
            <a:r>
              <a:rPr lang="en-US" altLang="ko-KR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.”</a:t>
            </a: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파키스탄의 인권 운동가인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말랄라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유사프자이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(1997~ )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어린 나이에도 위험한 상황 속에서 모든 어린이의 교육권을 위하여 투쟁한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공로로 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2014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노벨 평화상을 수상하였다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그녀는 열한 살 때 영국 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국영 방송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(BBC)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블로그에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탈레반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치하의 삶에 대해 글을 쓰면서 세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간의  이목을  끌었다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2012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월에는 무장 단체의 공격 대상이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되어 학교에서 집으로 돌아가는 버스 안에서 머리에 총을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맞았으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나 기적적으로 살아나 오늘날까지도 교육 운동을 계속하고 있다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303907"/>
            <a:ext cx="8568952" cy="5409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어린이 교육의 꽃</a:t>
            </a:r>
            <a:r>
              <a:rPr lang="en-US" altLang="ko-KR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10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말랄라</a:t>
            </a: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200" b="1" spc="-10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유사프자이</a:t>
            </a:r>
            <a:r>
              <a:rPr lang="en-US" altLang="ko-KR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200" b="1" spc="-10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Yousafzai</a:t>
            </a:r>
            <a:r>
              <a:rPr lang="en-US" altLang="ko-KR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M.)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728" y="6165304"/>
            <a:ext cx="2448272" cy="451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◀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말랄라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유사프자이</a:t>
            </a:r>
            <a:endParaRPr lang="ko-KR" altLang="en-US" sz="14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62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68344" y="302598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오각형 18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spc="-130" dirty="0" smtClean="0">
                <a:solidFill>
                  <a:schemeClr val="tx1"/>
                </a:solidFill>
              </a:rPr>
              <a:t>국내 인권 문제의 양상을 파악한다</a:t>
            </a:r>
            <a:r>
              <a:rPr lang="en-US" altLang="ko-KR" sz="1400" spc="-130" dirty="0" smtClean="0">
                <a:solidFill>
                  <a:schemeClr val="tx1"/>
                </a:solidFill>
              </a:rPr>
              <a:t>.</a:t>
            </a:r>
            <a:endParaRPr lang="ko-KR" altLang="en-US" sz="1400" spc="-130" dirty="0">
              <a:solidFill>
                <a:schemeClr val="tx1"/>
              </a:solidFill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</a:rPr>
              <a:t>세계 인권 문제의 양상을 파악한다</a:t>
            </a:r>
            <a:r>
              <a:rPr lang="en-US" altLang="ko-KR" sz="1400" spc="-100" dirty="0" smtClean="0">
                <a:solidFill>
                  <a:schemeClr val="tx1"/>
                </a:solidFill>
              </a:rPr>
              <a:t>.</a:t>
            </a:r>
            <a:endParaRPr lang="ko-KR" altLang="en-US" sz="1400" spc="-10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spc="-100" dirty="0" smtClean="0">
                <a:solidFill>
                  <a:schemeClr val="tx1"/>
                </a:solidFill>
              </a:rPr>
              <a:t>인권 문제의 해결 방안을 탐색하고</a:t>
            </a:r>
            <a:r>
              <a:rPr lang="en-US" altLang="ko-KR" sz="1200" spc="-1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spc="-100" dirty="0" smtClean="0">
                <a:solidFill>
                  <a:schemeClr val="tx1"/>
                </a:solidFill>
              </a:rPr>
              <a:t>이를 위한 국제 사회의 노력을 알아본다</a:t>
            </a:r>
            <a:r>
              <a:rPr lang="en-US" altLang="ko-KR" sz="1200" spc="-100" dirty="0" smtClean="0">
                <a:solidFill>
                  <a:schemeClr val="tx1"/>
                </a:solidFill>
              </a:rPr>
              <a:t>.</a:t>
            </a:r>
            <a:endParaRPr lang="ko-KR" altLang="en-US" sz="1200" spc="-100" dirty="0">
              <a:solidFill>
                <a:schemeClr val="tx1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3" name="갈매기형 수장 22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400" spc="-1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400" spc="-100" dirty="0" smtClean="0">
                  <a:solidFill>
                    <a:prstClr val="black"/>
                  </a:solidFill>
                </a:rPr>
                <a:t>125</a:t>
              </a:r>
              <a:r>
                <a:rPr lang="ko-KR" altLang="en-US" sz="1400" spc="-1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400" spc="-1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400" spc="-1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400" spc="-1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400" spc="-1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400" spc="-100" dirty="0" smtClean="0">
                  <a:solidFill>
                    <a:prstClr val="black"/>
                  </a:solidFill>
                </a:rPr>
                <a:t>.</a:t>
              </a:r>
              <a:endParaRPr lang="ko-KR" altLang="en-US" sz="140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4-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95082" y="3140969"/>
            <a:ext cx="4448918" cy="371703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9754" y="298406"/>
            <a:ext cx="180020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인권을 지켜 낸 사람들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네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1782102"/>
            <a:ext cx="7056784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>
              <a:lnSpc>
                <a:spcPct val="200000"/>
              </a:lnSpc>
            </a:pPr>
            <a:r>
              <a:rPr lang="ko-KR" altLang="en-US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“비폭력은 인류가 활용할 수 있는 가장 강력한 힘이다</a:t>
            </a:r>
            <a:r>
              <a:rPr lang="en-US" altLang="ko-KR" sz="2200" b="1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.”</a:t>
            </a:r>
            <a:endParaRPr lang="en-US" altLang="ko-KR" sz="2200" b="1" dirty="0" smtClean="0">
              <a:solidFill>
                <a:srgbClr val="D35007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인도 민족 해방 운동의 지도자인 </a:t>
            </a: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마하트마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간디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(1869~1948)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영국에서 변호사 자격을 얻고 남아프리카로 건너갔을 때 인도인에 대한 인종 차별에 충격을 받아 비폭력 인권 운동을 시작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하였다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인도에 귀국한 후에는 제국주의에 대항하여 비폭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력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저항을 전개하였고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영국으로부터 인도의 독립을</a:t>
            </a:r>
            <a:endParaRPr lang="en-US" altLang="ko-KR" sz="2000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이끌어 내었다</a:t>
            </a:r>
            <a:r>
              <a:rPr lang="en-US" altLang="ko-KR" sz="2000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1303907"/>
            <a:ext cx="8568952" cy="5409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폭력을 이겨 낸 </a:t>
            </a:r>
            <a:r>
              <a:rPr lang="ko-KR" altLang="en-US" sz="2200" b="1" spc="-10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비폭력자</a:t>
            </a:r>
            <a:r>
              <a:rPr lang="en-US" altLang="ko-KR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100" dirty="0" err="1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마하트마</a:t>
            </a:r>
            <a:r>
              <a:rPr lang="ko-KR" altLang="en-US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 간디</a:t>
            </a:r>
            <a:r>
              <a:rPr lang="en-US" altLang="ko-KR" sz="2200" b="1" spc="-10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(Gandhi, M.)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0072" y="6021288"/>
            <a:ext cx="1656184" cy="4766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 marL="180000" indent="-180000">
              <a:lnSpc>
                <a:spcPct val="120000"/>
              </a:lnSpc>
            </a:pPr>
            <a:r>
              <a:rPr lang="ko-KR" altLang="en-US" sz="14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마하트마</a:t>
            </a:r>
            <a:r>
              <a:rPr lang="ko-KR" altLang="en-US" sz="14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간디▶</a:t>
            </a:r>
            <a:endParaRPr lang="ko-KR" altLang="en-US" sz="14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48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9754" y="298406"/>
            <a:ext cx="180020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인권을 지켜 낸 사람들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네 번째 이야기 </a:t>
            </a:r>
            <a:r>
              <a:rPr lang="en-US" altLang="ko-KR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4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726" y="1942609"/>
            <a:ext cx="8196212" cy="854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인권을 지키기 위해 노력한 사람들 중 가장 인상 깊은 인물이 누구인지 말해 보고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자신은 인권을 위해 어떤 노력을 할 것인지 말해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2896891"/>
            <a:ext cx="7848872" cy="211628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40" dirty="0" smtClean="0">
                <a:solidFill>
                  <a:srgbClr val="FF0000"/>
                </a:solidFill>
                <a:latin typeface="+mn-ea"/>
              </a:rPr>
              <a:t>  나는 </a:t>
            </a:r>
            <a:r>
              <a:rPr lang="ko-KR" altLang="en-US" spc="-40" dirty="0" err="1" smtClean="0">
                <a:solidFill>
                  <a:srgbClr val="FF0000"/>
                </a:solidFill>
                <a:latin typeface="+mn-ea"/>
              </a:rPr>
              <a:t>넬슨</a:t>
            </a:r>
            <a:r>
              <a:rPr lang="ko-KR" altLang="en-US" spc="-4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pc="-40" dirty="0" err="1" smtClean="0">
                <a:solidFill>
                  <a:srgbClr val="FF0000"/>
                </a:solidFill>
                <a:latin typeface="+mn-ea"/>
              </a:rPr>
              <a:t>만델라</a:t>
            </a:r>
            <a:r>
              <a:rPr lang="ko-KR" altLang="en-US" spc="-40" dirty="0" smtClean="0">
                <a:solidFill>
                  <a:srgbClr val="FF0000"/>
                </a:solidFill>
                <a:latin typeface="+mn-ea"/>
              </a:rPr>
              <a:t> 대통령이 흑인 해방운동으로 오랜 시간 동안 수감 생활을 하다가 석방 후에 인종 차별을 없애고</a:t>
            </a:r>
            <a:r>
              <a:rPr lang="en-US" altLang="ko-KR" spc="-4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40" dirty="0" smtClean="0">
                <a:solidFill>
                  <a:srgbClr val="FF0000"/>
                </a:solidFill>
                <a:latin typeface="+mn-ea"/>
              </a:rPr>
              <a:t>남아프리카 공화국 최초의 흑인 대통령이 된 점이 영화에 나오는 멋진 주인공 같아서 인상 깊었다</a:t>
            </a:r>
            <a:r>
              <a:rPr lang="en-US" altLang="ko-KR" spc="-4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40" dirty="0" smtClean="0">
                <a:solidFill>
                  <a:srgbClr val="FF0000"/>
                </a:solidFill>
                <a:latin typeface="+mn-ea"/>
              </a:rPr>
              <a:t>나도 우리나라의 인권 문제에 관심을 가지고</a:t>
            </a:r>
            <a:r>
              <a:rPr lang="en-US" altLang="ko-KR" spc="-4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40" dirty="0" smtClean="0">
                <a:solidFill>
                  <a:srgbClr val="FF0000"/>
                </a:solidFill>
                <a:latin typeface="+mn-ea"/>
              </a:rPr>
              <a:t>인권 보장의 미흡한 부분이 있다면 이를 개선하기 위해 관련 시민 단체에 가입하여 인권 보장 운동에 앞설 것이다</a:t>
            </a:r>
            <a:r>
              <a:rPr lang="en-US" altLang="ko-KR" spc="-4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161228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060848"/>
            <a:ext cx="287585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5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591047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인권의 의미와 현대 사회의 인권</a:t>
            </a:r>
            <a:endParaRPr lang="ko-KR" altLang="en-US" b="1" spc="-30" dirty="0">
              <a:latin typeface="나눔고딕 ExtraBold" pitchFamily="50" charset="-127"/>
              <a:ea typeface="나눔고딕 ExtraBold" pitchFamily="50" charset="-127"/>
            </a:endParaRP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01. </a:t>
            </a:r>
            <a:r>
              <a:rPr lang="ko-KR" altLang="en-US" spc="-30" dirty="0" smtClean="0">
                <a:latin typeface="+mn-ea"/>
              </a:rPr>
              <a:t>인권의 의미화 변화</a:t>
            </a:r>
            <a:endParaRPr lang="ko-KR" altLang="en-US" spc="-30" dirty="0">
              <a:latin typeface="+mn-ea"/>
            </a:endParaRPr>
          </a:p>
          <a:p>
            <a:pPr fontAlgn="base"/>
            <a:endParaRPr lang="en-US" altLang="ko-KR" sz="1400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	   ) </a:t>
            </a:r>
            <a:r>
              <a:rPr lang="en-US" altLang="ko-KR" spc="-30" dirty="0">
                <a:latin typeface="+mn-ea"/>
              </a:rPr>
              <a:t>: </a:t>
            </a:r>
            <a:r>
              <a:rPr lang="ko-KR" altLang="en-US" dirty="0" smtClean="0"/>
              <a:t>인간이 태어나면서 당연히 누려야 하는 기본적인 자유와 권리</a:t>
            </a:r>
            <a:endParaRPr lang="en-US" altLang="ko-KR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          )</a:t>
            </a:r>
            <a:r>
              <a:rPr lang="ko-KR" altLang="en-US" spc="-30" dirty="0" smtClean="0">
                <a:latin typeface="+mn-ea"/>
              </a:rPr>
              <a:t>과 </a:t>
            </a:r>
            <a:r>
              <a:rPr lang="en-US" altLang="ko-KR" spc="-30" dirty="0" smtClean="0">
                <a:latin typeface="+mn-ea"/>
              </a:rPr>
              <a:t>(          )</a:t>
            </a:r>
            <a:r>
              <a:rPr lang="ko-KR" altLang="en-US" spc="-30" dirty="0" smtClean="0">
                <a:latin typeface="+mn-ea"/>
              </a:rPr>
              <a:t>의 권리 선언</a:t>
            </a:r>
            <a:r>
              <a:rPr lang="en-US" altLang="ko-KR" spc="-30" dirty="0" smtClean="0">
                <a:latin typeface="+mn-ea"/>
              </a:rPr>
              <a:t> </a:t>
            </a:r>
            <a:r>
              <a:rPr lang="en-US" altLang="ko-KR" spc="-30" dirty="0">
                <a:latin typeface="+mn-ea"/>
              </a:rPr>
              <a:t>: </a:t>
            </a:r>
            <a:r>
              <a:rPr lang="ko-KR" altLang="en-US" spc="-30" dirty="0" smtClean="0">
                <a:latin typeface="+mn-ea"/>
              </a:rPr>
              <a:t>프랑스 시민 혁명 때 선포된 선언으로 인간에게 재산권 </a:t>
            </a:r>
            <a:r>
              <a:rPr lang="en-US" altLang="ko-KR" spc="-30" dirty="0" smtClean="0">
                <a:latin typeface="+mn-ea"/>
              </a:rPr>
              <a:t>· </a:t>
            </a:r>
            <a:r>
              <a:rPr lang="ko-KR" altLang="en-US" spc="-30" dirty="0" smtClean="0">
                <a:latin typeface="+mn-ea"/>
              </a:rPr>
              <a:t>사상의 자유 </a:t>
            </a:r>
            <a:r>
              <a:rPr lang="en-US" altLang="ko-KR" spc="-30" dirty="0" smtClean="0">
                <a:latin typeface="+mn-ea"/>
              </a:rPr>
              <a:t>· </a:t>
            </a:r>
            <a:r>
              <a:rPr lang="ko-KR" altLang="en-US" spc="-30" dirty="0" smtClean="0">
                <a:latin typeface="+mn-ea"/>
              </a:rPr>
              <a:t>신체의 자유 등의 불가침의 권리가 있음을 표명함</a:t>
            </a:r>
            <a:endParaRPr lang="en-US" altLang="ko-KR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 	   ) </a:t>
            </a:r>
            <a:r>
              <a:rPr lang="ko-KR" altLang="en-US" spc="-30" dirty="0" smtClean="0">
                <a:latin typeface="+mn-ea"/>
              </a:rPr>
              <a:t>인권 선언 </a:t>
            </a:r>
            <a:r>
              <a:rPr lang="en-US" altLang="ko-KR" spc="-30" dirty="0" smtClean="0">
                <a:latin typeface="+mn-ea"/>
              </a:rPr>
              <a:t>: 948</a:t>
            </a:r>
            <a:r>
              <a:rPr lang="ko-KR" altLang="en-US" spc="-30" dirty="0" smtClean="0">
                <a:latin typeface="+mn-ea"/>
              </a:rPr>
              <a:t>년 국제 연합 총회에서 채택된 선언으로 인권 보장이 인류의 보편적 가치임을 선포함</a:t>
            </a:r>
            <a:endParaRPr lang="ko-KR" altLang="en-US" spc="-30" dirty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	</a:t>
            </a:r>
          </a:p>
          <a:p>
            <a:pPr fontAlgn="base"/>
            <a:r>
              <a:rPr lang="en-US" altLang="ko-KR" spc="-30" dirty="0" smtClean="0">
                <a:latin typeface="+mn-ea"/>
              </a:rPr>
              <a:t>  02. </a:t>
            </a:r>
            <a:r>
              <a:rPr lang="ko-KR" altLang="en-US" spc="-30" dirty="0" smtClean="0">
                <a:latin typeface="+mn-ea"/>
              </a:rPr>
              <a:t>현대 사회의 인권</a:t>
            </a:r>
            <a:endParaRPr lang="en-US" altLang="ko-KR" sz="1600" spc="-30" dirty="0" smtClean="0">
              <a:latin typeface="+mn-ea"/>
            </a:endParaRPr>
          </a:p>
          <a:p>
            <a:pPr fontAlgn="base"/>
            <a:r>
              <a:rPr lang="en-US" altLang="ko-KR" sz="1600" spc="-30" dirty="0" smtClean="0">
                <a:latin typeface="+mn-ea"/>
              </a:rPr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err="1" smtClean="0">
                <a:latin typeface="+mn-ea"/>
              </a:rPr>
              <a:t>주거권</a:t>
            </a:r>
            <a:r>
              <a:rPr lang="ko-KR" altLang="en-US" spc="-30" dirty="0" smtClean="0">
                <a:latin typeface="+mn-ea"/>
              </a:rPr>
              <a:t> </a:t>
            </a:r>
            <a:r>
              <a:rPr lang="en-US" altLang="ko-KR" spc="-30" dirty="0" smtClean="0">
                <a:latin typeface="+mn-ea"/>
              </a:rPr>
              <a:t>: </a:t>
            </a:r>
            <a:r>
              <a:rPr lang="ko-KR" altLang="en-US" spc="-30" dirty="0" smtClean="0">
                <a:latin typeface="+mn-ea"/>
              </a:rPr>
              <a:t>인간다운 주거 생활을 할 수 있는 권리</a:t>
            </a: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err="1" smtClean="0">
                <a:latin typeface="+mn-ea"/>
              </a:rPr>
              <a:t>안전권</a:t>
            </a:r>
            <a:r>
              <a:rPr lang="en-US" altLang="ko-KR" spc="-30" dirty="0" smtClean="0">
                <a:latin typeface="+mn-ea"/>
              </a:rPr>
              <a:t>: </a:t>
            </a:r>
            <a:r>
              <a:rPr lang="ko-KR" altLang="en-US" spc="-30" dirty="0" smtClean="0">
                <a:latin typeface="+mn-ea"/>
              </a:rPr>
              <a:t>각종 재난과 사고의 위험으로부터 안전할 권리</a:t>
            </a:r>
            <a:endParaRPr lang="ko-KR" altLang="en-US" spc="-30" dirty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	   ) : </a:t>
            </a:r>
            <a:r>
              <a:rPr lang="ko-KR" altLang="en-US" dirty="0" smtClean="0"/>
              <a:t>오염되고 불결한 환경으로부터 고통 받지 않을 권리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	   ) : </a:t>
            </a:r>
            <a:r>
              <a:rPr lang="ko-KR" altLang="en-US" dirty="0" smtClean="0"/>
              <a:t>국민 누구나 문화 활동에 참여하고 문화를 향유할 권리</a:t>
            </a:r>
            <a:endParaRPr lang="en-US" altLang="ko-KR" spc="-3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298406"/>
            <a:ext cx="144016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827329" y="78134"/>
            <a:ext cx="2016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</a:p>
        </p:txBody>
      </p:sp>
      <p:grpSp>
        <p:nvGrpSpPr>
          <p:cNvPr id="2" name="그룹 30"/>
          <p:cNvGrpSpPr/>
          <p:nvPr/>
        </p:nvGrpSpPr>
        <p:grpSpPr>
          <a:xfrm>
            <a:off x="179512" y="1115063"/>
            <a:ext cx="2699792" cy="404413"/>
            <a:chOff x="179512" y="1052347"/>
            <a:chExt cx="2699792" cy="404413"/>
          </a:xfrm>
        </p:grpSpPr>
        <p:sp>
          <p:nvSpPr>
            <p:cNvPr id="32" name="TextBox 31"/>
            <p:cNvSpPr txBox="1"/>
            <p:nvPr/>
          </p:nvSpPr>
          <p:spPr>
            <a:xfrm>
              <a:off x="251520" y="1087428"/>
              <a:ext cx="262778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내용 정리하기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79512" y="1052347"/>
              <a:ext cx="648072" cy="360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28554" y="2680976"/>
            <a:ext cx="87509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인권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954" y="3028222"/>
            <a:ext cx="79470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인간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858274" y="302822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시민</a:t>
            </a:r>
            <a:endParaRPr lang="ko-KR" altLang="en-US" sz="1600" dirty="0"/>
          </a:p>
        </p:txBody>
      </p:sp>
      <p:sp>
        <p:nvSpPr>
          <p:cNvPr id="26" name="직사각형 25"/>
          <p:cNvSpPr/>
          <p:nvPr/>
        </p:nvSpPr>
        <p:spPr>
          <a:xfrm>
            <a:off x="653308" y="369336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세계</a:t>
            </a:r>
            <a:endParaRPr lang="ko-KR" alt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23989" y="5843405"/>
            <a:ext cx="87509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rgbClr val="FF0000"/>
                </a:solidFill>
                <a:latin typeface="+mn-ea"/>
              </a:rPr>
              <a:t>환경권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2" y="6176593"/>
            <a:ext cx="87509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rgbClr val="FF0000"/>
                </a:solidFill>
                <a:latin typeface="+mn-ea"/>
              </a:rPr>
              <a:t>문화권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30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6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338015"/>
            <a:ext cx="8856984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인권 보장을 위한 헌법의 역할과 시민 참여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01. </a:t>
            </a:r>
            <a:r>
              <a:rPr lang="ko-KR" altLang="en-US" spc="-30" dirty="0" smtClean="0">
                <a:latin typeface="+mn-ea"/>
              </a:rPr>
              <a:t>인권 보장과 헌법의 역할</a:t>
            </a:r>
          </a:p>
          <a:p>
            <a:pPr fontAlgn="base"/>
            <a:endParaRPr lang="en-US" altLang="ko-KR" sz="1400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인권 보장을 위한</a:t>
            </a:r>
            <a:r>
              <a:rPr lang="en-US" altLang="ko-KR" spc="-30" dirty="0" smtClean="0">
                <a:latin typeface="+mn-ea"/>
              </a:rPr>
              <a:t> (          )</a:t>
            </a:r>
            <a:r>
              <a:rPr lang="ko-KR" altLang="en-US" spc="-30" dirty="0" smtClean="0">
                <a:latin typeface="+mn-ea"/>
              </a:rPr>
              <a:t>의 역할</a:t>
            </a:r>
            <a:r>
              <a:rPr lang="en-US" altLang="ko-KR" spc="-30" dirty="0" smtClean="0">
                <a:latin typeface="+mn-ea"/>
              </a:rPr>
              <a:t>: </a:t>
            </a:r>
            <a:r>
              <a:rPr lang="ko-KR" altLang="en-US" spc="-30" dirty="0" smtClean="0">
                <a:latin typeface="+mn-ea"/>
              </a:rPr>
              <a:t>모든 국민의 존엄과 가치 보장 및 행복을 추구할 권리를 비롯하여 자유권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평등권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참정권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사회권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청구권 등을 기본권으로 보장함</a:t>
            </a:r>
            <a:endParaRPr lang="en-US" altLang="ko-KR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인권 보장을 위한 헌법적 장치</a:t>
            </a:r>
            <a:r>
              <a:rPr lang="en-US" altLang="ko-KR" spc="-30" dirty="0" smtClean="0">
                <a:latin typeface="+mn-ea"/>
              </a:rPr>
              <a:t>: (          )</a:t>
            </a:r>
            <a:r>
              <a:rPr lang="ko-KR" altLang="en-US" spc="-30" dirty="0" smtClean="0">
                <a:latin typeface="+mn-ea"/>
              </a:rPr>
              <a:t>주의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권력 </a:t>
            </a:r>
            <a:r>
              <a:rPr lang="en-US" altLang="ko-KR" spc="-30" dirty="0" smtClean="0">
                <a:latin typeface="+mn-ea"/>
              </a:rPr>
              <a:t>(          ), </a:t>
            </a:r>
            <a:r>
              <a:rPr lang="ko-KR" altLang="en-US" spc="-30" dirty="0" smtClean="0">
                <a:latin typeface="+mn-ea"/>
              </a:rPr>
              <a:t>헌법 </a:t>
            </a:r>
            <a:r>
              <a:rPr lang="en-US" altLang="ko-KR" spc="-30" dirty="0" smtClean="0">
                <a:latin typeface="+mn-ea"/>
              </a:rPr>
              <a:t>(          )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</a:t>
            </a:r>
            <a:r>
              <a:rPr lang="en-US" altLang="ko-KR" spc="-30" dirty="0" smtClean="0">
                <a:latin typeface="+mn-ea"/>
              </a:rPr>
              <a:t>	</a:t>
            </a:r>
          </a:p>
          <a:p>
            <a:pPr fontAlgn="base"/>
            <a:r>
              <a:rPr lang="en-US" altLang="ko-KR" spc="-30" dirty="0" smtClean="0">
                <a:latin typeface="+mn-ea"/>
              </a:rPr>
              <a:t>  02. </a:t>
            </a:r>
            <a:r>
              <a:rPr lang="ko-KR" altLang="en-US" spc="-30" dirty="0" smtClean="0">
                <a:latin typeface="+mn-ea"/>
              </a:rPr>
              <a:t>준법 의식과 시민 참여</a:t>
            </a:r>
            <a:endParaRPr lang="en-US" altLang="ko-KR" sz="1600" spc="-30" dirty="0" smtClean="0">
              <a:latin typeface="+mn-ea"/>
            </a:endParaRPr>
          </a:p>
          <a:p>
            <a:pPr fontAlgn="base"/>
            <a:r>
              <a:rPr lang="en-US" altLang="ko-KR" sz="1600" spc="-30" dirty="0" smtClean="0">
                <a:latin typeface="+mn-ea"/>
              </a:rPr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                 ) : </a:t>
            </a:r>
            <a:r>
              <a:rPr lang="ko-KR" altLang="en-US" spc="-30" dirty="0" smtClean="0">
                <a:latin typeface="+mn-ea"/>
              </a:rPr>
              <a:t>시민이 스스로 법을 지키려는 의지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시민 </a:t>
            </a:r>
            <a:r>
              <a:rPr lang="en-US" altLang="ko-KR" spc="-30" dirty="0" smtClean="0">
                <a:latin typeface="+mn-ea"/>
              </a:rPr>
              <a:t>(          )</a:t>
            </a:r>
            <a:r>
              <a:rPr lang="ko-KR" altLang="en-US" spc="-30" dirty="0" smtClean="0">
                <a:latin typeface="+mn-ea"/>
              </a:rPr>
              <a:t>의 필요성</a:t>
            </a:r>
            <a:r>
              <a:rPr lang="en-US" altLang="ko-KR" spc="-30" dirty="0" smtClean="0">
                <a:latin typeface="+mn-ea"/>
              </a:rPr>
              <a:t>: </a:t>
            </a:r>
            <a:r>
              <a:rPr lang="ko-KR" altLang="en-US" spc="-30" dirty="0" smtClean="0">
                <a:latin typeface="+mn-ea"/>
              </a:rPr>
              <a:t>시민의 다양한 목소리를 정치에 반영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국가 권력을 견제하고 감시함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(                 ) : </a:t>
            </a:r>
            <a:r>
              <a:rPr lang="ko-KR" altLang="en-US" spc="-30" dirty="0" smtClean="0">
                <a:latin typeface="+mn-ea"/>
              </a:rPr>
              <a:t>정당하지 못한 법과 정부 정책에 변화를 가져오기 위해 공개적 </a:t>
            </a:r>
            <a:r>
              <a:rPr lang="en-US" altLang="ko-KR" spc="-30" dirty="0" smtClean="0">
                <a:latin typeface="+mn-ea"/>
              </a:rPr>
              <a:t>· </a:t>
            </a:r>
            <a:r>
              <a:rPr lang="ko-KR" altLang="en-US" spc="-30" dirty="0" smtClean="0">
                <a:latin typeface="+mn-ea"/>
              </a:rPr>
              <a:t>비폭력적 </a:t>
            </a:r>
            <a:r>
              <a:rPr lang="en-US" altLang="ko-KR" spc="-30" dirty="0" smtClean="0">
                <a:latin typeface="+mn-ea"/>
              </a:rPr>
              <a:t>· </a:t>
            </a:r>
            <a:r>
              <a:rPr lang="ko-KR" altLang="en-US" spc="-30" dirty="0" smtClean="0">
                <a:latin typeface="+mn-ea"/>
              </a:rPr>
              <a:t>양심적으로 법을 위반하는 행위</a:t>
            </a:r>
            <a:endParaRPr lang="en-US" altLang="ko-KR" spc="-3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827329" y="78134"/>
            <a:ext cx="2016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28463" y="2443466"/>
            <a:ext cx="87509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헌법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2748" y="3090446"/>
            <a:ext cx="87509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법치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3090446"/>
            <a:ext cx="87509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분립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3090446"/>
            <a:ext cx="87509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재판소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294" y="4270518"/>
            <a:ext cx="1152128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준법 의식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0881" y="4602614"/>
            <a:ext cx="1152128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rgbClr val="FF0000"/>
                </a:solidFill>
                <a:latin typeface="+mn-ea"/>
              </a:rPr>
              <a:t>참여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130" y="5267341"/>
            <a:ext cx="1368152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시민 불복종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57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1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338015"/>
            <a:ext cx="8640960" cy="398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인권 문제의 양상과 해결 방안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01. </a:t>
            </a:r>
            <a:r>
              <a:rPr lang="ko-KR" altLang="en-US" spc="-30" dirty="0" smtClean="0">
                <a:latin typeface="+mn-ea"/>
              </a:rPr>
              <a:t>인권 문제의 양상</a:t>
            </a:r>
          </a:p>
          <a:p>
            <a:pPr fontAlgn="base"/>
            <a:endParaRPr lang="en-US" altLang="ko-KR" sz="1400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국내 인권 문제</a:t>
            </a:r>
            <a:r>
              <a:rPr lang="en-US" altLang="ko-KR" spc="-30" dirty="0" smtClean="0">
                <a:latin typeface="+mn-ea"/>
              </a:rPr>
              <a:t>: </a:t>
            </a:r>
            <a:r>
              <a:rPr lang="ko-KR" altLang="en-US" spc="-30" dirty="0" smtClean="0">
                <a:latin typeface="+mn-ea"/>
              </a:rPr>
              <a:t>아동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여성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장애인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이주 외국인 등 사회적 </a:t>
            </a:r>
            <a:r>
              <a:rPr lang="en-US" altLang="ko-KR" spc="-30" dirty="0" smtClean="0">
                <a:latin typeface="+mn-ea"/>
              </a:rPr>
              <a:t>(          )</a:t>
            </a:r>
            <a:r>
              <a:rPr lang="ko-KR" altLang="en-US" spc="-30" dirty="0" smtClean="0">
                <a:latin typeface="+mn-ea"/>
              </a:rPr>
              <a:t>에 대한 차별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청소년 </a:t>
            </a:r>
            <a:r>
              <a:rPr lang="en-US" altLang="ko-KR" spc="-30" dirty="0" smtClean="0">
                <a:latin typeface="+mn-ea"/>
              </a:rPr>
              <a:t>(          )</a:t>
            </a:r>
            <a:r>
              <a:rPr lang="ko-KR" altLang="en-US" spc="-30" dirty="0" smtClean="0">
                <a:latin typeface="+mn-ea"/>
              </a:rPr>
              <a:t>권 침해 등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세계 인권 문제</a:t>
            </a:r>
            <a:r>
              <a:rPr lang="en-US" altLang="ko-KR" spc="-30" dirty="0" smtClean="0">
                <a:latin typeface="+mn-ea"/>
              </a:rPr>
              <a:t>: </a:t>
            </a:r>
            <a:r>
              <a:rPr lang="ko-KR" altLang="en-US" spc="-30" dirty="0" smtClean="0">
                <a:latin typeface="+mn-ea"/>
              </a:rPr>
              <a:t>아동 인권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여성 인권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국제 테러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인종 </a:t>
            </a:r>
            <a:r>
              <a:rPr lang="en-US" altLang="ko-KR" spc="-30" dirty="0" smtClean="0">
                <a:latin typeface="+mn-ea"/>
              </a:rPr>
              <a:t>(          ), </a:t>
            </a:r>
            <a:r>
              <a:rPr lang="ko-KR" altLang="en-US" spc="-30" dirty="0" smtClean="0">
                <a:latin typeface="+mn-ea"/>
              </a:rPr>
              <a:t>인신 </a:t>
            </a:r>
            <a:r>
              <a:rPr lang="en-US" altLang="ko-KR" spc="-30" dirty="0" smtClean="0">
                <a:latin typeface="+mn-ea"/>
              </a:rPr>
              <a:t>(          ), </a:t>
            </a:r>
            <a:r>
              <a:rPr lang="ko-KR" altLang="en-US" spc="-30" dirty="0" smtClean="0">
                <a:latin typeface="+mn-ea"/>
              </a:rPr>
              <a:t>표현의 자유 억압 등 </a:t>
            </a:r>
            <a:endParaRPr lang="en-US" altLang="ko-KR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	</a:t>
            </a:r>
          </a:p>
          <a:p>
            <a:pPr fontAlgn="base"/>
            <a:r>
              <a:rPr lang="en-US" altLang="ko-KR" spc="-30" dirty="0" smtClean="0">
                <a:latin typeface="+mn-ea"/>
              </a:rPr>
              <a:t>  02. </a:t>
            </a:r>
            <a:r>
              <a:rPr lang="ko-KR" altLang="en-US" spc="-30" dirty="0" smtClean="0">
                <a:latin typeface="+mn-ea"/>
              </a:rPr>
              <a:t>인권 문제의 해결 방안</a:t>
            </a:r>
            <a:endParaRPr lang="en-US" altLang="ko-KR" sz="1600" spc="-30" dirty="0" smtClean="0">
              <a:latin typeface="+mn-ea"/>
            </a:endParaRPr>
          </a:p>
          <a:p>
            <a:pPr fontAlgn="base"/>
            <a:r>
              <a:rPr lang="en-US" altLang="ko-KR" sz="1600" spc="-30" dirty="0" smtClean="0">
                <a:latin typeface="+mn-ea"/>
              </a:rPr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국내 인권 문제를 해결하기 위해 국가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사회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개인이 함께 노력해야 함</a:t>
            </a: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세계 인권 문제를 해결하기 위해 국제기구</a:t>
            </a:r>
            <a:r>
              <a:rPr lang="en-US" altLang="ko-KR" spc="-30" dirty="0" smtClean="0">
                <a:latin typeface="+mn-ea"/>
              </a:rPr>
              <a:t>, (          ) </a:t>
            </a:r>
            <a:r>
              <a:rPr lang="ko-KR" altLang="en-US" spc="-30" dirty="0" smtClean="0">
                <a:latin typeface="+mn-ea"/>
              </a:rPr>
              <a:t>기구가 함께 노력해야 함</a:t>
            </a:r>
            <a:endParaRPr lang="en-US" altLang="ko-KR" spc="-3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827329" y="78134"/>
            <a:ext cx="2016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9052" y="2398310"/>
            <a:ext cx="93610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rgbClr val="FF0000"/>
                </a:solidFill>
                <a:latin typeface="+mn-ea"/>
              </a:rPr>
              <a:t>소수자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76" y="2752984"/>
            <a:ext cx="93610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노동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3090446"/>
            <a:ext cx="93610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차별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1750" y="3107101"/>
            <a:ext cx="93610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rgbClr val="FF0000"/>
                </a:solidFill>
                <a:latin typeface="+mn-ea"/>
              </a:rPr>
              <a:t>매매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4469" y="4941168"/>
            <a:ext cx="936104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solidFill>
                  <a:srgbClr val="FF0000"/>
                </a:solidFill>
                <a:latin typeface="+mn-ea"/>
              </a:rPr>
              <a:t>비정부</a:t>
            </a:r>
            <a:endParaRPr lang="ko-KR" altLang="en-US" sz="1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67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2320" y="298406"/>
            <a:ext cx="1440160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827329" y="78134"/>
            <a:ext cx="2016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</a:p>
        </p:txBody>
      </p:sp>
      <p:grpSp>
        <p:nvGrpSpPr>
          <p:cNvPr id="2" name="그룹 24"/>
          <p:cNvGrpSpPr/>
          <p:nvPr/>
        </p:nvGrpSpPr>
        <p:grpSpPr>
          <a:xfrm>
            <a:off x="251520" y="1099344"/>
            <a:ext cx="2627784" cy="396000"/>
            <a:chOff x="251520" y="1099344"/>
            <a:chExt cx="2627784" cy="420132"/>
          </a:xfrm>
        </p:grpSpPr>
        <p:sp>
          <p:nvSpPr>
            <p:cNvPr id="23" name="TextBox 22"/>
            <p:cNvSpPr txBox="1"/>
            <p:nvPr/>
          </p:nvSpPr>
          <p:spPr>
            <a:xfrm>
              <a:off x="251520" y="1150144"/>
              <a:ext cx="262778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스스로 확인하기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1099344"/>
              <a:ext cx="5496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그룹 25"/>
          <p:cNvGrpSpPr/>
          <p:nvPr/>
        </p:nvGrpSpPr>
        <p:grpSpPr>
          <a:xfrm>
            <a:off x="251520" y="1628800"/>
            <a:ext cx="7955464" cy="400110"/>
            <a:chOff x="341552" y="4235444"/>
            <a:chExt cx="7955464" cy="400110"/>
          </a:xfrm>
        </p:grpSpPr>
        <p:sp>
          <p:nvSpPr>
            <p:cNvPr id="27" name="TextBox 26"/>
            <p:cNvSpPr txBox="1"/>
            <p:nvPr/>
          </p:nvSpPr>
          <p:spPr>
            <a:xfrm>
              <a:off x="528536" y="4235444"/>
              <a:ext cx="7768480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학습한 내용을 바탕으로 십자 낱말 풀이를 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28" name="육각형 27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251520" y="2420882"/>
          <a:ext cx="4056111" cy="3888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79"/>
                <a:gridCol w="450679"/>
                <a:gridCol w="450679"/>
                <a:gridCol w="450679"/>
                <a:gridCol w="450679"/>
                <a:gridCol w="450679"/>
                <a:gridCol w="450679"/>
                <a:gridCol w="450679"/>
                <a:gridCol w="450679"/>
              </a:tblGrid>
              <a:tr h="433368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2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368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3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4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3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1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368"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5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368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3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6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7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9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368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 ExtraBold" pitchFamily="50" charset="-127"/>
                          <a:ea typeface="나눔고딕 ExtraBold" pitchFamily="50" charset="-127"/>
                        </a:rPr>
                        <a:t>8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7431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431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모서리가 둥근 직사각형 21"/>
          <p:cNvSpPr/>
          <p:nvPr/>
        </p:nvSpPr>
        <p:spPr>
          <a:xfrm>
            <a:off x="4476179" y="2204864"/>
            <a:ext cx="1152128" cy="3240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</a:rPr>
              <a:t>가로 열쇠</a:t>
            </a:r>
            <a:endParaRPr lang="ko-KR" altLang="en-US" sz="1600" b="1" spc="-150" dirty="0">
              <a:solidFill>
                <a:schemeClr val="tx1"/>
              </a:solidFill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4499992" y="2564904"/>
            <a:ext cx="4625976" cy="1963614"/>
            <a:chOff x="4620195" y="2636912"/>
            <a:chExt cx="4625976" cy="1963614"/>
          </a:xfrm>
        </p:grpSpPr>
        <p:sp>
          <p:nvSpPr>
            <p:cNvPr id="25" name="TextBox 24"/>
            <p:cNvSpPr txBox="1"/>
            <p:nvPr/>
          </p:nvSpPr>
          <p:spPr>
            <a:xfrm>
              <a:off x="4795389" y="2636912"/>
              <a:ext cx="4450782" cy="196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spc="-100" dirty="0" smtClean="0"/>
                <a:t>인간이 태어날 때부터 가지는 인권의 기본 가치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600" spc="-100" dirty="0" smtClean="0"/>
                <a:t>법에 의한 지배를 일컫는 용어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600" spc="-100" dirty="0" smtClean="0"/>
                <a:t>건강하고 쾌적한 환경 속에서 살 수 있는 권리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600" spc="-100" dirty="0" smtClean="0"/>
                <a:t>각종 재난과 사고의 위험으로부터 안전할 권리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600" spc="-100" dirty="0" smtClean="0"/>
                <a:t>정당하지 못한 법과 정부 정책의 변혁을 목적으로 행하는 의도적인 위법 행위</a:t>
              </a:r>
              <a:endParaRPr lang="ko-KR" altLang="en-US" sz="1600" spc="-100" dirty="0"/>
            </a:p>
          </p:txBody>
        </p:sp>
        <p:sp>
          <p:nvSpPr>
            <p:cNvPr id="26" name="타원 25"/>
            <p:cNvSpPr/>
            <p:nvPr/>
          </p:nvSpPr>
          <p:spPr>
            <a:xfrm>
              <a:off x="4620195" y="2718445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4620195" y="303505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3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4620195" y="337413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4620195" y="3670548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4620195" y="396696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8" name="모서리가 둥근 직사각형 37"/>
          <p:cNvSpPr/>
          <p:nvPr/>
        </p:nvSpPr>
        <p:spPr>
          <a:xfrm>
            <a:off x="4476179" y="4579871"/>
            <a:ext cx="1152128" cy="324000"/>
          </a:xfrm>
          <a:prstGeom prst="roundRect">
            <a:avLst>
              <a:gd name="adj" fmla="val 50000"/>
            </a:avLst>
          </a:prstGeom>
          <a:solidFill>
            <a:srgbClr val="FDE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50" dirty="0" smtClean="0">
                <a:solidFill>
                  <a:schemeClr val="tx1"/>
                </a:solidFill>
              </a:rPr>
              <a:t>세로 열쇠</a:t>
            </a:r>
            <a:endParaRPr lang="ko-KR" altLang="en-US" sz="1600" b="1" spc="-150" dirty="0">
              <a:solidFill>
                <a:schemeClr val="tx1"/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4499992" y="4939911"/>
            <a:ext cx="4644008" cy="1668149"/>
            <a:chOff x="4620195" y="2636912"/>
            <a:chExt cx="4644008" cy="1668149"/>
          </a:xfrm>
        </p:grpSpPr>
        <p:sp>
          <p:nvSpPr>
            <p:cNvPr id="40" name="TextBox 39"/>
            <p:cNvSpPr txBox="1"/>
            <p:nvPr/>
          </p:nvSpPr>
          <p:spPr>
            <a:xfrm>
              <a:off x="4789040" y="2636912"/>
              <a:ext cx="4475163" cy="1668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600" spc="-100" dirty="0" smtClean="0"/>
                <a:t>인간의 기본적인 자유와 권리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600" spc="-100" dirty="0" smtClean="0"/>
                <a:t>국민의 기본권을 규정하는 최고의 규범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600" spc="-100" dirty="0" smtClean="0"/>
                <a:t>인간다운 주거 생활을 할 수 있는 권리</a:t>
              </a:r>
            </a:p>
            <a:p>
              <a:pPr>
                <a:lnSpc>
                  <a:spcPct val="130000"/>
                </a:lnSpc>
              </a:pPr>
              <a:r>
                <a:rPr lang="ko-KR" altLang="en-US" sz="1600" spc="-100" dirty="0" smtClean="0"/>
                <a:t>명예혁명의 결과로 나타난 권리 선언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600" spc="-100" dirty="0" smtClean="0"/>
                <a:t>시민의 자유와 권리를 보장받기 위해 일어난 혁명</a:t>
              </a:r>
              <a:endParaRPr lang="ko-KR" altLang="en-US" sz="1600" spc="-100" dirty="0"/>
            </a:p>
          </p:txBody>
        </p:sp>
        <p:sp>
          <p:nvSpPr>
            <p:cNvPr id="41" name="타원 40"/>
            <p:cNvSpPr/>
            <p:nvPr/>
          </p:nvSpPr>
          <p:spPr>
            <a:xfrm>
              <a:off x="4620195" y="2718445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4620195" y="303505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4620195" y="337413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4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4620195" y="3670548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4620195" y="3966964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spc="-100" dirty="0" smtClean="0">
                  <a:solidFill>
                    <a:prstClr val="black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1600" b="1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124179" y="2447740"/>
            <a:ext cx="4641267" cy="3944810"/>
            <a:chOff x="124179" y="2447740"/>
            <a:chExt cx="4641267" cy="3944810"/>
          </a:xfrm>
        </p:grpSpPr>
        <p:sp>
          <p:nvSpPr>
            <p:cNvPr id="30" name="TextBox 29"/>
            <p:cNvSpPr txBox="1"/>
            <p:nvPr/>
          </p:nvSpPr>
          <p:spPr>
            <a:xfrm>
              <a:off x="124179" y="3330140"/>
              <a:ext cx="273203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1800" dirty="0" smtClean="0">
                  <a:solidFill>
                    <a:srgbClr val="FF0000"/>
                  </a:solidFill>
                  <a:latin typeface="+mn-ea"/>
                </a:rPr>
                <a:t>인간존엄성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17174" y="2893074"/>
              <a:ext cx="2448272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1800" dirty="0" smtClean="0">
                  <a:solidFill>
                    <a:srgbClr val="FF0000"/>
                  </a:solidFill>
                  <a:latin typeface="+mn-ea"/>
                </a:rPr>
                <a:t>법치주의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8572" y="3755173"/>
              <a:ext cx="2448272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1800" smtClean="0">
                  <a:solidFill>
                    <a:srgbClr val="FF0000"/>
                  </a:solidFill>
                  <a:latin typeface="+mn-ea"/>
                </a:rPr>
                <a:t>환경권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0847" y="4639932"/>
              <a:ext cx="1679441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1800" dirty="0" err="1" smtClean="0">
                  <a:solidFill>
                    <a:srgbClr val="FF0000"/>
                  </a:solidFill>
                  <a:latin typeface="+mn-ea"/>
                </a:rPr>
                <a:t>안전권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33252" y="5053314"/>
              <a:ext cx="2557052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1800" smtClean="0">
                  <a:solidFill>
                    <a:srgbClr val="FF0000"/>
                  </a:solidFill>
                  <a:latin typeface="+mn-ea"/>
                </a:rPr>
                <a:t>시민불복종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1520" y="3750899"/>
              <a:ext cx="68484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1800" smtClean="0">
                  <a:solidFill>
                    <a:srgbClr val="FF0000"/>
                  </a:solidFill>
                  <a:latin typeface="+mn-ea"/>
                </a:rPr>
                <a:t>권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0202" y="4950813"/>
              <a:ext cx="576064" cy="136146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ko-KR" altLang="en-US" spc="1800" dirty="0" smtClean="0">
                  <a:solidFill>
                    <a:srgbClr val="FF0000"/>
                  </a:solidFill>
                  <a:latin typeface="+mn-ea"/>
                </a:rPr>
                <a:t>리</a:t>
              </a:r>
              <a:endParaRPr lang="en-US" altLang="ko-KR" spc="1800" dirty="0" smtClean="0">
                <a:solidFill>
                  <a:srgbClr val="FF0000"/>
                </a:solidFill>
                <a:latin typeface="+mn-ea"/>
              </a:endParaRPr>
            </a:p>
            <a:p>
              <a:pPr algn="ctr">
                <a:lnSpc>
                  <a:spcPct val="160000"/>
                </a:lnSpc>
              </a:pPr>
              <a:r>
                <a:rPr lang="ko-KR" altLang="en-US" spc="1800" dirty="0" smtClean="0">
                  <a:solidFill>
                    <a:srgbClr val="FF0000"/>
                  </a:solidFill>
                  <a:latin typeface="+mn-ea"/>
                </a:rPr>
                <a:t>장</a:t>
              </a:r>
              <a:endParaRPr lang="en-US" altLang="ko-KR" spc="1800" dirty="0" smtClean="0">
                <a:solidFill>
                  <a:srgbClr val="FF0000"/>
                </a:solidFill>
                <a:latin typeface="+mn-ea"/>
              </a:endParaRPr>
            </a:p>
            <a:p>
              <a:pPr algn="ctr">
                <a:lnSpc>
                  <a:spcPct val="160000"/>
                </a:lnSpc>
              </a:pPr>
              <a:r>
                <a:rPr lang="ko-KR" altLang="en-US" spc="1800" dirty="0" smtClean="0">
                  <a:solidFill>
                    <a:srgbClr val="FF0000"/>
                  </a:solidFill>
                  <a:latin typeface="+mn-ea"/>
                </a:rPr>
                <a:t>전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78354" y="4527424"/>
              <a:ext cx="576064" cy="1865126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ko-KR" altLang="en-US" spc="1800" dirty="0" smtClean="0">
                  <a:solidFill>
                    <a:srgbClr val="FF0000"/>
                  </a:solidFill>
                  <a:latin typeface="+mn-ea"/>
                </a:rPr>
                <a:t>시</a:t>
              </a:r>
              <a:endParaRPr lang="en-US" altLang="ko-KR" spc="1800" dirty="0" smtClean="0">
                <a:solidFill>
                  <a:srgbClr val="FF0000"/>
                </a:solidFill>
                <a:latin typeface="+mn-ea"/>
              </a:endParaRPr>
            </a:p>
            <a:p>
              <a:pPr algn="ctr">
                <a:lnSpc>
                  <a:spcPct val="160000"/>
                </a:lnSpc>
              </a:pPr>
              <a:endParaRPr lang="en-US" altLang="ko-KR" spc="1800" dirty="0" smtClean="0">
                <a:solidFill>
                  <a:srgbClr val="FF0000"/>
                </a:solidFill>
                <a:latin typeface="+mn-ea"/>
              </a:endParaRPr>
            </a:p>
            <a:p>
              <a:pPr algn="ctr">
                <a:lnSpc>
                  <a:spcPct val="160000"/>
                </a:lnSpc>
              </a:pPr>
              <a:r>
                <a:rPr lang="ko-KR" altLang="en-US" spc="1800" dirty="0" smtClean="0">
                  <a:solidFill>
                    <a:srgbClr val="FF0000"/>
                  </a:solidFill>
                  <a:latin typeface="+mn-ea"/>
                </a:rPr>
                <a:t>혁명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24146" y="3330140"/>
              <a:ext cx="68484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1800" smtClean="0">
                  <a:solidFill>
                    <a:srgbClr val="FF0000"/>
                  </a:solidFill>
                  <a:latin typeface="+mn-ea"/>
                </a:rPr>
                <a:t>거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10620" y="2447740"/>
              <a:ext cx="68484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1800" smtClean="0">
                  <a:solidFill>
                    <a:srgbClr val="FF0000"/>
                  </a:solidFill>
                  <a:latin typeface="+mn-ea"/>
                </a:rPr>
                <a:t>헌</a:t>
              </a:r>
              <a:endParaRPr lang="ko-KR" altLang="en-US" spc="1800" dirty="0">
                <a:solidFill>
                  <a:srgbClr val="FF000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0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323528" y="2420888"/>
            <a:ext cx="8424936" cy="180020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589684" y="2560712"/>
            <a:ext cx="6079736" cy="1288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미국의 독립 혁명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프랑스 혁명 등을 통해 시민의 자유와 권리가 규정되었다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 1948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년에는 국제 연합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(UN)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이 세계 인권 선언을 채택하여 인권 보장을 위한 인류 공동의 협력을 강조하였다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cxnSp>
        <p:nvCxnSpPr>
          <p:cNvPr id="34" name="직선 연결선 33"/>
          <p:cNvCxnSpPr/>
          <p:nvPr/>
        </p:nvCxnSpPr>
        <p:spPr>
          <a:xfrm>
            <a:off x="2627784" y="2996952"/>
            <a:ext cx="5923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2627784" y="3395092"/>
            <a:ext cx="5923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2625888" y="3801740"/>
            <a:ext cx="592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298406"/>
            <a:ext cx="144016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827329" y="78134"/>
            <a:ext cx="2016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</a:p>
        </p:txBody>
      </p:sp>
      <p:grpSp>
        <p:nvGrpSpPr>
          <p:cNvPr id="2" name="그룹 29"/>
          <p:cNvGrpSpPr/>
          <p:nvPr/>
        </p:nvGrpSpPr>
        <p:grpSpPr>
          <a:xfrm>
            <a:off x="251520" y="1124744"/>
            <a:ext cx="2899935" cy="439299"/>
            <a:chOff x="251520" y="1124744"/>
            <a:chExt cx="2899935" cy="439299"/>
          </a:xfrm>
        </p:grpSpPr>
        <p:sp>
          <p:nvSpPr>
            <p:cNvPr id="29" name="TextBox 28"/>
            <p:cNvSpPr txBox="1"/>
            <p:nvPr/>
          </p:nvSpPr>
          <p:spPr>
            <a:xfrm>
              <a:off x="271135" y="1192385"/>
              <a:ext cx="288032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  통합적으로 사고하기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1124744"/>
              <a:ext cx="504000" cy="43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그룹 13"/>
          <p:cNvGrpSpPr/>
          <p:nvPr/>
        </p:nvGrpSpPr>
        <p:grpSpPr>
          <a:xfrm>
            <a:off x="251520" y="1628800"/>
            <a:ext cx="8568952" cy="400110"/>
            <a:chOff x="341552" y="4235444"/>
            <a:chExt cx="8568952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528536" y="4235444"/>
              <a:ext cx="8381968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단원 도입부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(102~103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에 던진 질문들에 대해 자신의 생각을 정리해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16" name="육각형 15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5536" y="2564904"/>
            <a:ext cx="979117" cy="151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모서리가 둥근 직사각형 48"/>
          <p:cNvSpPr/>
          <p:nvPr/>
        </p:nvSpPr>
        <p:spPr>
          <a:xfrm>
            <a:off x="323528" y="4725144"/>
            <a:ext cx="8424936" cy="180020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3131840" y="4864968"/>
            <a:ext cx="5537580" cy="134806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여성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아동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장애인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이주 노동자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등 사회적 소수자의 권리와 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</a:rPr>
              <a:t>주거권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</a:rPr>
              <a:t>안전권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환경권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문화권 등 다양한 영역에서 인권이 강조되고 있다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cxnSp>
        <p:nvCxnSpPr>
          <p:cNvPr id="51" name="직선 연결선 50"/>
          <p:cNvCxnSpPr/>
          <p:nvPr/>
        </p:nvCxnSpPr>
        <p:spPr>
          <a:xfrm>
            <a:off x="3205744" y="5301208"/>
            <a:ext cx="532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205744" y="5699348"/>
            <a:ext cx="532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3203848" y="6105996"/>
            <a:ext cx="532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396433" y="4869160"/>
            <a:ext cx="1151231" cy="146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2924944"/>
            <a:ext cx="1048235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5301208"/>
            <a:ext cx="1210155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5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/>
        </p:nvSpPr>
        <p:spPr>
          <a:xfrm>
            <a:off x="323528" y="2420888"/>
            <a:ext cx="8424936" cy="180020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131840" y="2560712"/>
            <a:ext cx="5472608" cy="134806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개발 도상국에서의 아동 노동 문제를 더불어 많은 나라에서의 여성 성차별 문제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인종 차별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표현의 자유 억압 등 수많은 인권 문제가 발생하고 있다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cxnSp>
        <p:nvCxnSpPr>
          <p:cNvPr id="34" name="직선 연결선 33"/>
          <p:cNvCxnSpPr/>
          <p:nvPr/>
        </p:nvCxnSpPr>
        <p:spPr>
          <a:xfrm>
            <a:off x="3153077" y="2996952"/>
            <a:ext cx="54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3153077" y="3395092"/>
            <a:ext cx="54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>
            <a:off x="3153077" y="3801740"/>
            <a:ext cx="540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298406"/>
            <a:ext cx="144016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827329" y="78134"/>
            <a:ext cx="2016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</a:p>
        </p:txBody>
      </p:sp>
      <p:grpSp>
        <p:nvGrpSpPr>
          <p:cNvPr id="3" name="그룹 29"/>
          <p:cNvGrpSpPr/>
          <p:nvPr/>
        </p:nvGrpSpPr>
        <p:grpSpPr>
          <a:xfrm>
            <a:off x="251520" y="1124744"/>
            <a:ext cx="2899935" cy="439299"/>
            <a:chOff x="251520" y="1124744"/>
            <a:chExt cx="2899935" cy="439299"/>
          </a:xfrm>
        </p:grpSpPr>
        <p:sp>
          <p:nvSpPr>
            <p:cNvPr id="29" name="TextBox 28"/>
            <p:cNvSpPr txBox="1"/>
            <p:nvPr/>
          </p:nvSpPr>
          <p:spPr>
            <a:xfrm>
              <a:off x="271135" y="1192385"/>
              <a:ext cx="288032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  통합적으로 사고하기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51520" y="1124744"/>
              <a:ext cx="504000" cy="43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그룹 13"/>
          <p:cNvGrpSpPr/>
          <p:nvPr/>
        </p:nvGrpSpPr>
        <p:grpSpPr>
          <a:xfrm>
            <a:off x="251520" y="1628800"/>
            <a:ext cx="8424936" cy="400110"/>
            <a:chOff x="341552" y="4235444"/>
            <a:chExt cx="8424936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528536" y="4235444"/>
              <a:ext cx="8237952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단원 도입부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(102~103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에 던진 질문들에 대해 자신의 생각을 정리해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16" name="육각형 15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모서리가 둥근 직사각형 48"/>
          <p:cNvSpPr/>
          <p:nvPr/>
        </p:nvSpPr>
        <p:spPr>
          <a:xfrm>
            <a:off x="323528" y="4725144"/>
            <a:ext cx="8424936" cy="1800200"/>
          </a:xfrm>
          <a:prstGeom prst="roundRect">
            <a:avLst>
              <a:gd name="adj" fmla="val 10602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668728" y="4864968"/>
            <a:ext cx="6079736" cy="134806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행위의 목적이 정당한 경우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합법적으로 해결할 수 없을 때 최후의 수단으로 사용하는 경우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불복종 방식이 공개적이고 비폭력적인 경우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</a:rPr>
              <a:t>행위에 대한 처벌을 감수할 경우에 정당화된다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cxnSp>
        <p:nvCxnSpPr>
          <p:cNvPr id="51" name="직선 연결선 50"/>
          <p:cNvCxnSpPr/>
          <p:nvPr/>
        </p:nvCxnSpPr>
        <p:spPr>
          <a:xfrm>
            <a:off x="2627784" y="5301208"/>
            <a:ext cx="5923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2627784" y="5699348"/>
            <a:ext cx="59237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2625888" y="6105996"/>
            <a:ext cx="5925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5536" y="2523599"/>
            <a:ext cx="1038796" cy="15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7544" y="4840908"/>
            <a:ext cx="607045" cy="157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3" y="5301208"/>
            <a:ext cx="1200609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2924944"/>
            <a:ext cx="1188000" cy="6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7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52320" y="298406"/>
            <a:ext cx="1440160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131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827329" y="78134"/>
            <a:ext cx="2016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Ⅳ.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인권 보장과 헌법</a:t>
            </a:r>
          </a:p>
        </p:txBody>
      </p:sp>
      <p:grpSp>
        <p:nvGrpSpPr>
          <p:cNvPr id="2" name="그룹 20"/>
          <p:cNvGrpSpPr/>
          <p:nvPr/>
        </p:nvGrpSpPr>
        <p:grpSpPr>
          <a:xfrm>
            <a:off x="251520" y="1628800"/>
            <a:ext cx="7955464" cy="400110"/>
            <a:chOff x="341552" y="4235444"/>
            <a:chExt cx="7955464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528536" y="4235444"/>
              <a:ext cx="7768480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위에서 정리한 내용을 바탕으로 단원의 핵심 질문에 답해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23" name="육각형 22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모서리가 둥근 직사각형 29"/>
          <p:cNvSpPr/>
          <p:nvPr/>
        </p:nvSpPr>
        <p:spPr>
          <a:xfrm>
            <a:off x="517780" y="2107456"/>
            <a:ext cx="7798636" cy="432048"/>
          </a:xfrm>
          <a:prstGeom prst="roundRect">
            <a:avLst>
              <a:gd name="adj" fmla="val 0"/>
            </a:avLst>
          </a:prstGeom>
          <a:solidFill>
            <a:srgbClr val="FADED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spc="-100" dirty="0" smtClean="0">
                <a:solidFill>
                  <a:prstClr val="black"/>
                </a:solidFill>
              </a:rPr>
              <a:t>“</a:t>
            </a:r>
            <a:r>
              <a:rPr lang="ko-KR" altLang="en-US" b="1" spc="-100" dirty="0" smtClean="0">
                <a:solidFill>
                  <a:prstClr val="black"/>
                </a:solidFill>
              </a:rPr>
              <a:t>인권은 어떻게 확장되어 왔으며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b="1" spc="-100" dirty="0" smtClean="0">
                <a:solidFill>
                  <a:prstClr val="black"/>
                </a:solidFill>
              </a:rPr>
              <a:t>그 내용은 무엇인가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552" y="2780928"/>
            <a:ext cx="7992888" cy="20539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근대 시민 국가에서 강조된 인권이 자유권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평등권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참정권 등의 기본권이었다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산업 혁명 이후에는 사회권이 강조되었으며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1948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년에 국제 연합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(UN)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에서 선포한 세계 인권 선언에서는 이러한 권리를 모든 인류가 누리기 위한 국제적 협력을 강조하였다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현대 사회에서는 사회적 </a:t>
            </a:r>
            <a:r>
              <a:rPr lang="ko-KR" altLang="en-US" dirty="0" err="1" smtClean="0">
                <a:solidFill>
                  <a:srgbClr val="FF0000"/>
                </a:solidFill>
                <a:latin typeface="+mn-ea"/>
              </a:rPr>
              <a:t>소수자들의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권리와 함께 주거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안전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환경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문화 등 다양한 영역에서 인권이 강조되고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0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496944" cy="5634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국내 인권 문제와 세계 인권 문제의 양상을 파악할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563933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국내 인권 문제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 인권 문제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07707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17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19" name="그림 1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0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 문제의 양상</a:t>
                  </a:r>
                  <a:endParaRPr lang="ko-KR" altLang="en-US" sz="2800" b="1" spc="-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121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728321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99592" y="4503486"/>
            <a:ext cx="6912768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오늘날 해결해야 할 인권 문제에는 어떤 것이 있을까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4644628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99592" y="5157192"/>
            <a:ext cx="7344816" cy="8925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장애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성별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나이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직업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재산 등에 따른 차별로 인한 인권 침해 문제를 해결해야 한다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37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 문제의 양상</a:t>
                  </a:r>
                  <a:endParaRPr lang="ko-KR" altLang="en-US" sz="2800" b="1" spc="-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121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728321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263" y="1484784"/>
            <a:ext cx="8753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5548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각종 법률과 제도로 인권을 보호하고 있으나 일상생활에서의 차별 문제는 여전히 존재함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아동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여성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장애인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이주 외국인 등 사회적 소수자 차별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540000" indent="-540000">
              <a:lnSpc>
                <a:spcPct val="150000"/>
              </a:lnSpc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→ 부당한 대우를 받는 이주 외국인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정당한 아르바이트 대가를 받지 못하는 청소년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기본적인 권리를 누리는데 어려움을 겪는 장애인 등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국내 인권 문제는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2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20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4" name="그림 2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5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 문제의 양상</a:t>
                  </a:r>
                  <a:endParaRPr lang="ko-KR" altLang="en-US" sz="2800" b="1" spc="-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121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9" name="직사각형 18"/>
            <p:cNvSpPr/>
            <p:nvPr/>
          </p:nvSpPr>
          <p:spPr>
            <a:xfrm>
              <a:off x="5728321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4" b="87629" l="7619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5" y="5190291"/>
            <a:ext cx="803352" cy="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5262299"/>
            <a:ext cx="792088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청소년 노동권 침해와 관련하여 자신의 경험이나 친구의 경험 사례를 이야기해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400" y="5661248"/>
            <a:ext cx="7781056" cy="757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	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임금을 지급 날짜에 받지 못한 일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최저 시급보다 적은 급여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나이가 어리다는 이유로 과격하게 인격 모독을 하는 등의 사례가 나타났다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그룹 15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704856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296000" algn="l"/>
                <a:r>
                  <a:rPr lang="ko-KR" altLang="en-US" sz="27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청소년 아르바이트</a:t>
                </a:r>
                <a:r>
                  <a:rPr lang="en-US" altLang="ko-KR" sz="27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, </a:t>
                </a:r>
                <a:r>
                  <a:rPr lang="ko-KR" altLang="en-US" sz="27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이것만은 꼭</a:t>
                </a:r>
                <a:r>
                  <a:rPr lang="en-US" altLang="ko-KR" sz="2700" b="1" spc="-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!</a:t>
                </a:r>
                <a:endParaRPr lang="ko-KR" altLang="en-US" sz="2700" b="1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668344" y="3022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121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사례를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4113" y="1268760"/>
            <a:ext cx="8856983" cy="3960440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rIns="180000" rtlCol="0">
            <a:noAutofit/>
          </a:bodyPr>
          <a:lstStyle/>
          <a:p>
            <a:pPr marL="0" lvl="6" algn="just">
              <a:lnSpc>
                <a:spcPct val="140000"/>
              </a:lnSpc>
            </a:pPr>
            <a:endParaRPr lang="ko-KR" altLang="en-US" sz="1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323528" y="1578488"/>
          <a:ext cx="8496944" cy="34346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tableStyleId>{5C22544A-7EE6-4342-B048-85BDC9FD1C3A}</a:tableStyleId>
              </a:tblPr>
              <a:tblGrid>
                <a:gridCol w="4248472"/>
                <a:gridCol w="4248472"/>
              </a:tblGrid>
              <a:tr h="3184128">
                <a:tc>
                  <a:txBody>
                    <a:bodyPr/>
                    <a:lstStyle/>
                    <a:p>
                      <a:pPr marL="252000" indent="-252000" latinLnBrk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근로 계약서를 반드시 작성해야 함</a:t>
                      </a: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52000" indent="-252000" latinLnBrk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성인과 동일한 최저 임금을 </a:t>
                      </a:r>
                      <a:r>
                        <a:rPr lang="ko-KR" altLang="en-US" sz="1600" b="0" spc="-50" baseline="0" dirty="0" err="1" smtClean="0">
                          <a:solidFill>
                            <a:sysClr val="windowText" lastClr="000000"/>
                          </a:solidFill>
                        </a:rPr>
                        <a:t>적용받아야</a:t>
                      </a: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 함</a:t>
                      </a: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52000" indent="-252000" latinLnBrk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원칙적으로 만 </a:t>
                      </a: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세 이상 청소년만 근로 가능함</a:t>
                      </a: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52000" indent="-252000" latinLnBrk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위험한 일이나 유해한 업종의 일은 할 수 없음</a:t>
                      </a: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52000" indent="-252000" latinLnBrk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하루 </a:t>
                      </a: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시간</a:t>
                      </a: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일주일 </a:t>
                      </a: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40</a:t>
                      </a: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시간 이상 일할 수 없음</a:t>
                      </a: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52000" indent="-252000" latinLnBrk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휴일 근무 </a:t>
                      </a: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· </a:t>
                      </a: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초과 근무 시 </a:t>
                      </a: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50%</a:t>
                      </a: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의 가산 임금을 받을 수 있음</a:t>
                      </a: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52000" indent="-252000" latinLnBrk="1">
                        <a:lnSpc>
                          <a:spcPct val="120000"/>
                        </a:lnSpc>
                        <a:buFont typeface="+mj-lt"/>
                        <a:buAutoNum type="arabicPeriod"/>
                      </a:pP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44000" marR="144000" marT="144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2000" marR="0" indent="-2520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일주일 </a:t>
                      </a: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시간 이상 근무하고                개근했을 때 하루 유급 휴일을              받을 수 있음</a:t>
                      </a: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52000" indent="-252000" latinLnBrk="1">
                        <a:lnSpc>
                          <a:spcPct val="120000"/>
                        </a:lnSpc>
                        <a:buFont typeface="+mj-lt"/>
                        <a:buAutoNum type="arabicPeriod" startAt="7"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사업주는 아르바이트생의 부모님 동의서와 가족 관계 증명서를 비치해야 함</a:t>
                      </a: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52000" indent="-252000" latinLnBrk="1">
                        <a:lnSpc>
                          <a:spcPct val="120000"/>
                        </a:lnSpc>
                        <a:buFont typeface="+mj-lt"/>
                        <a:buAutoNum type="arabicPeriod" startAt="7"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일하다 다쳤다면 관련 법에 따라 치료와 보상을 받을 수 있음</a:t>
                      </a:r>
                      <a:endParaRPr lang="en-US" altLang="ko-KR" sz="1600" b="0" spc="-50" baseline="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252000" marR="0" indent="-25200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 부당한 처우나 궁금한 사항에 대한 상담은 청소년 근로 권익 센터에 문의할 수 있음 </a:t>
                      </a: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YDVYGO12"/>
                        </a:rPr>
                        <a:t>☎</a:t>
                      </a:r>
                      <a:r>
                        <a:rPr lang="en-US" altLang="ko-KR" sz="1600" b="0" spc="-5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644-3199)</a:t>
                      </a:r>
                    </a:p>
                    <a:p>
                      <a:pPr marL="342900" marR="0" indent="-342900" algn="r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-</a:t>
                      </a:r>
                      <a:r>
                        <a:rPr lang="ko-KR" altLang="en-US" sz="1600" b="0" spc="-50" baseline="0" dirty="0" smtClean="0">
                          <a:solidFill>
                            <a:sysClr val="windowText" lastClr="000000"/>
                          </a:solidFill>
                        </a:rPr>
                        <a:t>고용 노동부</a:t>
                      </a:r>
                      <a:endParaRPr lang="ko-KR" altLang="en-US" sz="1600" b="0" spc="-5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44000" marR="144000" marT="144000" marB="72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그림 14" descr="삽화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47454" y="980728"/>
            <a:ext cx="124502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34163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세계 인권 선언 채택 이후 다양한 국제 인권 협약 체결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→ 세계 각 지역에 여전히 많은 인권 문제가 발생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아동 노동 문제 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개발 도상국 아동의 노동력 착취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여성 성 차별 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일상생활 전반적인 영역에서 차별을 받음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테러 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무장 단체의 테러로 많은 사람들의 생명이 위협 받음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그 외 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빈곤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기아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인종 차별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인신매매</a:t>
            </a:r>
            <a:r>
              <a:rPr lang="en-US" altLang="ko-KR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표현의 자유 억압 등</a:t>
            </a:r>
            <a:endParaRPr lang="en-US" altLang="ko-KR" sz="24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3" name="그림 2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4" name="제목 1"/>
                <p:cNvSpPr txBox="1">
                  <a:spLocks/>
                </p:cNvSpPr>
                <p:nvPr/>
              </p:nvSpPr>
              <p:spPr>
                <a:xfrm>
                  <a:off x="2515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ko-KR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800" b="1" spc="-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인권 문제의 양상</a:t>
                  </a:r>
                  <a:endParaRPr lang="ko-KR" altLang="en-US" sz="2800" b="1" spc="-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6683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122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28321" y="1202878"/>
              <a:ext cx="3167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4-3.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인권 문제의 양상과 해결 방안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644420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 인권 문제는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116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세계 인권 문제 이해하기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83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122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43065" y="1560999"/>
            <a:ext cx="2949415" cy="1944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그룹 26"/>
          <p:cNvGrpSpPr/>
          <p:nvPr/>
        </p:nvGrpSpPr>
        <p:grpSpPr>
          <a:xfrm>
            <a:off x="394974" y="1416983"/>
            <a:ext cx="5401162" cy="2516073"/>
            <a:chOff x="394974" y="1412776"/>
            <a:chExt cx="5400635" cy="2516073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482058" y="1515064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4974" y="1412776"/>
              <a:ext cx="5400635" cy="2516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           전 세계 아동의 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11 %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인 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1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억 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6,800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만 명은 농장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공장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광산 또는 길거리에서 노동을 착취당하고 있으며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노동을 위한 인신매매나 매춘의 위험에 노출되어 있다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아동 노동은 아동의 기본적인 자유권을 침해하며 발전 가능성을 박탈하는 심각한 아동 권리 침해이다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국제 사회는 아동 노동의 문제점을 인식하고 이를 근절하기 위해 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6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월 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12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일을 ‘세계 아동 노동 반대의 날’</a:t>
              </a:r>
              <a:r>
                <a:rPr lang="ko-KR" altLang="en-US" sz="1500" spc="-50" dirty="0" err="1" smtClean="0">
                  <a:latin typeface="나눔명조" pitchFamily="18" charset="-127"/>
                  <a:ea typeface="나눔명조" pitchFamily="18" charset="-127"/>
                </a:rPr>
                <a:t>로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 제정하였다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- 『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경향신문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』, 2016. 6. 6</a:t>
              </a:r>
              <a:endParaRPr lang="ko-KR" altLang="en-US" sz="1500" spc="-50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3203848" y="4221088"/>
            <a:ext cx="5760640" cy="2169825"/>
            <a:chOff x="1187624" y="4005064"/>
            <a:chExt cx="5760640" cy="2169825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1259632" y="4091586"/>
              <a:ext cx="504056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87624" y="4005064"/>
              <a:ext cx="576064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           난민은 국제 협약에 따라 사회 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·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경제적 권리 및 의료 혜택을 받을 권리가 있다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그러나 현재 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1,100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만 명 정도 되는 시리아 난민들 중 국제 협약이 규정한 난민의 권리를 누리는 사람은 많지 않다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대부분의 난민들은 비바람을 겨우 피할 수 있는 천막에서 생활하며 깨끗한 식수와 식량은 꿈도 꾸지 못한다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. </a:t>
              </a:r>
              <a:r>
                <a:rPr lang="ko-KR" altLang="en-US" sz="1500" spc="-50" dirty="0" smtClean="0">
                  <a:latin typeface="나눔명조" pitchFamily="18" charset="-127"/>
                  <a:ea typeface="나눔명조" pitchFamily="18" charset="-127"/>
                </a:rPr>
                <a:t>의료와 교육도 마찬가지이다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- 『</a:t>
              </a:r>
              <a:r>
                <a:rPr lang="ko-KR" altLang="en-US" sz="1500" spc="-50" dirty="0" err="1" smtClean="0">
                  <a:latin typeface="나눔명조" pitchFamily="18" charset="-127"/>
                  <a:ea typeface="나눔명조" pitchFamily="18" charset="-127"/>
                </a:rPr>
                <a:t>매일신문</a:t>
              </a:r>
              <a:r>
                <a:rPr lang="en-US" altLang="ko-KR" sz="1500" spc="-50" dirty="0" smtClean="0">
                  <a:latin typeface="나눔명조" pitchFamily="18" charset="-127"/>
                  <a:ea typeface="나눔명조" pitchFamily="18" charset="-127"/>
                </a:rPr>
                <a:t>』, 2015. 10. 31.</a:t>
              </a:r>
              <a:endParaRPr lang="ko-KR" altLang="en-US" sz="1500" spc="-50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17296"/>
            <a:ext cx="2664000" cy="17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3640</Words>
  <Application>Microsoft Office PowerPoint</Application>
  <PresentationFormat>화면 슬라이드 쇼(4:3)</PresentationFormat>
  <Paragraphs>623</Paragraphs>
  <Slides>38</Slides>
  <Notes>38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223</cp:revision>
  <dcterms:created xsi:type="dcterms:W3CDTF">2017-01-13T03:10:23Z</dcterms:created>
  <dcterms:modified xsi:type="dcterms:W3CDTF">2018-02-06T06:06:37Z</dcterms:modified>
</cp:coreProperties>
</file>