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4" r:id="rId3"/>
    <p:sldId id="258" r:id="rId4"/>
    <p:sldId id="343" r:id="rId5"/>
    <p:sldId id="259" r:id="rId6"/>
    <p:sldId id="261" r:id="rId7"/>
    <p:sldId id="262" r:id="rId8"/>
    <p:sldId id="263" r:id="rId9"/>
    <p:sldId id="344" r:id="rId10"/>
    <p:sldId id="345" r:id="rId11"/>
    <p:sldId id="347" r:id="rId12"/>
    <p:sldId id="346" r:id="rId13"/>
    <p:sldId id="348" r:id="rId14"/>
    <p:sldId id="349" r:id="rId15"/>
    <p:sldId id="350" r:id="rId16"/>
    <p:sldId id="282" r:id="rId17"/>
    <p:sldId id="270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358" r:id="rId26"/>
    <p:sldId id="359" r:id="rId27"/>
    <p:sldId id="360" r:id="rId28"/>
    <p:sldId id="361" r:id="rId29"/>
    <p:sldId id="362" r:id="rId3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6246"/>
    <a:srgbClr val="F24C4C"/>
    <a:srgbClr val="E02E2E"/>
    <a:srgbClr val="FEF3F5"/>
    <a:srgbClr val="444E82"/>
    <a:srgbClr val="C5E3ED"/>
    <a:srgbClr val="CDE7EF"/>
    <a:srgbClr val="BFE1EB"/>
    <a:srgbClr val="7FEDDB"/>
    <a:srgbClr val="F3F2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42" autoAdjust="0"/>
    <p:restoredTop sz="86449" autoAdjust="0"/>
  </p:normalViewPr>
  <p:slideViewPr>
    <p:cSldViewPr>
      <p:cViewPr>
        <p:scale>
          <a:sx n="75" d="100"/>
          <a:sy n="75" d="100"/>
        </p:scale>
        <p:origin x="804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FF52C-D1DE-47AC-AC4E-1C216F4F0DB1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5560D-4CF4-4B05-91B1-0014A47F24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900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6620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632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561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885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3759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883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841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825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203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2259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113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564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 txBox="1">
            <a:spLocks/>
          </p:cNvSpPr>
          <p:nvPr/>
        </p:nvSpPr>
        <p:spPr>
          <a:xfrm>
            <a:off x="1619672" y="5013176"/>
            <a:ext cx="6192688" cy="1152128"/>
          </a:xfrm>
          <a:prstGeom prst="snip1Rect">
            <a:avLst/>
          </a:prstGeom>
          <a:solidFill>
            <a:schemeClr val="accent6">
              <a:lumMod val="20000"/>
              <a:lumOff val="80000"/>
            </a:schemeClr>
          </a:solidFill>
          <a:ln w="34925" cap="rnd" cmpd="sng">
            <a:noFill/>
          </a:ln>
        </p:spPr>
        <p:txBody>
          <a:bodyPr vert="horz" lIns="144000" tIns="36000" rIns="144000" bIns="3600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altLang="ko-KR" sz="1800" b="1" spc="20" dirty="0" smtClean="0">
                <a:solidFill>
                  <a:srgbClr val="8064A2">
                    <a:lumMod val="75000"/>
                  </a:srgbClr>
                </a:solidFill>
                <a:cs typeface="+mn-cs"/>
              </a:rPr>
              <a:t>   </a:t>
            </a:r>
            <a:r>
              <a:rPr lang="ko-KR" altLang="en-US" sz="1800" b="1" spc="20" dirty="0" smtClean="0">
                <a:solidFill>
                  <a:schemeClr val="accent6">
                    <a:lumMod val="75000"/>
                  </a:schemeClr>
                </a:solidFill>
                <a:cs typeface="+mn-cs"/>
              </a:rPr>
              <a:t>피부색</a:t>
            </a:r>
            <a:r>
              <a:rPr lang="en-US" altLang="ko-KR" sz="1800" b="1" spc="20" dirty="0" smtClean="0">
                <a:solidFill>
                  <a:schemeClr val="accent6">
                    <a:lumMod val="75000"/>
                  </a:schemeClr>
                </a:solidFill>
                <a:cs typeface="+mn-cs"/>
              </a:rPr>
              <a:t>, </a:t>
            </a:r>
            <a:r>
              <a:rPr lang="ko-KR" altLang="en-US" sz="1800" b="1" spc="20" dirty="0" smtClean="0">
                <a:solidFill>
                  <a:schemeClr val="accent6">
                    <a:lumMod val="75000"/>
                  </a:schemeClr>
                </a:solidFill>
                <a:cs typeface="+mn-cs"/>
              </a:rPr>
              <a:t>나이</a:t>
            </a:r>
            <a:r>
              <a:rPr lang="en-US" altLang="ko-KR" sz="1800" b="1" spc="20" dirty="0" smtClean="0">
                <a:solidFill>
                  <a:schemeClr val="accent6">
                    <a:lumMod val="75000"/>
                  </a:schemeClr>
                </a:solidFill>
                <a:cs typeface="+mn-cs"/>
              </a:rPr>
              <a:t>, </a:t>
            </a:r>
            <a:r>
              <a:rPr lang="ko-KR" altLang="en-US" sz="1800" b="1" spc="20" dirty="0" smtClean="0">
                <a:solidFill>
                  <a:schemeClr val="accent6">
                    <a:lumMod val="75000"/>
                  </a:schemeClr>
                </a:solidFill>
                <a:cs typeface="+mn-cs"/>
              </a:rPr>
              <a:t>성별</a:t>
            </a:r>
            <a:r>
              <a:rPr lang="en-US" altLang="ko-KR" sz="1800" b="1" spc="20" dirty="0" smtClean="0">
                <a:solidFill>
                  <a:schemeClr val="accent6">
                    <a:lumMod val="75000"/>
                  </a:schemeClr>
                </a:solidFill>
                <a:cs typeface="+mn-cs"/>
              </a:rPr>
              <a:t>, </a:t>
            </a:r>
            <a:r>
              <a:rPr lang="ko-KR" altLang="en-US" sz="1800" b="1" spc="20" dirty="0" smtClean="0">
                <a:solidFill>
                  <a:schemeClr val="accent6">
                    <a:lumMod val="75000"/>
                  </a:schemeClr>
                </a:solidFill>
                <a:cs typeface="+mn-cs"/>
              </a:rPr>
              <a:t>문화가 다른 수많은 사람들이 보인다</a:t>
            </a:r>
            <a:r>
              <a:rPr lang="en-US" altLang="ko-KR" sz="1800" b="1" spc="20" dirty="0" smtClean="0">
                <a:solidFill>
                  <a:schemeClr val="accent6">
                    <a:lumMod val="75000"/>
                  </a:schemeClr>
                </a:solidFill>
                <a:cs typeface="+mn-cs"/>
              </a:rPr>
              <a:t>. </a:t>
            </a:r>
            <a:r>
              <a:rPr lang="ko-KR" altLang="en-US" sz="1800" b="1" spc="20" dirty="0" smtClean="0">
                <a:solidFill>
                  <a:schemeClr val="accent6">
                    <a:lumMod val="75000"/>
                  </a:schemeClr>
                </a:solidFill>
                <a:cs typeface="+mn-cs"/>
              </a:rPr>
              <a:t>조건에 상관없이 모든 사람들이 보장받아야 할 권리에는 어떤 것이 있을까</a:t>
            </a:r>
            <a:r>
              <a:rPr lang="en-US" altLang="ko-KR" sz="1800" b="1" spc="20" dirty="0" smtClean="0">
                <a:solidFill>
                  <a:schemeClr val="accent6">
                    <a:lumMod val="75000"/>
                  </a:schemeClr>
                </a:solidFill>
                <a:cs typeface="+mn-cs"/>
              </a:rPr>
              <a:t>?</a:t>
            </a:r>
            <a:endParaRPr lang="ko-KR" altLang="en-US" sz="1800" b="1" spc="20" dirty="0">
              <a:solidFill>
                <a:schemeClr val="accent6">
                  <a:lumMod val="7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22" name="그림 21" descr="로고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332656"/>
            <a:ext cx="3600400" cy="36004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3491880" y="3346755"/>
            <a:ext cx="4608512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spc="-150" dirty="0">
                <a:latin typeface="나눔고딕 ExtraBold" pitchFamily="50" charset="-127"/>
                <a:ea typeface="나눔고딕 ExtraBold" pitchFamily="50" charset="-127"/>
              </a:rPr>
              <a:t>1. </a:t>
            </a:r>
            <a:r>
              <a:rPr lang="ko-KR" altLang="en-US" sz="2000" b="1" spc="-150" dirty="0" smtClean="0">
                <a:latin typeface="나눔고딕 ExtraBold" pitchFamily="50" charset="-127"/>
                <a:ea typeface="나눔고딕 ExtraBold" pitchFamily="50" charset="-127"/>
              </a:rPr>
              <a:t>인권의 의미와 현대 사회의 인권</a:t>
            </a:r>
            <a:endParaRPr lang="en-US" altLang="ko-KR" sz="2000" b="1" spc="-150" dirty="0">
              <a:latin typeface="나눔고딕 ExtraBold" pitchFamily="50" charset="-127"/>
              <a:ea typeface="나눔고딕 ExtraBold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spc="-150" dirty="0">
                <a:latin typeface="나눔고딕 ExtraBold" pitchFamily="50" charset="-127"/>
                <a:ea typeface="나눔고딕 ExtraBold" pitchFamily="50" charset="-127"/>
              </a:rPr>
              <a:t>2. </a:t>
            </a:r>
            <a:r>
              <a:rPr lang="ko-KR" altLang="en-US" sz="2000" b="1" spc="-150" dirty="0" smtClean="0">
                <a:latin typeface="나눔고딕 ExtraBold" pitchFamily="50" charset="-127"/>
                <a:ea typeface="나눔고딕 ExtraBold" pitchFamily="50" charset="-127"/>
              </a:rPr>
              <a:t>인권 보장을 위한 헌법의 역할과 시민 참여</a:t>
            </a:r>
            <a:endParaRPr lang="en-US" altLang="ko-KR" sz="2000" b="1" spc="-150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spc="-150" dirty="0" smtClean="0">
                <a:latin typeface="나눔고딕 ExtraBold" pitchFamily="50" charset="-127"/>
                <a:ea typeface="나눔고딕 ExtraBold" pitchFamily="50" charset="-127"/>
              </a:rPr>
              <a:t>3. </a:t>
            </a:r>
            <a:r>
              <a:rPr lang="ko-KR" altLang="en-US" sz="2000" b="1" spc="-150" dirty="0" smtClean="0">
                <a:latin typeface="나눔고딕 ExtraBold" pitchFamily="50" charset="-127"/>
                <a:ea typeface="나눔고딕 ExtraBold" pitchFamily="50" charset="-127"/>
              </a:rPr>
              <a:t>인권 문제의 양상과 해결 방안</a:t>
            </a:r>
            <a:endParaRPr lang="ko-KR" altLang="en-US" sz="2000" b="1" spc="-15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83768" y="2289066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0000">
              <a:lnSpc>
                <a:spcPts val="4800"/>
              </a:lnSpc>
            </a:pPr>
            <a:r>
              <a:rPr lang="en-US" altLang="ko-KR" sz="4800" b="1" spc="-150" dirty="0" smtClean="0">
                <a:ln w="18415" cmpd="sng">
                  <a:noFill/>
                  <a:prstDash val="solid"/>
                </a:ln>
                <a:latin typeface="나눔고딕 ExtraBold" pitchFamily="50" charset="-127"/>
                <a:ea typeface="나눔고딕 ExtraBold" pitchFamily="50" charset="-127"/>
              </a:rPr>
              <a:t>Ⅳ. </a:t>
            </a:r>
            <a:r>
              <a:rPr lang="ko-KR" altLang="en-US" sz="4800" b="1" spc="-150" dirty="0" smtClean="0">
                <a:ln w="18415" cmpd="sng">
                  <a:noFill/>
                  <a:prstDash val="solid"/>
                </a:ln>
                <a:latin typeface="나눔고딕 ExtraBold" pitchFamily="50" charset="-127"/>
                <a:ea typeface="나눔고딕 ExtraBold" pitchFamily="50" charset="-127"/>
              </a:rPr>
              <a:t>인권 보장과</a:t>
            </a:r>
            <a:r>
              <a:rPr lang="en-US" altLang="ko-KR" sz="4800" b="1" spc="-150" dirty="0" smtClean="0">
                <a:ln w="18415" cmpd="sng">
                  <a:noFill/>
                  <a:prstDash val="solid"/>
                </a:ln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4800" b="1" spc="-150" dirty="0" smtClean="0">
                <a:ln w="18415" cmpd="sng">
                  <a:noFill/>
                  <a:prstDash val="solid"/>
                </a:ln>
                <a:latin typeface="나눔고딕 ExtraBold" pitchFamily="50" charset="-127"/>
                <a:ea typeface="나눔고딕 ExtraBold" pitchFamily="50" charset="-127"/>
              </a:rPr>
              <a:t>헌법</a:t>
            </a:r>
          </a:p>
        </p:txBody>
      </p:sp>
      <p:cxnSp>
        <p:nvCxnSpPr>
          <p:cNvPr id="24" name="직선 연결선 23"/>
          <p:cNvCxnSpPr/>
          <p:nvPr/>
        </p:nvCxnSpPr>
        <p:spPr>
          <a:xfrm>
            <a:off x="2555776" y="3212976"/>
            <a:ext cx="5112568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제목 1"/>
          <p:cNvSpPr txBox="1">
            <a:spLocks/>
          </p:cNvSpPr>
          <p:nvPr/>
        </p:nvSpPr>
        <p:spPr>
          <a:xfrm>
            <a:off x="1619672" y="5013176"/>
            <a:ext cx="6192688" cy="1152128"/>
          </a:xfrm>
          <a:prstGeom prst="snip1Rect">
            <a:avLst/>
          </a:prstGeom>
          <a:solidFill>
            <a:schemeClr val="accent6">
              <a:lumMod val="20000"/>
              <a:lumOff val="80000"/>
            </a:schemeClr>
          </a:solidFill>
          <a:ln w="34925" cap="rnd" cmpd="sng">
            <a:noFill/>
          </a:ln>
        </p:spPr>
        <p:txBody>
          <a:bodyPr vert="horz" lIns="144000" tIns="36000" rIns="144000" bIns="3600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endParaRPr lang="en-US" altLang="ko-KR" sz="1200" spc="-120" dirty="0" smtClean="0">
              <a:solidFill>
                <a:srgbClr val="FF0000"/>
              </a:solidFill>
              <a:cs typeface="+mn-cs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ko-KR" altLang="en-US" sz="1500" spc="-110" dirty="0" smtClean="0">
                <a:solidFill>
                  <a:srgbClr val="FF0000"/>
                </a:solidFill>
                <a:cs typeface="+mn-cs"/>
              </a:rPr>
              <a:t>     적정한 생활 수준을 획득하고 유지할 권리</a:t>
            </a:r>
            <a:r>
              <a:rPr lang="en-US" altLang="ko-KR" sz="1500" spc="-110" dirty="0" smtClean="0">
                <a:solidFill>
                  <a:srgbClr val="FF0000"/>
                </a:solidFill>
                <a:cs typeface="+mn-cs"/>
              </a:rPr>
              <a:t>, </a:t>
            </a:r>
            <a:r>
              <a:rPr lang="ko-KR" altLang="en-US" sz="1500" spc="-110" dirty="0" smtClean="0">
                <a:solidFill>
                  <a:srgbClr val="FF0000"/>
                </a:solidFill>
                <a:cs typeface="+mn-cs"/>
              </a:rPr>
              <a:t>교육을 받을 권리</a:t>
            </a:r>
            <a:r>
              <a:rPr lang="en-US" altLang="ko-KR" sz="1500" spc="-110" dirty="0" smtClean="0">
                <a:solidFill>
                  <a:srgbClr val="FF0000"/>
                </a:solidFill>
                <a:cs typeface="+mn-cs"/>
              </a:rPr>
              <a:t>, </a:t>
            </a:r>
            <a:r>
              <a:rPr lang="ko-KR" altLang="en-US" sz="1500" spc="-110" dirty="0" smtClean="0">
                <a:solidFill>
                  <a:srgbClr val="FF0000"/>
                </a:solidFill>
                <a:cs typeface="+mn-cs"/>
              </a:rPr>
              <a:t>육체적</a:t>
            </a:r>
            <a:r>
              <a:rPr lang="en-US" altLang="ko-KR" sz="1500" spc="-110" dirty="0" smtClean="0">
                <a:solidFill>
                  <a:srgbClr val="FF0000"/>
                </a:solidFill>
                <a:cs typeface="+mn-cs"/>
              </a:rPr>
              <a:t>·</a:t>
            </a:r>
            <a:r>
              <a:rPr lang="ko-KR" altLang="en-US" sz="1500" spc="-110" dirty="0" smtClean="0">
                <a:solidFill>
                  <a:srgbClr val="FF0000"/>
                </a:solidFill>
                <a:cs typeface="+mn-cs"/>
              </a:rPr>
              <a:t>정신적 건강에 대한 권리</a:t>
            </a:r>
            <a:r>
              <a:rPr lang="en-US" altLang="ko-KR" sz="1500" spc="-110" dirty="0" smtClean="0">
                <a:solidFill>
                  <a:srgbClr val="FF0000"/>
                </a:solidFill>
                <a:cs typeface="+mn-cs"/>
              </a:rPr>
              <a:t>, </a:t>
            </a:r>
            <a:r>
              <a:rPr lang="ko-KR" altLang="en-US" sz="1500" spc="-110" dirty="0" smtClean="0">
                <a:solidFill>
                  <a:srgbClr val="FF0000"/>
                </a:solidFill>
                <a:cs typeface="+mn-cs"/>
              </a:rPr>
              <a:t>정치에 참여할 권리 등이 있다</a:t>
            </a:r>
            <a:r>
              <a:rPr lang="en-US" altLang="ko-KR" sz="1500" spc="-110" dirty="0" smtClean="0">
                <a:solidFill>
                  <a:srgbClr val="FF0000"/>
                </a:solidFill>
                <a:cs typeface="+mn-cs"/>
              </a:rPr>
              <a:t>.</a:t>
            </a:r>
          </a:p>
          <a:p>
            <a:pPr algn="l">
              <a:spcBef>
                <a:spcPts val="0"/>
              </a:spcBef>
            </a:pPr>
            <a:endParaRPr lang="ko-KR" altLang="en-US" sz="1800" b="1" spc="20" dirty="0">
              <a:solidFill>
                <a:schemeClr val="accent4">
                  <a:lumMod val="7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475656" y="4797642"/>
            <a:ext cx="520452" cy="51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56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24" b="87629" l="7619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65" y="5229200"/>
            <a:ext cx="803352" cy="74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27584" y="5301208"/>
            <a:ext cx="6840760" cy="50013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자신이 생각하는 인권의 의미는 무엇인지 이야기해 보자</a:t>
            </a:r>
            <a:r>
              <a:rPr lang="en-US" altLang="ko-KR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000" b="1" spc="-100" dirty="0">
              <a:solidFill>
                <a:schemeClr val="bg2">
                  <a:lumMod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3392" y="5767164"/>
            <a:ext cx="7781056" cy="42473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모든 개인이 인간 존재의 보편적 가치로서 동등하게 가지는 권리이다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</a:t>
            </a:r>
            <a:endParaRPr lang="ko-KR" altLang="en-US" dirty="0">
              <a:solidFill>
                <a:srgbClr val="FF0000"/>
              </a:solidFill>
              <a:latin typeface="+mn-ea"/>
            </a:endParaRPr>
          </a:p>
        </p:txBody>
      </p:sp>
      <p:grpSp>
        <p:nvGrpSpPr>
          <p:cNvPr id="2" name="그룹 15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668344" y="302200"/>
              <a:ext cx="1296144" cy="37779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50000"/>
                </a:lnSpc>
                <a:defRPr sz="1400" b="1">
                  <a:solidFill>
                    <a:schemeClr val="bg1">
                      <a:lumMod val="50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dirty="0">
                  <a:latin typeface="나눔고딕 ExtraBold" pitchFamily="50" charset="-127"/>
                  <a:ea typeface="나눔고딕 ExtraBold" pitchFamily="50" charset="-127"/>
                </a:rPr>
                <a:t>교과서 </a:t>
              </a:r>
              <a:r>
                <a:rPr lang="en-US" altLang="ko-KR" dirty="0" smtClean="0">
                  <a:latin typeface="나눔고딕 ExtraBold" pitchFamily="50" charset="-127"/>
                  <a:ea typeface="나눔고딕 ExtraBold" pitchFamily="50" charset="-127"/>
                </a:rPr>
                <a:t>105</a:t>
              </a:r>
              <a:r>
                <a:rPr lang="ko-KR" altLang="en-US" dirty="0" smtClean="0"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endParaRPr lang="ko-KR" altLang="en-US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4" name="제목 1"/>
          <p:cNvSpPr txBox="1">
            <a:spLocks/>
          </p:cNvSpPr>
          <p:nvPr/>
        </p:nvSpPr>
        <p:spPr>
          <a:xfrm>
            <a:off x="195212" y="35520"/>
            <a:ext cx="142446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책을 통해 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보는 사회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4113" y="1340768"/>
            <a:ext cx="8856983" cy="3642122"/>
          </a:xfrm>
          <a:prstGeom prst="roundRect">
            <a:avLst>
              <a:gd name="adj" fmla="val 5224"/>
            </a:avLst>
          </a:prstGeom>
          <a:solidFill>
            <a:srgbClr val="FCF3EB"/>
          </a:solidFill>
          <a:effectLst/>
        </p:spPr>
        <p:txBody>
          <a:bodyPr wrap="square" rIns="180000" rtlCol="0">
            <a:spAutoFit/>
          </a:bodyPr>
          <a:lstStyle/>
          <a:p>
            <a:pPr marL="2592000" lvl="6" algn="just">
              <a:lnSpc>
                <a:spcPct val="140000"/>
              </a:lnSpc>
            </a:pPr>
            <a:r>
              <a:rPr lang="ko-KR" altLang="en-US" sz="2000" spc="-50" dirty="0" smtClean="0">
                <a:latin typeface="나눔명조" pitchFamily="18" charset="-127"/>
                <a:ea typeface="나눔명조" pitchFamily="18" charset="-127"/>
              </a:rPr>
              <a:t>  유네스코</a:t>
            </a:r>
            <a:r>
              <a:rPr lang="en-US" altLang="ko-KR" sz="2000" spc="-50" dirty="0" smtClean="0">
                <a:latin typeface="나눔명조" pitchFamily="18" charset="-127"/>
                <a:ea typeface="나눔명조" pitchFamily="18" charset="-127"/>
              </a:rPr>
              <a:t>(UNESCO)</a:t>
            </a:r>
            <a:r>
              <a:rPr lang="ko-KR" altLang="en-US" sz="2000" spc="-50" dirty="0" smtClean="0">
                <a:latin typeface="나눔명조" pitchFamily="18" charset="-127"/>
                <a:ea typeface="나눔명조" pitchFamily="18" charset="-127"/>
              </a:rPr>
              <a:t>에서 출간한 </a:t>
            </a:r>
            <a:r>
              <a:rPr lang="en-US" altLang="ko-KR" sz="2000" spc="-50" dirty="0" smtClean="0">
                <a:latin typeface="나눔명조" pitchFamily="18" charset="-127"/>
                <a:ea typeface="나눔명조" pitchFamily="18" charset="-127"/>
              </a:rPr>
              <a:t>『</a:t>
            </a:r>
            <a:r>
              <a:rPr lang="ko-KR" altLang="en-US" sz="2000" spc="-50" dirty="0" smtClean="0">
                <a:latin typeface="나눔명조" pitchFamily="18" charset="-127"/>
                <a:ea typeface="나눔명조" pitchFamily="18" charset="-127"/>
              </a:rPr>
              <a:t>인권 </a:t>
            </a:r>
            <a:r>
              <a:rPr lang="en-US" altLang="ko-KR" sz="2000" spc="-50" dirty="0" smtClean="0">
                <a:latin typeface="나눔명조" pitchFamily="18" charset="-127"/>
                <a:ea typeface="나눔명조" pitchFamily="18" charset="-127"/>
              </a:rPr>
              <a:t>- </a:t>
            </a:r>
            <a:r>
              <a:rPr lang="ko-KR" altLang="en-US" sz="2000" spc="-50" dirty="0" smtClean="0">
                <a:latin typeface="나눔명조" pitchFamily="18" charset="-127"/>
                <a:ea typeface="나눔명조" pitchFamily="18" charset="-127"/>
              </a:rPr>
              <a:t>인간의 권리에 관한 </a:t>
            </a:r>
            <a:r>
              <a:rPr lang="en-US" altLang="ko-KR" sz="2000" spc="-50" dirty="0" smtClean="0">
                <a:latin typeface="나눔명조" pitchFamily="18" charset="-127"/>
                <a:ea typeface="나눔명조" pitchFamily="18" charset="-127"/>
              </a:rPr>
              <a:t>118</a:t>
            </a:r>
            <a:r>
              <a:rPr lang="ko-KR" altLang="en-US" sz="2000" spc="-50" dirty="0" smtClean="0">
                <a:latin typeface="나눔명조" pitchFamily="18" charset="-127"/>
                <a:ea typeface="나눔명조" pitchFamily="18" charset="-127"/>
              </a:rPr>
              <a:t>가지 질문에 답하다</a:t>
            </a:r>
            <a:r>
              <a:rPr lang="en-US" altLang="ko-KR" sz="2000" spc="-50" dirty="0" smtClean="0">
                <a:latin typeface="나눔명조" pitchFamily="18" charset="-127"/>
                <a:ea typeface="나눔명조" pitchFamily="18" charset="-127"/>
              </a:rPr>
              <a:t>』</a:t>
            </a:r>
            <a:r>
              <a:rPr lang="ko-KR" altLang="en-US" sz="2000" spc="-50" dirty="0" smtClean="0">
                <a:latin typeface="나눔명조" pitchFamily="18" charset="-127"/>
                <a:ea typeface="나눔명조" pitchFamily="18" charset="-127"/>
              </a:rPr>
              <a:t>는 “인권은 무엇을 의미하나요</a:t>
            </a:r>
            <a:r>
              <a:rPr lang="en-US" altLang="ko-KR" sz="2000" spc="-50" dirty="0" smtClean="0">
                <a:latin typeface="나눔명조" pitchFamily="18" charset="-127"/>
                <a:ea typeface="나눔명조" pitchFamily="18" charset="-127"/>
              </a:rPr>
              <a:t>?”</a:t>
            </a:r>
            <a:r>
              <a:rPr lang="ko-KR" altLang="en-US" sz="2000" spc="-50" dirty="0" smtClean="0">
                <a:latin typeface="나눔명조" pitchFamily="18" charset="-127"/>
                <a:ea typeface="나눔명조" pitchFamily="18" charset="-127"/>
              </a:rPr>
              <a:t>라는 질문에 다음과 같이 답하고 있다</a:t>
            </a:r>
            <a:r>
              <a:rPr lang="en-US" altLang="ko-KR" sz="2000" spc="-50" dirty="0" smtClean="0"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2000" spc="-50" dirty="0" smtClean="0">
                <a:latin typeface="나눔명조" pitchFamily="18" charset="-127"/>
                <a:ea typeface="나눔명조" pitchFamily="18" charset="-127"/>
              </a:rPr>
              <a:t>모든 인간은 존엄하며</a:t>
            </a:r>
            <a:r>
              <a:rPr lang="en-US" altLang="ko-KR" sz="2000" spc="-50" dirty="0" smtClean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2000" spc="-50" dirty="0" smtClean="0">
                <a:latin typeface="나눔명조" pitchFamily="18" charset="-127"/>
                <a:ea typeface="나눔명조" pitchFamily="18" charset="-127"/>
              </a:rPr>
              <a:t>평등한 권리를 가지고 태어나는데 이것은 인간이기에 태어날 때부터 개개인에게 주어진</a:t>
            </a:r>
            <a:r>
              <a:rPr lang="en-US" altLang="ko-KR" sz="2000" spc="-50" dirty="0" smtClean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2000" spc="-50" dirty="0" smtClean="0">
                <a:latin typeface="나눔명조" pitchFamily="18" charset="-127"/>
                <a:ea typeface="나눔명조" pitchFamily="18" charset="-127"/>
              </a:rPr>
              <a:t>양도할 수 없는 권리이다</a:t>
            </a:r>
            <a:r>
              <a:rPr lang="en-US" altLang="ko-KR" sz="2000" spc="-50" dirty="0" smtClean="0"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2000" spc="-50" dirty="0" smtClean="0">
                <a:latin typeface="나눔명조" pitchFamily="18" charset="-127"/>
                <a:ea typeface="나눔명조" pitchFamily="18" charset="-127"/>
              </a:rPr>
              <a:t>이 권리가 바로 ‘인권’이며 인권은 국내는 물론</a:t>
            </a:r>
            <a:r>
              <a:rPr lang="en-US" altLang="ko-KR" sz="2000" spc="-50" dirty="0" smtClean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2000" spc="-50" dirty="0" smtClean="0">
                <a:latin typeface="나눔명조" pitchFamily="18" charset="-127"/>
                <a:ea typeface="나눔명조" pitchFamily="18" charset="-127"/>
              </a:rPr>
              <a:t>국제 사회에서도 공식적이고 지속적인 법적 권리로 인정받고 있다</a:t>
            </a:r>
            <a:r>
              <a:rPr lang="en-US" altLang="ko-KR" sz="2000" spc="-50" dirty="0" smtClean="0">
                <a:latin typeface="나눔명조" pitchFamily="18" charset="-127"/>
                <a:ea typeface="나눔명조" pitchFamily="18" charset="-127"/>
              </a:rPr>
              <a:t>.</a:t>
            </a:r>
            <a:endParaRPr lang="ko-KR" altLang="en-US" sz="1200" b="1" spc="-50" dirty="0">
              <a:solidFill>
                <a:schemeClr val="tx1">
                  <a:lumMod val="85000"/>
                  <a:lumOff val="1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5888" y="1473906"/>
            <a:ext cx="232390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251520" y="33896"/>
            <a:ext cx="7704856" cy="6840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40000" algn="l"/>
            <a:r>
              <a:rPr lang="ko-KR" altLang="en-US" sz="27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인권은 무엇을 의미하나요</a:t>
            </a:r>
            <a:r>
              <a:rPr lang="en-US" altLang="ko-KR" sz="27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700" b="1" spc="-1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188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20138"/>
            <a:ext cx="8496944" cy="420115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① 근대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근대 이전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일부 특권층을 제외한 대다수 사람의 정치 참여 기회 및 신체적 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·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경제적 자유 제한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시민 혁명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봉건적 신분제에 의한 차별과 절대 군주의 억압에 저항하여 시민의 자유와 권리 요구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차티스트 운동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정치 참여의 자유에서 배제된 노동자들의 참정권 요구 운동 → 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1928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년 영국에서 보통 선거 확립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4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23" name="그림 2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24" name="제목 1"/>
                <p:cNvSpPr txBox="1">
                  <a:spLocks/>
                </p:cNvSpPr>
                <p:nvPr/>
              </p:nvSpPr>
              <p:spPr>
                <a:xfrm>
                  <a:off x="251520" y="33896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altLang="ko-KR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01. </a:t>
                  </a:r>
                  <a:r>
                    <a:rPr lang="ko-KR" altLang="en-US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인권의 의미와 변화</a:t>
                  </a:r>
                  <a:endParaRPr lang="ko-KR" altLang="en-US" sz="2800" b="1" dirty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7668344" y="302200"/>
                <a:ext cx="1296144" cy="377796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106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5535960" y="1202878"/>
              <a:ext cx="33602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4-1</a:t>
              </a:r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인권의 의미와 현대 사회의 인권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역사 속에서 인권은 어떻게 확립되어 왔을까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75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5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0"/>
              <a:ext cx="9144000" cy="1106224"/>
              <a:chOff x="0" y="0"/>
              <a:chExt cx="9144000" cy="1106224"/>
            </a:xfrm>
          </p:grpSpPr>
          <p:pic>
            <p:nvPicPr>
              <p:cNvPr id="18" name="그림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9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2400" b="1" spc="-150" dirty="0" smtClean="0">
                    <a:solidFill>
                      <a:srgbClr val="C000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더 알아보기</a:t>
                </a:r>
                <a:r>
                  <a:rPr lang="en-US" altLang="ko-KR" sz="2800" b="1" dirty="0" smtClean="0">
                    <a:latin typeface="나눔고딕 ExtraBold" pitchFamily="50" charset="-127"/>
                    <a:ea typeface="나눔고딕 ExtraBold" pitchFamily="50" charset="-127"/>
                  </a:rPr>
                  <a:t>	</a:t>
                </a:r>
                <a:r>
                  <a:rPr lang="ko-KR" altLang="en-US" sz="28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시민 혁명과 인권 관련 선언</a:t>
                </a:r>
                <a:endParaRPr lang="ko-KR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7668344" y="302200"/>
              <a:ext cx="1296144" cy="37779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50000"/>
                </a:lnSpc>
                <a:defRPr sz="1400" b="1">
                  <a:solidFill>
                    <a:schemeClr val="bg1">
                      <a:lumMod val="50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dirty="0">
                  <a:latin typeface="나눔고딕 ExtraBold" pitchFamily="50" charset="-127"/>
                  <a:ea typeface="나눔고딕 ExtraBold" pitchFamily="50" charset="-127"/>
                </a:rPr>
                <a:t>교과서 </a:t>
              </a:r>
              <a:r>
                <a:rPr lang="en-US" altLang="ko-KR" dirty="0" smtClean="0">
                  <a:latin typeface="나눔고딕 ExtraBold" pitchFamily="50" charset="-127"/>
                  <a:ea typeface="나눔고딕 ExtraBold" pitchFamily="50" charset="-127"/>
                </a:rPr>
                <a:t>106</a:t>
              </a:r>
              <a:r>
                <a:rPr lang="ko-KR" altLang="en-US" dirty="0" smtClean="0"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endParaRPr lang="ko-KR" altLang="en-US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23528" y="1340768"/>
            <a:ext cx="8496944" cy="5112568"/>
          </a:xfrm>
          <a:prstGeom prst="roundRect">
            <a:avLst>
              <a:gd name="adj" fmla="val 5479"/>
            </a:avLst>
          </a:prstGeom>
          <a:solidFill>
            <a:schemeClr val="bg1"/>
          </a:solidFill>
          <a:ln w="28575">
            <a:solidFill>
              <a:srgbClr val="F3A385"/>
            </a:solidFill>
          </a:ln>
          <a:effectLst/>
        </p:spPr>
        <p:txBody>
          <a:bodyPr wrap="square" rtlCol="0" anchor="ctr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000" spc="-150" dirty="0" smtClean="0">
                <a:latin typeface="+mn-ea"/>
              </a:rPr>
              <a:t>  </a:t>
            </a:r>
            <a:r>
              <a:rPr lang="ko-KR" altLang="en-US" sz="2500" spc="-150" dirty="0" smtClean="0">
                <a:latin typeface="+mn-ea"/>
              </a:rPr>
              <a:t>영국에서는 ‘대헌장</a:t>
            </a:r>
            <a:r>
              <a:rPr lang="en-US" altLang="ko-KR" sz="2500" spc="-150" dirty="0" smtClean="0">
                <a:latin typeface="+mn-ea"/>
              </a:rPr>
              <a:t>(1215)’</a:t>
            </a:r>
            <a:r>
              <a:rPr lang="ko-KR" altLang="en-US" sz="2500" spc="-150" dirty="0" smtClean="0">
                <a:latin typeface="+mn-ea"/>
              </a:rPr>
              <a:t>을 통해 왕권을 제한하였으며</a:t>
            </a:r>
            <a:r>
              <a:rPr lang="en-US" altLang="ko-KR" sz="2500" spc="-150" dirty="0" smtClean="0">
                <a:latin typeface="+mn-ea"/>
              </a:rPr>
              <a:t>, </a:t>
            </a:r>
            <a:r>
              <a:rPr lang="ko-KR" altLang="en-US" sz="2500" spc="-150" dirty="0" smtClean="0">
                <a:latin typeface="+mn-ea"/>
              </a:rPr>
              <a:t>명예혁명의 결과로 국왕에게 청원할 권리와 언론의 자유 등을 규정한 ‘권리 장전</a:t>
            </a:r>
            <a:r>
              <a:rPr lang="en-US" altLang="ko-KR" sz="2500" spc="-150" dirty="0" smtClean="0">
                <a:latin typeface="+mn-ea"/>
              </a:rPr>
              <a:t>(1689)’</a:t>
            </a:r>
            <a:r>
              <a:rPr lang="ko-KR" altLang="en-US" sz="2500" spc="-150" dirty="0" smtClean="0">
                <a:latin typeface="+mn-ea"/>
              </a:rPr>
              <a:t>을 공포하였다</a:t>
            </a:r>
            <a:r>
              <a:rPr lang="en-US" altLang="ko-KR" sz="2500" spc="-150" dirty="0" smtClean="0">
                <a:latin typeface="+mn-ea"/>
              </a:rPr>
              <a:t>. </a:t>
            </a:r>
            <a:r>
              <a:rPr lang="ko-KR" altLang="en-US" sz="2500" spc="-150" dirty="0" smtClean="0">
                <a:latin typeface="+mn-ea"/>
              </a:rPr>
              <a:t>미국에서는 영국의 전제와 차별에 항의하며 독립 혁명이 일어나 ‘독립 선언</a:t>
            </a:r>
            <a:r>
              <a:rPr lang="en-US" altLang="ko-KR" sz="2500" spc="-150" dirty="0" smtClean="0">
                <a:latin typeface="+mn-ea"/>
              </a:rPr>
              <a:t>(1776)’</a:t>
            </a:r>
            <a:r>
              <a:rPr lang="ko-KR" altLang="en-US" sz="2500" spc="-150" dirty="0" smtClean="0">
                <a:latin typeface="+mn-ea"/>
              </a:rPr>
              <a:t>을 통해 시민의 자유와 권리를 보장하고자 하였다</a:t>
            </a:r>
            <a:r>
              <a:rPr lang="en-US" altLang="ko-KR" sz="2500" spc="-150" dirty="0" smtClean="0">
                <a:latin typeface="+mn-ea"/>
              </a:rPr>
              <a:t>. </a:t>
            </a:r>
            <a:r>
              <a:rPr lang="ko-KR" altLang="en-US" sz="2500" spc="-150" dirty="0" smtClean="0">
                <a:latin typeface="+mn-ea"/>
              </a:rPr>
              <a:t>프랑스에서도 시민 혁명이 일어나 ‘인간과 시민의 권리 선언</a:t>
            </a:r>
            <a:r>
              <a:rPr lang="en-US" altLang="ko-KR" sz="2500" spc="-150" dirty="0" smtClean="0">
                <a:latin typeface="+mn-ea"/>
              </a:rPr>
              <a:t>(1789)’</a:t>
            </a:r>
            <a:r>
              <a:rPr lang="ko-KR" altLang="en-US" sz="2500" spc="-150" dirty="0" smtClean="0">
                <a:latin typeface="+mn-ea"/>
              </a:rPr>
              <a:t>을 통해 시민에게 재산권 </a:t>
            </a:r>
            <a:r>
              <a:rPr lang="en-US" altLang="ko-KR" sz="2500" spc="-150" dirty="0" smtClean="0">
                <a:latin typeface="+mn-ea"/>
              </a:rPr>
              <a:t>· </a:t>
            </a:r>
            <a:r>
              <a:rPr lang="ko-KR" altLang="en-US" sz="2500" spc="-150" dirty="0" smtClean="0">
                <a:latin typeface="+mn-ea"/>
              </a:rPr>
              <a:t>사상의 자유 </a:t>
            </a:r>
            <a:r>
              <a:rPr lang="en-US" altLang="ko-KR" sz="2500" spc="-150" dirty="0" smtClean="0">
                <a:latin typeface="+mn-ea"/>
              </a:rPr>
              <a:t>· </a:t>
            </a:r>
            <a:r>
              <a:rPr lang="ko-KR" altLang="en-US" sz="2500" spc="-150" dirty="0" smtClean="0">
                <a:latin typeface="+mn-ea"/>
              </a:rPr>
              <a:t>신체의 자유 등의 불가침의 권리가 있다고 규정하였다</a:t>
            </a:r>
            <a:r>
              <a:rPr lang="en-US" altLang="ko-KR" sz="2500" spc="-150" dirty="0" smtClean="0"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333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5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0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704856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1440000" algn="l"/>
                <a:r>
                  <a:rPr lang="ko-KR" altLang="en-US" sz="2700" b="1" spc="-1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인권의 역사적 성립 과정</a:t>
                </a:r>
                <a:endParaRPr lang="ko-KR" altLang="en-US" sz="2700" b="1" spc="-1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7668344" y="302200"/>
              <a:ext cx="1296144" cy="37779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50000"/>
                </a:lnSpc>
                <a:defRPr sz="1400" b="1">
                  <a:solidFill>
                    <a:schemeClr val="bg1">
                      <a:lumMod val="50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dirty="0">
                  <a:latin typeface="나눔고딕 ExtraBold" pitchFamily="50" charset="-127"/>
                  <a:ea typeface="나눔고딕 ExtraBold" pitchFamily="50" charset="-127"/>
                </a:rPr>
                <a:t>교과서 </a:t>
              </a:r>
              <a:r>
                <a:rPr lang="en-US" altLang="ko-KR" dirty="0" smtClean="0">
                  <a:latin typeface="나눔고딕 ExtraBold" pitchFamily="50" charset="-127"/>
                  <a:ea typeface="나눔고딕 ExtraBold" pitchFamily="50" charset="-127"/>
                </a:rPr>
                <a:t>106</a:t>
              </a:r>
              <a:r>
                <a:rPr lang="ko-KR" altLang="en-US" dirty="0" smtClean="0"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endParaRPr lang="ko-KR" altLang="en-US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4" name="제목 1"/>
          <p:cNvSpPr txBox="1">
            <a:spLocks/>
          </p:cNvSpPr>
          <p:nvPr/>
        </p:nvSpPr>
        <p:spPr>
          <a:xfrm>
            <a:off x="195212" y="35520"/>
            <a:ext cx="142446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연표를 통해 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보는 사회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3509" y="1268760"/>
            <a:ext cx="8856983" cy="5328592"/>
          </a:xfrm>
          <a:prstGeom prst="roundRect">
            <a:avLst>
              <a:gd name="adj" fmla="val 5224"/>
            </a:avLst>
          </a:prstGeom>
          <a:solidFill>
            <a:srgbClr val="FCF3EB"/>
          </a:solidFill>
          <a:effectLst/>
        </p:spPr>
        <p:txBody>
          <a:bodyPr wrap="square" rIns="180000" rtlCol="0">
            <a:spAutoFit/>
          </a:bodyPr>
          <a:lstStyle/>
          <a:p>
            <a:pPr marL="2592000" lvl="6" algn="just">
              <a:lnSpc>
                <a:spcPct val="140000"/>
              </a:lnSpc>
            </a:pPr>
            <a:endParaRPr lang="en-US" altLang="ko-KR" sz="1200" b="1" spc="-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2592000" lvl="6" algn="just">
              <a:lnSpc>
                <a:spcPct val="140000"/>
              </a:lnSpc>
            </a:pPr>
            <a:endParaRPr lang="en-US" altLang="ko-KR" sz="1200" b="1" spc="-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2592000" lvl="6" algn="just">
              <a:lnSpc>
                <a:spcPct val="140000"/>
              </a:lnSpc>
            </a:pPr>
            <a:endParaRPr lang="en-US" altLang="ko-KR" sz="1200" b="1" spc="-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2592000" lvl="6" algn="just">
              <a:lnSpc>
                <a:spcPct val="140000"/>
              </a:lnSpc>
            </a:pPr>
            <a:endParaRPr lang="en-US" altLang="ko-KR" sz="1200" b="1" spc="-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2592000" lvl="6" algn="just">
              <a:lnSpc>
                <a:spcPct val="140000"/>
              </a:lnSpc>
            </a:pPr>
            <a:endParaRPr lang="en-US" altLang="ko-KR" sz="1200" b="1" spc="-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2592000" lvl="6" algn="just">
              <a:lnSpc>
                <a:spcPct val="140000"/>
              </a:lnSpc>
            </a:pPr>
            <a:endParaRPr lang="en-US" altLang="ko-KR" sz="1200" b="1" spc="-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2592000" lvl="6" algn="just">
              <a:lnSpc>
                <a:spcPct val="140000"/>
              </a:lnSpc>
            </a:pPr>
            <a:endParaRPr lang="en-US" altLang="ko-KR" sz="1200" b="1" spc="-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2592000" lvl="6" algn="just">
              <a:lnSpc>
                <a:spcPct val="140000"/>
              </a:lnSpc>
            </a:pPr>
            <a:endParaRPr lang="en-US" altLang="ko-KR" sz="1200" b="1" spc="-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2592000" lvl="6" algn="just">
              <a:lnSpc>
                <a:spcPct val="140000"/>
              </a:lnSpc>
            </a:pPr>
            <a:endParaRPr lang="en-US" altLang="ko-KR" sz="1200" b="1" spc="-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2592000" lvl="6" algn="just">
              <a:lnSpc>
                <a:spcPct val="140000"/>
              </a:lnSpc>
            </a:pPr>
            <a:endParaRPr lang="en-US" altLang="ko-KR" sz="1200" b="1" spc="-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2592000" lvl="6" algn="just">
              <a:lnSpc>
                <a:spcPct val="140000"/>
              </a:lnSpc>
            </a:pPr>
            <a:endParaRPr lang="en-US" altLang="ko-KR" sz="1200" b="1" spc="-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2592000" lvl="6" algn="just">
              <a:lnSpc>
                <a:spcPct val="140000"/>
              </a:lnSpc>
            </a:pPr>
            <a:endParaRPr lang="en-US" altLang="ko-KR" sz="1200" b="1" spc="-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2592000" lvl="6" algn="just">
              <a:lnSpc>
                <a:spcPct val="140000"/>
              </a:lnSpc>
            </a:pPr>
            <a:endParaRPr lang="en-US" altLang="ko-KR" sz="1200" b="1" spc="-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2592000" lvl="6" algn="just">
              <a:lnSpc>
                <a:spcPct val="140000"/>
              </a:lnSpc>
            </a:pPr>
            <a:endParaRPr lang="en-US" altLang="ko-KR" sz="1200" b="1" spc="-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2592000" lvl="6" algn="just">
              <a:lnSpc>
                <a:spcPct val="140000"/>
              </a:lnSpc>
            </a:pPr>
            <a:endParaRPr lang="en-US" altLang="ko-KR" sz="1200" b="1" spc="-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2592000" lvl="6" algn="just">
              <a:lnSpc>
                <a:spcPct val="140000"/>
              </a:lnSpc>
            </a:pPr>
            <a:endParaRPr lang="en-US" altLang="ko-KR" sz="1200" b="1" spc="-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2592000" lvl="6" algn="just">
              <a:lnSpc>
                <a:spcPct val="140000"/>
              </a:lnSpc>
            </a:pPr>
            <a:endParaRPr lang="en-US" altLang="ko-KR" sz="1200" b="1" spc="-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2592000" lvl="6" algn="just">
              <a:lnSpc>
                <a:spcPct val="140000"/>
              </a:lnSpc>
            </a:pPr>
            <a:endParaRPr lang="en-US" altLang="ko-KR" sz="1200" b="1" spc="-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2592000" lvl="6" algn="just">
              <a:lnSpc>
                <a:spcPct val="140000"/>
              </a:lnSpc>
            </a:pPr>
            <a:endParaRPr lang="ko-KR" altLang="en-US" sz="1200" b="1" spc="-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grpSp>
        <p:nvGrpSpPr>
          <p:cNvPr id="52" name="그룹 51"/>
          <p:cNvGrpSpPr/>
          <p:nvPr/>
        </p:nvGrpSpPr>
        <p:grpSpPr>
          <a:xfrm>
            <a:off x="359532" y="3339526"/>
            <a:ext cx="8424936" cy="1152128"/>
            <a:chOff x="251520" y="2636912"/>
            <a:chExt cx="8424936" cy="1152128"/>
          </a:xfrm>
        </p:grpSpPr>
        <p:sp>
          <p:nvSpPr>
            <p:cNvPr id="17" name="모서리가 둥근 직사각형 16"/>
            <p:cNvSpPr/>
            <p:nvPr/>
          </p:nvSpPr>
          <p:spPr>
            <a:xfrm>
              <a:off x="251520" y="2924944"/>
              <a:ext cx="8424936" cy="8640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3" name="그룹 42"/>
            <p:cNvGrpSpPr/>
            <p:nvPr/>
          </p:nvGrpSpPr>
          <p:grpSpPr>
            <a:xfrm>
              <a:off x="467544" y="2636912"/>
              <a:ext cx="792088" cy="909682"/>
              <a:chOff x="611560" y="2636912"/>
              <a:chExt cx="792088" cy="909682"/>
            </a:xfrm>
          </p:grpSpPr>
          <p:sp>
            <p:nvSpPr>
              <p:cNvPr id="18" name="타원 17"/>
              <p:cNvSpPr/>
              <p:nvPr/>
            </p:nvSpPr>
            <p:spPr>
              <a:xfrm>
                <a:off x="683568" y="2636912"/>
                <a:ext cx="648072" cy="648072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ko-KR" sz="1100" spc="-100" dirty="0" smtClean="0">
                    <a:solidFill>
                      <a:sysClr val="windowText" lastClr="000000"/>
                    </a:solidFill>
                  </a:rPr>
                  <a:t>1215</a:t>
                </a:r>
                <a:r>
                  <a:rPr lang="ko-KR" altLang="en-US" sz="1100" spc="-100" dirty="0" smtClean="0">
                    <a:solidFill>
                      <a:sysClr val="windowText" lastClr="000000"/>
                    </a:solidFill>
                  </a:rPr>
                  <a:t>년</a:t>
                </a:r>
                <a:endParaRPr lang="ko-KR" altLang="en-US" sz="1100" spc="-1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11560" y="3284984"/>
                <a:ext cx="792088" cy="2616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lvl="0"/>
                <a:r>
                  <a:rPr lang="ko-KR" altLang="en-US" sz="1100" spc="-100" dirty="0" smtClean="0">
                    <a:solidFill>
                      <a:sysClr val="windowText" lastClr="000000"/>
                    </a:solidFill>
                  </a:rPr>
                  <a:t>영국 대헌장</a:t>
                </a:r>
              </a:p>
            </p:txBody>
          </p:sp>
        </p:grpSp>
        <p:grpSp>
          <p:nvGrpSpPr>
            <p:cNvPr id="44" name="그룹 43"/>
            <p:cNvGrpSpPr/>
            <p:nvPr/>
          </p:nvGrpSpPr>
          <p:grpSpPr>
            <a:xfrm>
              <a:off x="1331640" y="2636912"/>
              <a:ext cx="806311" cy="909682"/>
              <a:chOff x="1475656" y="2636912"/>
              <a:chExt cx="806311" cy="909682"/>
            </a:xfrm>
          </p:grpSpPr>
          <p:sp>
            <p:nvSpPr>
              <p:cNvPr id="20" name="타원 19"/>
              <p:cNvSpPr/>
              <p:nvPr/>
            </p:nvSpPr>
            <p:spPr>
              <a:xfrm>
                <a:off x="1554775" y="2636912"/>
                <a:ext cx="648072" cy="648072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ko-KR" sz="1100" spc="-100" dirty="0" smtClean="0">
                    <a:solidFill>
                      <a:sysClr val="windowText" lastClr="000000"/>
                    </a:solidFill>
                  </a:rPr>
                  <a:t>1688</a:t>
                </a:r>
                <a:r>
                  <a:rPr lang="ko-KR" altLang="en-US" sz="1100" spc="-100" dirty="0" smtClean="0">
                    <a:solidFill>
                      <a:sysClr val="windowText" lastClr="000000"/>
                    </a:solidFill>
                  </a:rPr>
                  <a:t>년</a:t>
                </a:r>
                <a:endParaRPr lang="ko-KR" altLang="en-US" sz="1100" spc="-1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475656" y="3284984"/>
                <a:ext cx="806311" cy="261610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pPr lvl="0"/>
                <a:r>
                  <a:rPr lang="ko-KR" altLang="en-US" sz="1100" spc="-100" dirty="0" smtClean="0">
                    <a:solidFill>
                      <a:sysClr val="windowText" lastClr="000000"/>
                    </a:solidFill>
                  </a:rPr>
                  <a:t>영국 명예혁명</a:t>
                </a:r>
              </a:p>
            </p:txBody>
          </p:sp>
        </p:grpSp>
        <p:grpSp>
          <p:nvGrpSpPr>
            <p:cNvPr id="45" name="그룹 44"/>
            <p:cNvGrpSpPr/>
            <p:nvPr/>
          </p:nvGrpSpPr>
          <p:grpSpPr>
            <a:xfrm>
              <a:off x="2267744" y="2636912"/>
              <a:ext cx="843180" cy="909682"/>
              <a:chOff x="2411760" y="2636912"/>
              <a:chExt cx="843180" cy="909682"/>
            </a:xfrm>
          </p:grpSpPr>
          <p:sp>
            <p:nvSpPr>
              <p:cNvPr id="25" name="타원 24"/>
              <p:cNvSpPr/>
              <p:nvPr/>
            </p:nvSpPr>
            <p:spPr>
              <a:xfrm>
                <a:off x="2509314" y="2636912"/>
                <a:ext cx="648072" cy="648072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ko-KR" sz="1100" spc="-100" dirty="0" smtClean="0">
                    <a:solidFill>
                      <a:sysClr val="windowText" lastClr="000000"/>
                    </a:solidFill>
                  </a:rPr>
                  <a:t>1776</a:t>
                </a:r>
                <a:r>
                  <a:rPr lang="ko-KR" altLang="en-US" sz="1100" spc="-100" dirty="0" smtClean="0">
                    <a:solidFill>
                      <a:sysClr val="windowText" lastClr="000000"/>
                    </a:solidFill>
                  </a:rPr>
                  <a:t>년</a:t>
                </a:r>
                <a:endParaRPr lang="ko-KR" altLang="en-US" sz="1100" spc="-1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411760" y="3284984"/>
                <a:ext cx="843180" cy="261610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pPr lvl="0"/>
                <a:r>
                  <a:rPr lang="ko-KR" altLang="en-US" sz="1100" spc="-100" dirty="0" smtClean="0">
                    <a:solidFill>
                      <a:sysClr val="windowText" lastClr="000000"/>
                    </a:solidFill>
                  </a:rPr>
                  <a:t>미국 독립 선언</a:t>
                </a:r>
              </a:p>
            </p:txBody>
          </p:sp>
        </p:grpSp>
        <p:grpSp>
          <p:nvGrpSpPr>
            <p:cNvPr id="46" name="그룹 45"/>
            <p:cNvGrpSpPr/>
            <p:nvPr/>
          </p:nvGrpSpPr>
          <p:grpSpPr>
            <a:xfrm>
              <a:off x="3285588" y="2636912"/>
              <a:ext cx="678071" cy="909682"/>
              <a:chOff x="3357596" y="2636912"/>
              <a:chExt cx="678071" cy="909682"/>
            </a:xfrm>
          </p:grpSpPr>
          <p:sp>
            <p:nvSpPr>
              <p:cNvPr id="26" name="타원 25"/>
              <p:cNvSpPr/>
              <p:nvPr/>
            </p:nvSpPr>
            <p:spPr>
              <a:xfrm>
                <a:off x="3372595" y="2636912"/>
                <a:ext cx="648072" cy="648072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ko-KR" sz="1100" spc="-100" dirty="0" smtClean="0">
                    <a:solidFill>
                      <a:sysClr val="windowText" lastClr="000000"/>
                    </a:solidFill>
                  </a:rPr>
                  <a:t>1789</a:t>
                </a:r>
                <a:r>
                  <a:rPr lang="ko-KR" altLang="en-US" sz="1100" spc="-100" dirty="0" smtClean="0">
                    <a:solidFill>
                      <a:sysClr val="windowText" lastClr="000000"/>
                    </a:solidFill>
                  </a:rPr>
                  <a:t>년</a:t>
                </a:r>
                <a:endParaRPr lang="ko-KR" altLang="en-US" sz="1100" spc="-1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357596" y="3284984"/>
                <a:ext cx="678071" cy="261610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pPr lvl="0"/>
                <a:r>
                  <a:rPr lang="ko-KR" altLang="en-US" sz="1100" spc="-100" dirty="0" smtClean="0">
                    <a:solidFill>
                      <a:sysClr val="windowText" lastClr="000000"/>
                    </a:solidFill>
                  </a:rPr>
                  <a:t>프랑스 혁명</a:t>
                </a:r>
              </a:p>
            </p:txBody>
          </p:sp>
        </p:grpSp>
        <p:grpSp>
          <p:nvGrpSpPr>
            <p:cNvPr id="47" name="그룹 46"/>
            <p:cNvGrpSpPr/>
            <p:nvPr/>
          </p:nvGrpSpPr>
          <p:grpSpPr>
            <a:xfrm>
              <a:off x="4168845" y="2636912"/>
              <a:ext cx="806311" cy="1078959"/>
              <a:chOff x="4120805" y="2636912"/>
              <a:chExt cx="806311" cy="1078959"/>
            </a:xfrm>
          </p:grpSpPr>
          <p:sp>
            <p:nvSpPr>
              <p:cNvPr id="27" name="타원 26"/>
              <p:cNvSpPr/>
              <p:nvPr/>
            </p:nvSpPr>
            <p:spPr>
              <a:xfrm>
                <a:off x="4187940" y="2636912"/>
                <a:ext cx="648072" cy="648072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ko-KR" sz="1100" spc="-100" dirty="0" smtClean="0">
                    <a:solidFill>
                      <a:sysClr val="windowText" lastClr="000000"/>
                    </a:solidFill>
                  </a:rPr>
                  <a:t>1919</a:t>
                </a:r>
                <a:r>
                  <a:rPr lang="ko-KR" altLang="en-US" sz="1100" spc="-100" dirty="0" smtClean="0">
                    <a:solidFill>
                      <a:sysClr val="windowText" lastClr="000000"/>
                    </a:solidFill>
                  </a:rPr>
                  <a:t>년</a:t>
                </a:r>
                <a:endParaRPr lang="ko-KR" altLang="en-US" sz="1100" spc="-1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120805" y="3284984"/>
                <a:ext cx="806311" cy="430887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pPr lvl="0" algn="ctr"/>
                <a:r>
                  <a:rPr lang="ko-KR" altLang="en-US" sz="1100" spc="-100" dirty="0" smtClean="0">
                    <a:solidFill>
                      <a:sysClr val="windowText" lastClr="000000"/>
                    </a:solidFill>
                  </a:rPr>
                  <a:t>독일 바이마르</a:t>
                </a:r>
                <a:endParaRPr lang="en-US" altLang="ko-KR" sz="1100" spc="-100" dirty="0" smtClean="0">
                  <a:solidFill>
                    <a:sysClr val="windowText" lastClr="000000"/>
                  </a:solidFill>
                </a:endParaRPr>
              </a:p>
              <a:p>
                <a:pPr lvl="0" algn="ctr"/>
                <a:r>
                  <a:rPr lang="ko-KR" altLang="en-US" sz="1100" spc="-100" dirty="0" smtClean="0">
                    <a:solidFill>
                      <a:sysClr val="windowText" lastClr="000000"/>
                    </a:solidFill>
                  </a:rPr>
                  <a:t>헌법</a:t>
                </a:r>
              </a:p>
            </p:txBody>
          </p:sp>
        </p:grpSp>
        <p:grpSp>
          <p:nvGrpSpPr>
            <p:cNvPr id="48" name="그룹 47"/>
            <p:cNvGrpSpPr/>
            <p:nvPr/>
          </p:nvGrpSpPr>
          <p:grpSpPr>
            <a:xfrm>
              <a:off x="5096972" y="2636912"/>
              <a:ext cx="843180" cy="909682"/>
              <a:chOff x="5004048" y="2636912"/>
              <a:chExt cx="843180" cy="909682"/>
            </a:xfrm>
          </p:grpSpPr>
          <p:sp>
            <p:nvSpPr>
              <p:cNvPr id="28" name="타원 27"/>
              <p:cNvSpPr/>
              <p:nvPr/>
            </p:nvSpPr>
            <p:spPr>
              <a:xfrm>
                <a:off x="5101602" y="2636912"/>
                <a:ext cx="648072" cy="648072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ko-KR" sz="1100" spc="-100" dirty="0" smtClean="0">
                    <a:solidFill>
                      <a:sysClr val="windowText" lastClr="000000"/>
                    </a:solidFill>
                  </a:rPr>
                  <a:t>1948</a:t>
                </a:r>
                <a:r>
                  <a:rPr lang="ko-KR" altLang="en-US" sz="1100" spc="-100" dirty="0" smtClean="0">
                    <a:solidFill>
                      <a:sysClr val="windowText" lastClr="000000"/>
                    </a:solidFill>
                  </a:rPr>
                  <a:t>년</a:t>
                </a:r>
                <a:endParaRPr lang="ko-KR" altLang="en-US" sz="1100" spc="-1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004048" y="3284984"/>
                <a:ext cx="843180" cy="261610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pPr lvl="0"/>
                <a:r>
                  <a:rPr lang="ko-KR" altLang="en-US" sz="1100" spc="-100" dirty="0" smtClean="0">
                    <a:solidFill>
                      <a:sysClr val="windowText" lastClr="000000"/>
                    </a:solidFill>
                  </a:rPr>
                  <a:t>세계 인권 선언</a:t>
                </a:r>
              </a:p>
            </p:txBody>
          </p:sp>
        </p:grpSp>
        <p:grpSp>
          <p:nvGrpSpPr>
            <p:cNvPr id="49" name="그룹 48"/>
            <p:cNvGrpSpPr/>
            <p:nvPr/>
          </p:nvGrpSpPr>
          <p:grpSpPr>
            <a:xfrm>
              <a:off x="6084168" y="2636912"/>
              <a:ext cx="648072" cy="1078959"/>
              <a:chOff x="5940152" y="2636912"/>
              <a:chExt cx="648072" cy="1078959"/>
            </a:xfrm>
          </p:grpSpPr>
          <p:sp>
            <p:nvSpPr>
              <p:cNvPr id="29" name="타원 28"/>
              <p:cNvSpPr/>
              <p:nvPr/>
            </p:nvSpPr>
            <p:spPr>
              <a:xfrm>
                <a:off x="5940152" y="2636912"/>
                <a:ext cx="648072" cy="648072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ko-KR" sz="1100" spc="-100" dirty="0" smtClean="0">
                    <a:solidFill>
                      <a:sysClr val="windowText" lastClr="000000"/>
                    </a:solidFill>
                  </a:rPr>
                  <a:t>1965</a:t>
                </a:r>
                <a:r>
                  <a:rPr lang="ko-KR" altLang="en-US" sz="1100" spc="-100" dirty="0" smtClean="0">
                    <a:solidFill>
                      <a:sysClr val="windowText" lastClr="000000"/>
                    </a:solidFill>
                  </a:rPr>
                  <a:t>년</a:t>
                </a:r>
                <a:endParaRPr lang="ko-KR" altLang="en-US" sz="1100" spc="-1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989273" y="3284984"/>
                <a:ext cx="549831" cy="430887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pPr lvl="0"/>
                <a:r>
                  <a:rPr lang="ko-KR" altLang="en-US" sz="1100" spc="-100" dirty="0" smtClean="0">
                    <a:solidFill>
                      <a:sysClr val="windowText" lastClr="000000"/>
                    </a:solidFill>
                  </a:rPr>
                  <a:t>인종 차별</a:t>
                </a:r>
                <a:endParaRPr lang="en-US" altLang="ko-KR" sz="1100" spc="-100" dirty="0" smtClean="0">
                  <a:solidFill>
                    <a:sysClr val="windowText" lastClr="000000"/>
                  </a:solidFill>
                </a:endParaRPr>
              </a:p>
              <a:p>
                <a:pPr lvl="0"/>
                <a:r>
                  <a:rPr lang="ko-KR" altLang="en-US" sz="1100" spc="-100" dirty="0" smtClean="0">
                    <a:solidFill>
                      <a:sysClr val="windowText" lastClr="000000"/>
                    </a:solidFill>
                  </a:rPr>
                  <a:t>철폐 협약</a:t>
                </a:r>
              </a:p>
            </p:txBody>
          </p:sp>
        </p:grpSp>
        <p:grpSp>
          <p:nvGrpSpPr>
            <p:cNvPr id="50" name="그룹 49"/>
            <p:cNvGrpSpPr/>
            <p:nvPr/>
          </p:nvGrpSpPr>
          <p:grpSpPr>
            <a:xfrm>
              <a:off x="6810610" y="2636912"/>
              <a:ext cx="843180" cy="909682"/>
              <a:chOff x="6810610" y="2636912"/>
              <a:chExt cx="843180" cy="909682"/>
            </a:xfrm>
          </p:grpSpPr>
          <p:sp>
            <p:nvSpPr>
              <p:cNvPr id="30" name="타원 29"/>
              <p:cNvSpPr/>
              <p:nvPr/>
            </p:nvSpPr>
            <p:spPr>
              <a:xfrm>
                <a:off x="6908164" y="2636912"/>
                <a:ext cx="648072" cy="648072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ko-KR" sz="1100" spc="-100" dirty="0" smtClean="0">
                    <a:solidFill>
                      <a:sysClr val="windowText" lastClr="000000"/>
                    </a:solidFill>
                  </a:rPr>
                  <a:t>1966</a:t>
                </a:r>
                <a:r>
                  <a:rPr lang="ko-KR" altLang="en-US" sz="1100" spc="-100" dirty="0" smtClean="0">
                    <a:solidFill>
                      <a:sysClr val="windowText" lastClr="000000"/>
                    </a:solidFill>
                  </a:rPr>
                  <a:t>년</a:t>
                </a:r>
                <a:endParaRPr lang="ko-KR" altLang="en-US" sz="1100" spc="-1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810610" y="3284984"/>
                <a:ext cx="843180" cy="261610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pPr lvl="0"/>
                <a:r>
                  <a:rPr lang="ko-KR" altLang="en-US" sz="1100" spc="-100" dirty="0" smtClean="0">
                    <a:solidFill>
                      <a:sysClr val="windowText" lastClr="000000"/>
                    </a:solidFill>
                  </a:rPr>
                  <a:t>국제 인권 규약</a:t>
                </a:r>
              </a:p>
            </p:txBody>
          </p:sp>
        </p:grpSp>
        <p:grpSp>
          <p:nvGrpSpPr>
            <p:cNvPr id="51" name="그룹 50"/>
            <p:cNvGrpSpPr/>
            <p:nvPr/>
          </p:nvGrpSpPr>
          <p:grpSpPr>
            <a:xfrm>
              <a:off x="7812360" y="2636912"/>
              <a:ext cx="648072" cy="1078959"/>
              <a:chOff x="7719283" y="2636912"/>
              <a:chExt cx="648072" cy="1078959"/>
            </a:xfrm>
          </p:grpSpPr>
          <p:sp>
            <p:nvSpPr>
              <p:cNvPr id="32" name="타원 31"/>
              <p:cNvSpPr/>
              <p:nvPr/>
            </p:nvSpPr>
            <p:spPr>
              <a:xfrm>
                <a:off x="7719283" y="2636912"/>
                <a:ext cx="648072" cy="648072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ko-KR" sz="1100" spc="-100" dirty="0" smtClean="0">
                    <a:solidFill>
                      <a:sysClr val="windowText" lastClr="000000"/>
                    </a:solidFill>
                  </a:rPr>
                  <a:t>1979</a:t>
                </a:r>
                <a:r>
                  <a:rPr lang="ko-KR" altLang="en-US" sz="1100" spc="-100" dirty="0" smtClean="0">
                    <a:solidFill>
                      <a:sysClr val="windowText" lastClr="000000"/>
                    </a:solidFill>
                  </a:rPr>
                  <a:t>년</a:t>
                </a:r>
                <a:endParaRPr lang="ko-KR" altLang="en-US" sz="1100" spc="-1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768404" y="3284984"/>
                <a:ext cx="549831" cy="430887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pPr lvl="0"/>
                <a:r>
                  <a:rPr lang="ko-KR" altLang="en-US" sz="1100" spc="-100" dirty="0" smtClean="0">
                    <a:solidFill>
                      <a:sysClr val="windowText" lastClr="000000"/>
                    </a:solidFill>
                  </a:rPr>
                  <a:t>여성 차별</a:t>
                </a:r>
                <a:endParaRPr lang="en-US" altLang="ko-KR" sz="1100" spc="-100" dirty="0" smtClean="0">
                  <a:solidFill>
                    <a:sysClr val="windowText" lastClr="000000"/>
                  </a:solidFill>
                </a:endParaRPr>
              </a:p>
              <a:p>
                <a:pPr lvl="0"/>
                <a:r>
                  <a:rPr lang="ko-KR" altLang="en-US" sz="1100" spc="-100" dirty="0" smtClean="0">
                    <a:solidFill>
                      <a:sysClr val="windowText" lastClr="000000"/>
                    </a:solidFill>
                  </a:rPr>
                  <a:t>철폐 협약</a:t>
                </a:r>
              </a:p>
            </p:txBody>
          </p:sp>
        </p:grpSp>
      </p:grpSp>
      <p:sp>
        <p:nvSpPr>
          <p:cNvPr id="55" name="모서리가 둥근 직사각형 54"/>
          <p:cNvSpPr/>
          <p:nvPr/>
        </p:nvSpPr>
        <p:spPr>
          <a:xfrm>
            <a:off x="539552" y="1438176"/>
            <a:ext cx="1584176" cy="1728192"/>
          </a:xfrm>
          <a:prstGeom prst="roundRect">
            <a:avLst>
              <a:gd name="adj" fmla="val 10770"/>
            </a:avLst>
          </a:prstGeom>
          <a:solidFill>
            <a:schemeClr val="bg1"/>
          </a:solidFill>
          <a:ln/>
          <a:effectLst>
            <a:outerShdw blurRad="101600" dir="4440000" sx="102000" sy="102000" algn="t" rotWithShape="0">
              <a:prstClr val="black">
                <a:alpha val="21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lvl="0">
              <a:lnSpc>
                <a:spcPts val="1800"/>
              </a:lnSpc>
            </a:pPr>
            <a:r>
              <a:rPr lang="ko-KR" altLang="en-US" sz="1200" spc="-100" dirty="0" smtClean="0">
                <a:solidFill>
                  <a:sysClr val="windowText" lastClr="000000"/>
                </a:solidFill>
              </a:rPr>
              <a:t>국왕도 법 아래에 있다는 원칙을 확립한 중요한 문서로</a:t>
            </a:r>
            <a:r>
              <a:rPr lang="en-US" altLang="ko-KR" sz="1200" spc="-1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200" spc="-100" dirty="0" smtClean="0">
                <a:solidFill>
                  <a:sysClr val="windowText" lastClr="000000"/>
                </a:solidFill>
              </a:rPr>
              <a:t>국민의 자유와 권리를 지키는 토대가 되었다</a:t>
            </a:r>
            <a:r>
              <a:rPr lang="en-US" altLang="ko-KR" sz="1200" spc="-100" dirty="0" smtClean="0">
                <a:solidFill>
                  <a:sysClr val="windowText" lastClr="000000"/>
                </a:solidFill>
              </a:rPr>
              <a:t>.</a:t>
            </a:r>
            <a:endParaRPr lang="ko-KR" altLang="en-US" sz="2000" dirty="0"/>
          </a:p>
        </p:txBody>
      </p:sp>
      <p:sp>
        <p:nvSpPr>
          <p:cNvPr id="56" name="모서리가 둥근 직사각형 55"/>
          <p:cNvSpPr/>
          <p:nvPr/>
        </p:nvSpPr>
        <p:spPr>
          <a:xfrm>
            <a:off x="2483768" y="1438176"/>
            <a:ext cx="2160240" cy="1728192"/>
          </a:xfrm>
          <a:prstGeom prst="roundRect">
            <a:avLst>
              <a:gd name="adj" fmla="val 10770"/>
            </a:avLst>
          </a:prstGeom>
          <a:solidFill>
            <a:schemeClr val="bg1"/>
          </a:solidFill>
          <a:ln/>
          <a:effectLst>
            <a:outerShdw blurRad="101600" dir="4440000" sx="102000" sy="102000" algn="t" rotWithShape="0">
              <a:prstClr val="black">
                <a:alpha val="21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lvl="0">
              <a:lnSpc>
                <a:spcPts val="1800"/>
              </a:lnSpc>
            </a:pPr>
            <a:r>
              <a:rPr lang="ko-KR" altLang="en-US" sz="1200" spc="-100" dirty="0" smtClean="0">
                <a:solidFill>
                  <a:sysClr val="windowText" lastClr="000000"/>
                </a:solidFill>
              </a:rPr>
              <a:t>프랑스에서 일어난 시민 혁명으로</a:t>
            </a:r>
            <a:r>
              <a:rPr lang="en-US" altLang="ko-KR" sz="1200" spc="-1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200" spc="-100" dirty="0" smtClean="0">
                <a:solidFill>
                  <a:sysClr val="windowText" lastClr="000000"/>
                </a:solidFill>
              </a:rPr>
              <a:t>구체제에 분노한 평민 대표들로 구성된 국민 의회가 </a:t>
            </a:r>
            <a:r>
              <a:rPr lang="en-US" altLang="ko-KR" sz="1200" spc="-100" dirty="0" smtClean="0">
                <a:solidFill>
                  <a:sysClr val="windowText" lastClr="000000"/>
                </a:solidFill>
              </a:rPr>
              <a:t>‘</a:t>
            </a:r>
            <a:r>
              <a:rPr lang="ko-KR" altLang="en-US" sz="1200" spc="-100" dirty="0" smtClean="0">
                <a:solidFill>
                  <a:sysClr val="windowText" lastClr="000000"/>
                </a:solidFill>
              </a:rPr>
              <a:t>인간과 시민의 권리선언</a:t>
            </a:r>
            <a:r>
              <a:rPr lang="en-US" altLang="ko-KR" sz="1200" spc="-100" dirty="0" smtClean="0">
                <a:solidFill>
                  <a:sysClr val="windowText" lastClr="000000"/>
                </a:solidFill>
              </a:rPr>
              <a:t>’</a:t>
            </a:r>
            <a:r>
              <a:rPr lang="ko-KR" altLang="en-US" sz="1200" spc="-100" dirty="0" smtClean="0">
                <a:solidFill>
                  <a:sysClr val="windowText" lastClr="000000"/>
                </a:solidFill>
              </a:rPr>
              <a:t>을 발표하였다</a:t>
            </a:r>
            <a:r>
              <a:rPr lang="en-US" altLang="ko-KR" sz="1200" spc="-100" dirty="0" smtClean="0">
                <a:solidFill>
                  <a:sysClr val="windowText" lastClr="000000"/>
                </a:solidFill>
              </a:rPr>
              <a:t>.</a:t>
            </a:r>
            <a:endParaRPr lang="ko-KR" altLang="en-US" sz="2000" dirty="0"/>
          </a:p>
        </p:txBody>
      </p:sp>
      <p:sp>
        <p:nvSpPr>
          <p:cNvPr id="57" name="모서리가 둥근 직사각형 56"/>
          <p:cNvSpPr/>
          <p:nvPr/>
        </p:nvSpPr>
        <p:spPr>
          <a:xfrm>
            <a:off x="5004047" y="1438176"/>
            <a:ext cx="2376264" cy="1728192"/>
          </a:xfrm>
          <a:prstGeom prst="roundRect">
            <a:avLst>
              <a:gd name="adj" fmla="val 10770"/>
            </a:avLst>
          </a:prstGeom>
          <a:solidFill>
            <a:schemeClr val="bg1"/>
          </a:solidFill>
          <a:ln/>
          <a:effectLst>
            <a:outerShdw blurRad="101600" dir="4440000" sx="102000" sy="102000" algn="t" rotWithShape="0">
              <a:prstClr val="black">
                <a:alpha val="21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lvl="0">
              <a:lnSpc>
                <a:spcPts val="1800"/>
              </a:lnSpc>
            </a:pPr>
            <a:r>
              <a:rPr lang="ko-KR" altLang="en-US" sz="1200" spc="-100" dirty="0" smtClean="0">
                <a:solidFill>
                  <a:sysClr val="windowText" lastClr="000000"/>
                </a:solidFill>
              </a:rPr>
              <a:t>제</a:t>
            </a:r>
            <a:r>
              <a:rPr lang="en-US" altLang="ko-KR" sz="1200" spc="-100" dirty="0" smtClean="0">
                <a:solidFill>
                  <a:sysClr val="windowText" lastClr="000000"/>
                </a:solidFill>
              </a:rPr>
              <a:t>2</a:t>
            </a:r>
            <a:r>
              <a:rPr lang="ko-KR" altLang="en-US" sz="1200" spc="-100" dirty="0" smtClean="0">
                <a:solidFill>
                  <a:sysClr val="windowText" lastClr="000000"/>
                </a:solidFill>
              </a:rPr>
              <a:t>차 세계 대전 이후 제</a:t>
            </a:r>
            <a:r>
              <a:rPr lang="en-US" altLang="ko-KR" sz="1200" spc="-100" dirty="0" smtClean="0">
                <a:solidFill>
                  <a:sysClr val="windowText" lastClr="000000"/>
                </a:solidFill>
              </a:rPr>
              <a:t>3</a:t>
            </a:r>
            <a:r>
              <a:rPr lang="ko-KR" altLang="en-US" sz="1200" spc="-100" dirty="0" smtClean="0">
                <a:solidFill>
                  <a:sysClr val="windowText" lastClr="000000"/>
                </a:solidFill>
              </a:rPr>
              <a:t>차 국제 연합</a:t>
            </a:r>
            <a:r>
              <a:rPr lang="en-US" altLang="ko-KR" sz="1200" spc="-100" dirty="0" smtClean="0">
                <a:solidFill>
                  <a:sysClr val="windowText" lastClr="000000"/>
                </a:solidFill>
              </a:rPr>
              <a:t>(UN) </a:t>
            </a:r>
            <a:r>
              <a:rPr lang="ko-KR" altLang="en-US" sz="1200" spc="-100" dirty="0" smtClean="0">
                <a:solidFill>
                  <a:sysClr val="windowText" lastClr="000000"/>
                </a:solidFill>
              </a:rPr>
              <a:t>총회에서 채택된 선언으로</a:t>
            </a:r>
            <a:r>
              <a:rPr lang="en-US" altLang="ko-KR" sz="1200" spc="-1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200" spc="-100" dirty="0" smtClean="0">
                <a:solidFill>
                  <a:sysClr val="windowText" lastClr="000000"/>
                </a:solidFill>
              </a:rPr>
              <a:t>모든 인간의 천부적 존엄성은 세계의 자유</a:t>
            </a:r>
            <a:r>
              <a:rPr lang="en-US" altLang="ko-KR" sz="1200" spc="-1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200" spc="-100" dirty="0" smtClean="0">
                <a:solidFill>
                  <a:sysClr val="windowText" lastClr="000000"/>
                </a:solidFill>
              </a:rPr>
              <a:t>정의</a:t>
            </a:r>
            <a:r>
              <a:rPr lang="en-US" altLang="ko-KR" sz="1200" spc="-1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200" spc="-100" dirty="0" smtClean="0">
                <a:solidFill>
                  <a:sysClr val="windowText" lastClr="000000"/>
                </a:solidFill>
              </a:rPr>
              <a:t>평등의 기반임을 천명하였다</a:t>
            </a:r>
            <a:r>
              <a:rPr lang="en-US" altLang="ko-KR" sz="1200" spc="-100" dirty="0" smtClean="0">
                <a:solidFill>
                  <a:sysClr val="windowText" lastClr="000000"/>
                </a:solidFill>
              </a:rPr>
              <a:t>.</a:t>
            </a:r>
            <a:endParaRPr lang="ko-KR" altLang="en-US" sz="2000" dirty="0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460" y="1546188"/>
            <a:ext cx="149517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1517194"/>
            <a:ext cx="2016224" cy="157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5" y="1475599"/>
            <a:ext cx="2232248" cy="165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모서리가 둥근 직사각형 57"/>
          <p:cNvSpPr/>
          <p:nvPr/>
        </p:nvSpPr>
        <p:spPr>
          <a:xfrm>
            <a:off x="1115616" y="4687044"/>
            <a:ext cx="2376264" cy="1728192"/>
          </a:xfrm>
          <a:prstGeom prst="roundRect">
            <a:avLst>
              <a:gd name="adj" fmla="val 10770"/>
            </a:avLst>
          </a:prstGeom>
          <a:solidFill>
            <a:schemeClr val="bg1"/>
          </a:solidFill>
          <a:ln/>
          <a:effectLst>
            <a:outerShdw blurRad="101600" dir="4440000" sx="102000" sy="102000" algn="t" rotWithShape="0">
              <a:prstClr val="black">
                <a:alpha val="21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lvl="0">
              <a:lnSpc>
                <a:spcPts val="1800"/>
              </a:lnSpc>
            </a:pPr>
            <a:r>
              <a:rPr lang="ko-KR" altLang="en-US" sz="1200" spc="-100" dirty="0" smtClean="0">
                <a:solidFill>
                  <a:sysClr val="windowText" lastClr="000000"/>
                </a:solidFill>
              </a:rPr>
              <a:t>미국에서 영국의 식민지 지배와 중상주의 정책에 반발하여 혁명을 일으키고 </a:t>
            </a:r>
            <a:r>
              <a:rPr lang="en-US" altLang="ko-KR" sz="1200" spc="-100" dirty="0" smtClean="0">
                <a:solidFill>
                  <a:sysClr val="windowText" lastClr="000000"/>
                </a:solidFill>
              </a:rPr>
              <a:t>1776</a:t>
            </a:r>
            <a:r>
              <a:rPr lang="ko-KR" altLang="en-US" sz="1200" spc="-100" dirty="0" smtClean="0">
                <a:solidFill>
                  <a:sysClr val="windowText" lastClr="000000"/>
                </a:solidFill>
              </a:rPr>
              <a:t>년 독립 선언문을 발표하였다</a:t>
            </a:r>
            <a:r>
              <a:rPr lang="en-US" altLang="ko-KR" sz="1200" spc="-100" dirty="0" smtClean="0">
                <a:solidFill>
                  <a:sysClr val="windowText" lastClr="000000"/>
                </a:solidFill>
              </a:rPr>
              <a:t>.</a:t>
            </a:r>
            <a:endParaRPr lang="ko-KR" altLang="en-US" sz="1200" dirty="0">
              <a:solidFill>
                <a:prstClr val="white"/>
              </a:solidFill>
            </a:endParaRPr>
          </a:p>
        </p:txBody>
      </p:sp>
      <p:sp>
        <p:nvSpPr>
          <p:cNvPr id="59" name="모서리가 둥근 직사각형 58"/>
          <p:cNvSpPr/>
          <p:nvPr/>
        </p:nvSpPr>
        <p:spPr>
          <a:xfrm>
            <a:off x="3601988" y="4687044"/>
            <a:ext cx="2376264" cy="1728192"/>
          </a:xfrm>
          <a:prstGeom prst="roundRect">
            <a:avLst>
              <a:gd name="adj" fmla="val 10770"/>
            </a:avLst>
          </a:prstGeom>
          <a:solidFill>
            <a:schemeClr val="bg1"/>
          </a:solidFill>
          <a:ln/>
          <a:effectLst>
            <a:outerShdw blurRad="101600" dir="4440000" sx="102000" sy="102000" algn="t" rotWithShape="0">
              <a:prstClr val="black">
                <a:alpha val="21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lvl="2">
              <a:lnSpc>
                <a:spcPts val="1800"/>
              </a:lnSpc>
            </a:pPr>
            <a:r>
              <a:rPr lang="ko-KR" altLang="en-US" sz="1200" spc="-100" dirty="0" smtClean="0">
                <a:solidFill>
                  <a:sysClr val="windowText" lastClr="000000"/>
                </a:solidFill>
              </a:rPr>
              <a:t>제</a:t>
            </a:r>
            <a:r>
              <a:rPr lang="en-US" altLang="ko-KR" sz="1200" spc="-100" dirty="0" smtClean="0">
                <a:solidFill>
                  <a:sysClr val="windowText" lastClr="000000"/>
                </a:solidFill>
              </a:rPr>
              <a:t>2</a:t>
            </a:r>
            <a:r>
              <a:rPr lang="ko-KR" altLang="en-US" sz="1200" spc="-100" dirty="0" smtClean="0">
                <a:solidFill>
                  <a:sysClr val="windowText" lastClr="000000"/>
                </a:solidFill>
              </a:rPr>
              <a:t>차 세계 대전 후 독일에서 최초로 시행된 민주주의 헌법으로</a:t>
            </a:r>
            <a:r>
              <a:rPr lang="en-US" altLang="ko-KR" sz="1200" spc="-1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200" spc="-100" dirty="0" smtClean="0">
                <a:solidFill>
                  <a:sysClr val="windowText" lastClr="000000"/>
                </a:solidFill>
              </a:rPr>
              <a:t>근대 헌법상 처음으로 사회권을 명시하였다</a:t>
            </a:r>
            <a:r>
              <a:rPr lang="en-US" altLang="ko-KR" sz="1200" spc="-100" dirty="0" smtClean="0">
                <a:solidFill>
                  <a:sysClr val="windowText" lastClr="000000"/>
                </a:solidFill>
              </a:rPr>
              <a:t>.</a:t>
            </a:r>
            <a:endParaRPr lang="ko-KR" altLang="en-US" sz="1200" dirty="0">
              <a:solidFill>
                <a:prstClr val="white"/>
              </a:solidFill>
            </a:endParaRPr>
          </a:p>
        </p:txBody>
      </p:sp>
      <p:sp>
        <p:nvSpPr>
          <p:cNvPr id="60" name="모서리가 둥근 직사각형 59"/>
          <p:cNvSpPr/>
          <p:nvPr/>
        </p:nvSpPr>
        <p:spPr>
          <a:xfrm>
            <a:off x="6156176" y="4687044"/>
            <a:ext cx="2376264" cy="1728192"/>
          </a:xfrm>
          <a:prstGeom prst="roundRect">
            <a:avLst>
              <a:gd name="adj" fmla="val 10770"/>
            </a:avLst>
          </a:prstGeom>
          <a:solidFill>
            <a:schemeClr val="bg1"/>
          </a:solidFill>
          <a:ln/>
          <a:effectLst>
            <a:outerShdw blurRad="101600" dir="4440000" sx="102000" sy="102000" algn="t" rotWithShape="0">
              <a:prstClr val="black">
                <a:alpha val="21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lvl="0">
              <a:lnSpc>
                <a:spcPts val="1800"/>
              </a:lnSpc>
            </a:pPr>
            <a:r>
              <a:rPr lang="ko-KR" altLang="en-US" sz="1200" spc="-100" dirty="0" smtClean="0">
                <a:solidFill>
                  <a:sysClr val="windowText" lastClr="000000"/>
                </a:solidFill>
              </a:rPr>
              <a:t>국제 연합</a:t>
            </a:r>
            <a:r>
              <a:rPr lang="en-US" altLang="ko-KR" sz="1200" spc="-100" dirty="0" smtClean="0">
                <a:solidFill>
                  <a:sysClr val="windowText" lastClr="000000"/>
                </a:solidFill>
              </a:rPr>
              <a:t>(UN) </a:t>
            </a:r>
            <a:r>
              <a:rPr lang="ko-KR" altLang="en-US" sz="1200" spc="-100" dirty="0" smtClean="0">
                <a:solidFill>
                  <a:sysClr val="windowText" lastClr="000000"/>
                </a:solidFill>
              </a:rPr>
              <a:t>총회에서 채택한 조약으로</a:t>
            </a:r>
            <a:r>
              <a:rPr lang="en-US" altLang="ko-KR" sz="1200" spc="-100" dirty="0" smtClean="0">
                <a:solidFill>
                  <a:sysClr val="windowText" lastClr="000000"/>
                </a:solidFill>
              </a:rPr>
              <a:t>, ‘</a:t>
            </a:r>
            <a:r>
              <a:rPr lang="ko-KR" altLang="en-US" sz="1200" spc="-100" dirty="0" smtClean="0">
                <a:solidFill>
                  <a:sysClr val="windowText" lastClr="000000"/>
                </a:solidFill>
              </a:rPr>
              <a:t>경제적</a:t>
            </a:r>
            <a:r>
              <a:rPr lang="en-US" altLang="ko-KR" sz="1200" spc="-100" dirty="0" smtClean="0">
                <a:solidFill>
                  <a:sysClr val="windowText" lastClr="000000"/>
                </a:solidFill>
              </a:rPr>
              <a:t> · </a:t>
            </a:r>
            <a:r>
              <a:rPr lang="ko-KR" altLang="en-US" sz="1200" spc="-100" dirty="0" smtClean="0">
                <a:solidFill>
                  <a:sysClr val="windowText" lastClr="000000"/>
                </a:solidFill>
              </a:rPr>
              <a:t>사회적</a:t>
            </a:r>
            <a:r>
              <a:rPr lang="en-US" altLang="ko-KR" sz="1200" spc="-100" dirty="0" smtClean="0">
                <a:solidFill>
                  <a:sysClr val="windowText" lastClr="000000"/>
                </a:solidFill>
              </a:rPr>
              <a:t> · </a:t>
            </a:r>
            <a:r>
              <a:rPr lang="ko-KR" altLang="en-US" sz="1200" spc="-100" dirty="0" smtClean="0">
                <a:solidFill>
                  <a:sysClr val="windowText" lastClr="000000"/>
                </a:solidFill>
              </a:rPr>
              <a:t>문화적 권리에 관한 규약</a:t>
            </a:r>
            <a:r>
              <a:rPr lang="en-US" altLang="ko-KR" sz="1200" spc="-100" dirty="0" smtClean="0">
                <a:solidFill>
                  <a:sysClr val="windowText" lastClr="000000"/>
                </a:solidFill>
              </a:rPr>
              <a:t>’(A </a:t>
            </a:r>
            <a:r>
              <a:rPr lang="ko-KR" altLang="en-US" sz="1200" spc="-100" dirty="0" smtClean="0">
                <a:solidFill>
                  <a:sysClr val="windowText" lastClr="000000"/>
                </a:solidFill>
              </a:rPr>
              <a:t>규약</a:t>
            </a:r>
            <a:r>
              <a:rPr lang="en-US" altLang="ko-KR" sz="1200" spc="-100" dirty="0" smtClean="0">
                <a:solidFill>
                  <a:sysClr val="windowText" lastClr="000000"/>
                </a:solidFill>
              </a:rPr>
              <a:t>)</a:t>
            </a:r>
            <a:r>
              <a:rPr lang="ko-KR" altLang="en-US" sz="1200" spc="-100" dirty="0" smtClean="0">
                <a:solidFill>
                  <a:sysClr val="windowText" lastClr="000000"/>
                </a:solidFill>
              </a:rPr>
              <a:t>과 </a:t>
            </a:r>
            <a:r>
              <a:rPr lang="en-US" altLang="ko-KR" sz="1200" spc="-100" dirty="0" smtClean="0">
                <a:solidFill>
                  <a:sysClr val="windowText" lastClr="000000"/>
                </a:solidFill>
              </a:rPr>
              <a:t>‘</a:t>
            </a:r>
            <a:r>
              <a:rPr lang="ko-KR" altLang="en-US" sz="1200" spc="-100" dirty="0" smtClean="0">
                <a:solidFill>
                  <a:sysClr val="windowText" lastClr="000000"/>
                </a:solidFill>
              </a:rPr>
              <a:t>시민적</a:t>
            </a:r>
            <a:r>
              <a:rPr lang="en-US" altLang="ko-KR" sz="1200" spc="-100" dirty="0" smtClean="0">
                <a:solidFill>
                  <a:sysClr val="windowText" lastClr="000000"/>
                </a:solidFill>
              </a:rPr>
              <a:t> ·</a:t>
            </a:r>
            <a:r>
              <a:rPr lang="ko-KR" altLang="en-US" sz="1200" spc="-100" dirty="0" smtClean="0">
                <a:solidFill>
                  <a:sysClr val="windowText" lastClr="000000"/>
                </a:solidFill>
              </a:rPr>
              <a:t>정치적 권리에 관한 규약</a:t>
            </a:r>
            <a:r>
              <a:rPr lang="en-US" altLang="ko-KR" sz="1200" spc="-100" dirty="0" smtClean="0">
                <a:solidFill>
                  <a:sysClr val="windowText" lastClr="000000"/>
                </a:solidFill>
              </a:rPr>
              <a:t>’(B </a:t>
            </a:r>
            <a:r>
              <a:rPr lang="ko-KR" altLang="en-US" sz="1200" spc="-100" dirty="0" smtClean="0">
                <a:solidFill>
                  <a:sysClr val="windowText" lastClr="000000"/>
                </a:solidFill>
              </a:rPr>
              <a:t>규약</a:t>
            </a:r>
            <a:r>
              <a:rPr lang="en-US" altLang="ko-KR" sz="1200" spc="-100" dirty="0" smtClean="0">
                <a:solidFill>
                  <a:sysClr val="windowText" lastClr="000000"/>
                </a:solidFill>
              </a:rPr>
              <a:t>)</a:t>
            </a:r>
            <a:r>
              <a:rPr lang="ko-KR" altLang="en-US" sz="1200" spc="-100" dirty="0" smtClean="0">
                <a:solidFill>
                  <a:sysClr val="windowText" lastClr="000000"/>
                </a:solidFill>
              </a:rPr>
              <a:t>으로 구분해 세계 인권 선언을 구속력 있게 만들고자 하였다</a:t>
            </a:r>
            <a:r>
              <a:rPr lang="en-US" altLang="ko-KR" sz="1200" spc="-100" dirty="0" smtClean="0">
                <a:solidFill>
                  <a:sysClr val="windowText" lastClr="000000"/>
                </a:solidFill>
              </a:rPr>
              <a:t>.</a:t>
            </a:r>
            <a:endParaRPr lang="ko-KR" altLang="en-US" sz="1200" dirty="0">
              <a:solidFill>
                <a:prstClr val="white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624" y="4770354"/>
            <a:ext cx="2232248" cy="156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73996" y="4756488"/>
            <a:ext cx="867172" cy="158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/>
          <a:srcRect l="3226" r="3226"/>
          <a:stretch>
            <a:fillRect/>
          </a:stretch>
        </p:blipFill>
        <p:spPr bwMode="auto">
          <a:xfrm>
            <a:off x="6204646" y="4797152"/>
            <a:ext cx="227932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2" name="직선 연결선 61"/>
          <p:cNvCxnSpPr/>
          <p:nvPr/>
        </p:nvCxnSpPr>
        <p:spPr>
          <a:xfrm>
            <a:off x="1842807" y="3140968"/>
            <a:ext cx="0" cy="19855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연결선 63"/>
          <p:cNvCxnSpPr/>
          <p:nvPr/>
        </p:nvCxnSpPr>
        <p:spPr>
          <a:xfrm>
            <a:off x="3734192" y="3140968"/>
            <a:ext cx="0" cy="19855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연결선 64"/>
          <p:cNvCxnSpPr/>
          <p:nvPr/>
        </p:nvCxnSpPr>
        <p:spPr>
          <a:xfrm>
            <a:off x="5629260" y="3140968"/>
            <a:ext cx="0" cy="19855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연결선 65"/>
          <p:cNvCxnSpPr/>
          <p:nvPr/>
        </p:nvCxnSpPr>
        <p:spPr>
          <a:xfrm>
            <a:off x="2787040" y="4243948"/>
            <a:ext cx="0" cy="48119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/>
          <p:cNvCxnSpPr/>
          <p:nvPr/>
        </p:nvCxnSpPr>
        <p:spPr>
          <a:xfrm>
            <a:off x="7355929" y="4243948"/>
            <a:ext cx="0" cy="48119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 68"/>
          <p:cNvCxnSpPr/>
          <p:nvPr/>
        </p:nvCxnSpPr>
        <p:spPr>
          <a:xfrm>
            <a:off x="4687441" y="4437112"/>
            <a:ext cx="0" cy="28803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88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20138"/>
            <a:ext cx="8496944" cy="304698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② </a:t>
            </a:r>
            <a:r>
              <a:rPr lang="en-US" altLang="ko-KR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1900</a:t>
            </a: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년대 초반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배경 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산업 혁명 이후 빈부 격차 심화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빈곤 문제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사회적 약자 문제 등으로 인권에 대한 새로운 요구 등장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사회권의 등장 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모든 인간이 인간답게 살아갈 권리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강조 → 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1919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년 독일 바이마르 헌법에 최초로 명시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4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23" name="그림 2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24" name="제목 1"/>
                <p:cNvSpPr txBox="1">
                  <a:spLocks/>
                </p:cNvSpPr>
                <p:nvPr/>
              </p:nvSpPr>
              <p:spPr>
                <a:xfrm>
                  <a:off x="251520" y="33896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altLang="ko-KR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01. </a:t>
                  </a:r>
                  <a:r>
                    <a:rPr lang="ko-KR" altLang="en-US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인권의 의미와 변화</a:t>
                  </a:r>
                  <a:endParaRPr lang="ko-KR" altLang="en-US" sz="2800" b="1" dirty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7668344" y="302200"/>
                <a:ext cx="1296144" cy="377796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107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5535960" y="1202878"/>
              <a:ext cx="33602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4-1</a:t>
              </a:r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인권의 의미와 현대 사회의 인권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역사 속에서 인권은 어떻게 확립되어 왔을까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75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20138"/>
            <a:ext cx="8496944" cy="420115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② </a:t>
            </a:r>
            <a:r>
              <a:rPr lang="en-US" altLang="ko-KR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1900</a:t>
            </a: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년대 </a:t>
            </a:r>
            <a:r>
              <a:rPr lang="ko-KR" altLang="en-US" sz="2800" b="1" spc="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중후반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배경 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제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2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차 세계 대전 이후 인권 문제 해결을 위한 인류 공동의 노력이 필요하다는 공감대 형성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1948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년 국제 연합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(UN)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에서 세계 인권 선언을 채택하여 인권 보장이 인류가 보편적으로 추구해야할 가치임을 선포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이후 다양한 인권 선언 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·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조약을 발표 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·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제정하여 국제적 인권 기준 확립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4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23" name="그림 2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24" name="제목 1"/>
                <p:cNvSpPr txBox="1">
                  <a:spLocks/>
                </p:cNvSpPr>
                <p:nvPr/>
              </p:nvSpPr>
              <p:spPr>
                <a:xfrm>
                  <a:off x="251520" y="33896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altLang="ko-KR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01. </a:t>
                  </a:r>
                  <a:r>
                    <a:rPr lang="ko-KR" altLang="en-US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인권의 의미와 변화</a:t>
                  </a:r>
                  <a:endParaRPr lang="ko-KR" altLang="en-US" sz="2800" b="1" dirty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7668344" y="302200"/>
                <a:ext cx="1296144" cy="377796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107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5535960" y="1202878"/>
              <a:ext cx="33602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4-1</a:t>
              </a:r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인권의 의미와 현대 사회의 인권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역사 속에서 인권은 어떻게 확립되어 왔을까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75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4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주요 인권 선언에서 강조한 인권의 의미 비교하기</a:t>
              </a:r>
              <a:endParaRPr lang="ko-KR" altLang="en-US" sz="27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68344" y="3022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107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611560" y="1484784"/>
            <a:ext cx="3744416" cy="4896544"/>
          </a:xfrm>
          <a:prstGeom prst="roundRect">
            <a:avLst>
              <a:gd name="adj" fmla="val 7330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12000" indent="-612000" algn="ctr"/>
            <a:r>
              <a:rPr lang="ko-KR" altLang="en-US" sz="1700" b="1" spc="-50" dirty="0" smtClean="0">
                <a:solidFill>
                  <a:srgbClr val="F24C4C"/>
                </a:solidFill>
                <a:latin typeface="맑은 고딕" pitchFamily="50" charset="-127"/>
                <a:ea typeface="맑은 고딕" pitchFamily="50" charset="-127"/>
              </a:rPr>
              <a:t>인간과 시민의 권리 선언</a:t>
            </a:r>
            <a:endParaRPr lang="en-US" altLang="ko-KR" sz="1700" b="1" spc="-50" dirty="0" smtClean="0">
              <a:solidFill>
                <a:srgbClr val="F24C4C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612000" indent="-612000" algn="ctr"/>
            <a:endParaRPr lang="en-US" altLang="ko-KR" sz="1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756000" indent="-684000">
              <a:lnSpc>
                <a:spcPct val="130000"/>
              </a:lnSpc>
            </a:pPr>
            <a:r>
              <a:rPr lang="ko-KR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제</a:t>
            </a:r>
            <a:r>
              <a:rPr lang="en-US" altLang="ko-K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조  </a:t>
            </a:r>
            <a:r>
              <a:rPr lang="ko-KR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인간은 자유롭고 평등한 권리를 지니고 태어나서 살아간다</a:t>
            </a: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사회적 차별은 오로지 공공의 이익에 근거할 경우에만 허용될 수 있다</a:t>
            </a: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.</a:t>
            </a:r>
          </a:p>
          <a:p>
            <a:pPr marL="756000" indent="-684000">
              <a:lnSpc>
                <a:spcPct val="130000"/>
              </a:lnSpc>
            </a:pPr>
            <a:endParaRPr lang="en-US" altLang="ko-KR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marL="828000" indent="-684000">
              <a:lnSpc>
                <a:spcPct val="130000"/>
              </a:lnSpc>
            </a:pPr>
            <a:r>
              <a:rPr lang="ko-KR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제</a:t>
            </a:r>
            <a:r>
              <a:rPr lang="en-US" altLang="ko-K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조  </a:t>
            </a:r>
            <a:r>
              <a:rPr lang="ko-KR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모든 정치적 결사의 목적은 인간의 자연적이고 소멸될 수 없는 권리를 보전함에 있다</a:t>
            </a: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그 권리란 자유권</a:t>
            </a: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재산권</a:t>
            </a: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신체 안전에 대한 권리와 억압에 대한 저항권이다</a:t>
            </a: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.</a:t>
            </a:r>
          </a:p>
          <a:p>
            <a:pPr marL="828000" indent="-684000">
              <a:lnSpc>
                <a:spcPct val="130000"/>
              </a:lnSpc>
            </a:pPr>
            <a:endParaRPr lang="ko-KR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4860032" y="1484784"/>
            <a:ext cx="3744416" cy="4896544"/>
          </a:xfrm>
          <a:prstGeom prst="roundRect">
            <a:avLst>
              <a:gd name="adj" fmla="val 7330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12000" indent="-612000" algn="ctr"/>
            <a:r>
              <a:rPr lang="ko-KR" altLang="en-US" sz="1700" b="1" spc="-50" dirty="0" smtClean="0">
                <a:solidFill>
                  <a:srgbClr val="F24C4C"/>
                </a:solidFill>
                <a:latin typeface="맑은 고딕" pitchFamily="50" charset="-127"/>
                <a:ea typeface="맑은 고딕" pitchFamily="50" charset="-127"/>
              </a:rPr>
              <a:t>세계 인권 선언</a:t>
            </a:r>
            <a:r>
              <a:rPr lang="en-US" altLang="ko-KR" sz="1700" b="1" spc="-50" dirty="0" smtClean="0">
                <a:solidFill>
                  <a:srgbClr val="F24C4C"/>
                </a:solidFill>
                <a:latin typeface="맑은 고딕" pitchFamily="50" charset="-127"/>
                <a:ea typeface="맑은 고딕" pitchFamily="50" charset="-127"/>
              </a:rPr>
              <a:t>(1948</a:t>
            </a:r>
            <a:r>
              <a:rPr lang="en-US" altLang="ko-KR" sz="1700" b="1" dirty="0" smtClean="0">
                <a:solidFill>
                  <a:srgbClr val="F24C4C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612000" indent="-612000" algn="ctr"/>
            <a:endParaRPr lang="en-US" altLang="ko-KR" sz="1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756000" indent="-684000">
              <a:lnSpc>
                <a:spcPct val="130000"/>
              </a:lnSpc>
            </a:pPr>
            <a:r>
              <a:rPr lang="ko-KR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제</a:t>
            </a:r>
            <a:r>
              <a:rPr lang="en-US" altLang="ko-K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조  </a:t>
            </a:r>
            <a:r>
              <a:rPr lang="ko-KR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모든 사람은 태어날 때부터 자유롭고</a:t>
            </a: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존엄하며</a:t>
            </a: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평등하다</a:t>
            </a: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모든 사람은 이성과 양심을 가지고 있으므로 서로에게 형제애의 정신으로 대해야 한다</a:t>
            </a: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.</a:t>
            </a:r>
          </a:p>
          <a:p>
            <a:pPr marL="756000" indent="-684000">
              <a:lnSpc>
                <a:spcPct val="130000"/>
              </a:lnSpc>
            </a:pPr>
            <a:endParaRPr lang="en-US" altLang="ko-KR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marL="756000" indent="-684000">
              <a:lnSpc>
                <a:spcPct val="130000"/>
              </a:lnSpc>
            </a:pPr>
            <a:r>
              <a:rPr lang="ko-KR" altLang="en-US" sz="16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제</a:t>
            </a:r>
            <a:r>
              <a:rPr lang="en-US" altLang="ko-KR" sz="16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22</a:t>
            </a:r>
            <a:r>
              <a:rPr lang="ko-KR" altLang="en-US" sz="16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조 </a:t>
            </a:r>
            <a:r>
              <a:rPr lang="ko-KR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 모든 사람에게는 사회의 일원으로서 사회 보장을 요구할 권리가 있으며</a:t>
            </a: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자신의 존엄성과 인격의 자유로운 발전에 필수 불가결한 경제적 </a:t>
            </a: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· </a:t>
            </a:r>
            <a:r>
              <a:rPr lang="ko-KR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사회적 </a:t>
            </a: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· </a:t>
            </a:r>
            <a:r>
              <a:rPr lang="ko-KR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문화적 권리들을 실현할 자격이 있다</a:t>
            </a: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.</a:t>
            </a:r>
            <a:endParaRPr lang="ko-KR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20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9512" y="1301859"/>
            <a:ext cx="8568952" cy="88434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 algn="just">
              <a:lnSpc>
                <a:spcPts val="32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각 선언문이 나오게 된 시대적 배경은 무엇이며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선언문에서 강조하는 인권의 의미는 어떻게 달라졌을까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en-US" altLang="ko-KR" sz="2400" b="1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7544" y="2319290"/>
            <a:ext cx="8136904" cy="218983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2200" kern="0" dirty="0" smtClean="0">
                <a:solidFill>
                  <a:srgbClr val="FF0000"/>
                </a:solidFill>
                <a:latin typeface="나눔고딕"/>
                <a:ea typeface="나눔고딕"/>
              </a:rPr>
              <a:t>인간과 시민의 권리 선언</a:t>
            </a:r>
            <a:r>
              <a:rPr lang="en-US" altLang="ko-KR" sz="2200" kern="0" dirty="0" smtClean="0">
                <a:solidFill>
                  <a:srgbClr val="FF0000"/>
                </a:solidFill>
                <a:latin typeface="나눔고딕"/>
                <a:ea typeface="나눔고딕"/>
              </a:rPr>
              <a:t>(1789)</a:t>
            </a:r>
            <a:r>
              <a:rPr lang="ko-KR" altLang="en-US" sz="2200" kern="0" dirty="0" smtClean="0">
                <a:solidFill>
                  <a:srgbClr val="FF0000"/>
                </a:solidFill>
                <a:latin typeface="나눔고딕"/>
                <a:ea typeface="나눔고딕"/>
              </a:rPr>
              <a:t>는 절대 군주의 억압으로부터의 해방을 요구하여 자유권을 보장하고자 하였다</a:t>
            </a:r>
            <a:r>
              <a:rPr lang="en-US" altLang="ko-KR" sz="2200" kern="0" dirty="0" smtClean="0">
                <a:solidFill>
                  <a:srgbClr val="FF0000"/>
                </a:solidFill>
                <a:latin typeface="나눔고딕"/>
                <a:ea typeface="나눔고딕"/>
              </a:rPr>
              <a:t>. </a:t>
            </a:r>
            <a:r>
              <a:rPr lang="ko-KR" altLang="en-US" sz="2200" kern="0" dirty="0" smtClean="0">
                <a:solidFill>
                  <a:srgbClr val="FF0000"/>
                </a:solidFill>
                <a:latin typeface="나눔고딕"/>
                <a:ea typeface="나눔고딕"/>
              </a:rPr>
              <a:t>세계 인권 선언</a:t>
            </a:r>
            <a:r>
              <a:rPr lang="en-US" altLang="ko-KR" sz="2200" kern="0" dirty="0" smtClean="0">
                <a:solidFill>
                  <a:srgbClr val="FF0000"/>
                </a:solidFill>
                <a:latin typeface="나눔고딕"/>
                <a:ea typeface="나눔고딕"/>
              </a:rPr>
              <a:t>(1948)</a:t>
            </a:r>
            <a:r>
              <a:rPr lang="ko-KR" altLang="en-US" sz="2200" kern="0" dirty="0" smtClean="0">
                <a:solidFill>
                  <a:srgbClr val="FF0000"/>
                </a:solidFill>
                <a:latin typeface="나눔고딕"/>
                <a:ea typeface="나눔고딕"/>
              </a:rPr>
              <a:t>은 인권 보장이 인류가 공통적으로 추구해야 할 보편적 가치임을 선포하고 집단적 인권의 개념인 연대권의 중요성을 강조하였다</a:t>
            </a:r>
            <a:r>
              <a:rPr lang="en-US" altLang="ko-KR" sz="2200" kern="0" dirty="0" smtClean="0">
                <a:solidFill>
                  <a:srgbClr val="FF0000"/>
                </a:solidFill>
                <a:latin typeface="나눔고딕"/>
                <a:ea typeface="나눔고딕"/>
              </a:rPr>
              <a:t>. </a:t>
            </a:r>
            <a:endParaRPr lang="ko-KR" altLang="en-US" sz="2200" kern="0" spc="0" dirty="0">
              <a:solidFill>
                <a:srgbClr val="000000"/>
              </a:solidFill>
              <a:latin typeface="함초롬바탕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388393" y="5445224"/>
            <a:ext cx="8432079" cy="1108688"/>
            <a:chOff x="460401" y="5309903"/>
            <a:chExt cx="8432079" cy="1141317"/>
          </a:xfrm>
        </p:grpSpPr>
        <p:sp>
          <p:nvSpPr>
            <p:cNvPr id="22" name="양쪽 모서리가 둥근 사각형 21"/>
            <p:cNvSpPr/>
            <p:nvPr/>
          </p:nvSpPr>
          <p:spPr>
            <a:xfrm>
              <a:off x="460401" y="5309903"/>
              <a:ext cx="1296144" cy="444763"/>
            </a:xfrm>
            <a:prstGeom prst="round2SameRect">
              <a:avLst>
                <a:gd name="adj1" fmla="val 24383"/>
                <a:gd name="adj2" fmla="val 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>
                <a:lnSpc>
                  <a:spcPct val="120000"/>
                </a:lnSpc>
              </a:pPr>
              <a:r>
                <a:rPr lang="ko-KR" altLang="en-US" sz="1400" b="1" spc="60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 활동 길잡이</a:t>
              </a:r>
              <a:endParaRPr lang="en-US" altLang="ko-KR" sz="12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3" name="제목 1"/>
            <p:cNvSpPr txBox="1">
              <a:spLocks/>
            </p:cNvSpPr>
            <p:nvPr/>
          </p:nvSpPr>
          <p:spPr>
            <a:xfrm>
              <a:off x="467544" y="5635817"/>
              <a:ext cx="8424936" cy="815403"/>
            </a:xfrm>
            <a:prstGeom prst="roundRect">
              <a:avLst>
                <a:gd name="adj" fmla="val 13281"/>
              </a:avLst>
            </a:prstGeom>
            <a:solidFill>
              <a:schemeClr val="bg1"/>
            </a:solidFill>
            <a:ln w="19050" cap="rnd" cmpd="sng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144000" tIns="45720" rIns="14400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</a:pPr>
              <a:r>
                <a:rPr lang="en-US" altLang="ko-KR" sz="1400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’</a:t>
              </a:r>
              <a:r>
                <a:rPr lang="ko-KR" altLang="en-US" sz="1400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인간과 시민의 권리 선언</a:t>
              </a:r>
              <a:r>
                <a:rPr lang="en-US" altLang="ko-KR" sz="1400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’</a:t>
              </a:r>
              <a:r>
                <a:rPr lang="ko-KR" altLang="en-US" sz="1400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과 </a:t>
              </a:r>
              <a:r>
                <a:rPr lang="en-US" altLang="ko-KR" sz="1400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‘</a:t>
              </a:r>
              <a:r>
                <a:rPr lang="ko-KR" altLang="en-US" sz="1400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세계 인권 선언</a:t>
              </a:r>
              <a:r>
                <a:rPr lang="en-US" altLang="ko-KR" sz="1400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’</a:t>
              </a:r>
              <a:r>
                <a:rPr lang="ko-KR" altLang="en-US" sz="1400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이 나오게 된 시대적 배경과 각 선언이 강조하는 인권의 의미를 문헌과 인터넷을 통해 조사해 보자</a:t>
              </a:r>
              <a:r>
                <a:rPr lang="en-US" altLang="ko-KR" sz="1400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ko-KR" altLang="en-US" sz="1400" b="1" spc="-20" dirty="0">
                <a:solidFill>
                  <a:schemeClr val="tx1">
                    <a:lumMod val="75000"/>
                    <a:lumOff val="25000"/>
                  </a:schemeClr>
                </a:solidFill>
                <a:ea typeface="나눔스퀘어" panose="020B0600000101010101" pitchFamily="50" charset="-127"/>
              </a:endParaRPr>
            </a:p>
          </p:txBody>
        </p:sp>
      </p:grpSp>
      <p:grpSp>
        <p:nvGrpSpPr>
          <p:cNvPr id="13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6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4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주요 인권 선언에서 강조한 인권의 의미 비교하기</a:t>
              </a:r>
              <a:endParaRPr lang="ko-KR" altLang="en-US" sz="27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4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68344" y="3022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107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2133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760116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A66246"/>
                </a:solidFill>
                <a:latin typeface="나눔고딕 ExtraBold" pitchFamily="50" charset="-127"/>
                <a:ea typeface="나눔고딕 ExtraBold" pitchFamily="50" charset="-127"/>
              </a:rPr>
              <a:t>학습 목표</a:t>
            </a:r>
            <a:endParaRPr lang="ko-KR" altLang="en-US" sz="2500" b="1" dirty="0">
              <a:solidFill>
                <a:srgbClr val="A66246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276872"/>
            <a:ext cx="8496944" cy="110203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현대 사회에서 다양한 영역으로 인권이 확장되고 있는 사례를 설명할 수 있다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7544" y="4635941"/>
            <a:ext cx="7848872" cy="57496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5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주거권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안전권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환경권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문화권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528" y="4149080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A66246"/>
                </a:solidFill>
                <a:latin typeface="나눔고딕 ExtraBold" pitchFamily="50" charset="-127"/>
                <a:ea typeface="나눔고딕 ExtraBold" pitchFamily="50" charset="-127"/>
              </a:rPr>
              <a:t>핵심 개념</a:t>
            </a:r>
            <a:endParaRPr lang="ko-KR" altLang="en-US" sz="2500" b="1" dirty="0">
              <a:solidFill>
                <a:srgbClr val="A66246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4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5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19" name="그림 1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20" name="제목 1"/>
                <p:cNvSpPr txBox="1">
                  <a:spLocks/>
                </p:cNvSpPr>
                <p:nvPr/>
              </p:nvSpPr>
              <p:spPr>
                <a:xfrm>
                  <a:off x="251520" y="33896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altLang="ko-KR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02. </a:t>
                  </a:r>
                  <a:r>
                    <a:rPr lang="ko-KR" altLang="en-US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현대 사회의 인권</a:t>
                  </a:r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7668344" y="302200"/>
                <a:ext cx="1296144" cy="377796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108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1" name="직사각형 20"/>
            <p:cNvSpPr/>
            <p:nvPr/>
          </p:nvSpPr>
          <p:spPr>
            <a:xfrm>
              <a:off x="5535960" y="1202878"/>
              <a:ext cx="33602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4-1.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인권의 의미와 현대 사회의 인권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429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899592" y="4503486"/>
            <a:ext cx="6408712" cy="5816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오늘날 위와 같은 권리를 강조하는 이유는 무엇일까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4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4644628"/>
            <a:ext cx="364047" cy="3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899592" y="5085184"/>
            <a:ext cx="7704856" cy="6463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시대가 변화하면서 인권의 내용이 추가되고 확장됨에 따라 새로운 인권에 대한 요구가 생겼기 때문이다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grpSp>
        <p:nvGrpSpPr>
          <p:cNvPr id="14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5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17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19" name="그림 18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20" name="제목 1"/>
                <p:cNvSpPr txBox="1">
                  <a:spLocks/>
                </p:cNvSpPr>
                <p:nvPr/>
              </p:nvSpPr>
              <p:spPr>
                <a:xfrm>
                  <a:off x="251520" y="33896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altLang="ko-KR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02. </a:t>
                  </a:r>
                  <a:r>
                    <a:rPr lang="ko-KR" altLang="en-US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현대 사회의 인권</a:t>
                  </a:r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7668344" y="302200"/>
                <a:ext cx="1296144" cy="377796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108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6" name="직사각형 15"/>
            <p:cNvSpPr/>
            <p:nvPr/>
          </p:nvSpPr>
          <p:spPr>
            <a:xfrm>
              <a:off x="5535960" y="1202878"/>
              <a:ext cx="33602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4-1.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인권의 의미와 현대 사회의 인권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575556" y="1844824"/>
            <a:ext cx="7992888" cy="2160240"/>
            <a:chOff x="539552" y="1628800"/>
            <a:chExt cx="7992888" cy="216024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9552" y="1628800"/>
              <a:ext cx="3063612" cy="2160238"/>
            </a:xfrm>
            <a:prstGeom prst="roundRect">
              <a:avLst>
                <a:gd name="adj" fmla="val 8293"/>
              </a:avLst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37937" y="1628800"/>
              <a:ext cx="3066311" cy="2160240"/>
            </a:xfrm>
            <a:prstGeom prst="roundRect">
              <a:avLst>
                <a:gd name="adj" fmla="val 6898"/>
              </a:avLst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953639" y="1628800"/>
              <a:ext cx="1578801" cy="2160240"/>
            </a:xfrm>
            <a:prstGeom prst="roundRect">
              <a:avLst>
                <a:gd name="adj" fmla="val 7756"/>
              </a:avLst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27842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1377042" y="2996952"/>
            <a:ext cx="6389917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1. </a:t>
            </a:r>
            <a:r>
              <a:rPr lang="ko-KR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인권의 의미와 현대 사회의 인권</a:t>
            </a:r>
            <a:endParaRPr lang="en-US" altLang="ko-KR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323528" y="35998"/>
            <a:ext cx="4464496" cy="5846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Ⅳ. </a:t>
            </a:r>
            <a:r>
              <a:rPr lang="ko-KR" altLang="en-US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인권 보장과 헌법</a:t>
            </a:r>
            <a:endParaRPr lang="ko-KR" altLang="en-US" sz="3200" b="1" spc="-1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541344" y="354142"/>
            <a:ext cx="13965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고등 통합사회</a:t>
            </a:r>
            <a:endParaRPr lang="ko-KR" altLang="en-US" sz="1600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478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4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22" name="그림 21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23" name="제목 1"/>
                <p:cNvSpPr txBox="1">
                  <a:spLocks/>
                </p:cNvSpPr>
                <p:nvPr/>
              </p:nvSpPr>
              <p:spPr>
                <a:xfrm>
                  <a:off x="251520" y="33896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altLang="ko-KR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02. </a:t>
                  </a:r>
                  <a:r>
                    <a:rPr lang="ko-KR" altLang="en-US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현대 사회의 인권</a:t>
                  </a:r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7668344" y="302200"/>
                <a:ext cx="1296144" cy="377796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108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5535960" y="1202878"/>
              <a:ext cx="33602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4-1.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인권의 의미와 현대 사회의 인권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23528" y="1822509"/>
            <a:ext cx="8496944" cy="461664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26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① 인권 내용의 확장</a:t>
            </a:r>
            <a:endParaRPr lang="en-US" altLang="ko-KR" sz="26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과거 </a:t>
            </a:r>
            <a:r>
              <a:rPr lang="en-US" altLang="ko-KR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신분제에 따른 차별에서 벗어나고 정치적 참여를 보장받기 위한 인권 강조</a:t>
            </a:r>
            <a:endParaRPr lang="en-US" altLang="ko-KR" sz="24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현대 </a:t>
            </a:r>
            <a:r>
              <a:rPr lang="en-US" altLang="ko-KR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다양한 영역으로의 인권 확장</a:t>
            </a:r>
            <a:endParaRPr lang="en-US" altLang="ko-KR" sz="24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4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26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② 현대 사회에서 강조되고 있는 인권</a:t>
            </a:r>
            <a:endParaRPr lang="en-US" altLang="ko-KR" sz="26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아동</a:t>
            </a:r>
            <a:r>
              <a:rPr lang="en-US" altLang="ko-KR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여성</a:t>
            </a:r>
            <a:r>
              <a:rPr lang="en-US" altLang="ko-KR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장애인</a:t>
            </a:r>
            <a:r>
              <a:rPr lang="en-US" altLang="ko-KR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이주 외국인 등 사회적 </a:t>
            </a:r>
            <a:r>
              <a:rPr lang="ko-KR" altLang="en-US" sz="2400" spc="-15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소수자들의</a:t>
            </a: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권리 강조</a:t>
            </a:r>
            <a:endParaRPr lang="en-US" altLang="ko-KR" sz="24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spc="-15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주거권</a:t>
            </a:r>
            <a:r>
              <a:rPr lang="en-US" altLang="ko-KR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400" spc="-15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안전권</a:t>
            </a:r>
            <a:r>
              <a:rPr lang="en-US" altLang="ko-KR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환경권</a:t>
            </a:r>
            <a:r>
              <a:rPr lang="en-US" altLang="ko-KR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문화권 등으로 사회권의 영역 확장</a:t>
            </a:r>
            <a:endParaRPr lang="en-US" altLang="ko-KR" sz="24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현대 사회에서 인권은 어떻게 확장되고 있을까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7052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24" b="87629" l="7619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65" y="5423160"/>
            <a:ext cx="803352" cy="74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27584" y="5495168"/>
            <a:ext cx="7776864" cy="5539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자신이 인권 영화를 만든다면 어떤 내용으로 제작할 것인지 구상해 보자</a:t>
            </a:r>
            <a:r>
              <a:rPr lang="en-US" altLang="ko-KR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000" b="1" spc="-100" dirty="0">
              <a:solidFill>
                <a:schemeClr val="bg2">
                  <a:lumMod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3392" y="6021288"/>
            <a:ext cx="7781056" cy="75713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다문화 가정의 아이가 일상생활에서 겪는 차별을 친구들을 통해 극복해 나가면서 변화해나가는 내용의 영화를 제작한다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</a:t>
            </a:r>
            <a:endParaRPr lang="ko-KR" altLang="en-US" dirty="0">
              <a:solidFill>
                <a:srgbClr val="FF0000"/>
              </a:solidFill>
              <a:latin typeface="+mn-ea"/>
            </a:endParaRPr>
          </a:p>
        </p:txBody>
      </p:sp>
      <p:grpSp>
        <p:nvGrpSpPr>
          <p:cNvPr id="2" name="그룹 15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0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704856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24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           </a:t>
                </a:r>
                <a:r>
                  <a:rPr lang="ko-KR" altLang="en-US" sz="16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r>
                  <a:rPr lang="ko-KR" altLang="en-US" sz="24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     인권 영화  「시선 사이」</a:t>
                </a:r>
                <a:endParaRPr lang="ko-KR" altLang="en-US" sz="2700" b="1" spc="-1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7668344" y="302200"/>
              <a:ext cx="1296144" cy="37779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50000"/>
                </a:lnSpc>
                <a:defRPr sz="1400" b="1">
                  <a:solidFill>
                    <a:schemeClr val="bg1">
                      <a:lumMod val="50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dirty="0">
                  <a:latin typeface="나눔고딕 ExtraBold" pitchFamily="50" charset="-127"/>
                  <a:ea typeface="나눔고딕 ExtraBold" pitchFamily="50" charset="-127"/>
                </a:rPr>
                <a:t>교과서 </a:t>
              </a:r>
              <a:r>
                <a:rPr lang="en-US" altLang="ko-KR" dirty="0" smtClean="0">
                  <a:latin typeface="나눔고딕 ExtraBold" pitchFamily="50" charset="-127"/>
                  <a:ea typeface="나눔고딕 ExtraBold" pitchFamily="50" charset="-127"/>
                </a:rPr>
                <a:t>108</a:t>
              </a:r>
              <a:r>
                <a:rPr lang="ko-KR" altLang="en-US" dirty="0" smtClean="0"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endParaRPr lang="ko-KR" altLang="en-US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4" name="제목 1"/>
          <p:cNvSpPr txBox="1">
            <a:spLocks/>
          </p:cNvSpPr>
          <p:nvPr/>
        </p:nvSpPr>
        <p:spPr>
          <a:xfrm>
            <a:off x="195212" y="35520"/>
            <a:ext cx="142446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영화를 통해 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보는 사회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4113" y="1263665"/>
            <a:ext cx="8856983" cy="4037543"/>
          </a:xfrm>
          <a:prstGeom prst="roundRect">
            <a:avLst>
              <a:gd name="adj" fmla="val 5224"/>
            </a:avLst>
          </a:prstGeom>
          <a:solidFill>
            <a:srgbClr val="FCF3EB"/>
          </a:solidFill>
          <a:effectLst/>
        </p:spPr>
        <p:txBody>
          <a:bodyPr wrap="square" rIns="180000" rtlCol="0">
            <a:spAutoFit/>
          </a:bodyPr>
          <a:lstStyle/>
          <a:p>
            <a:pPr marL="2772000" lvl="6" algn="just">
              <a:lnSpc>
                <a:spcPct val="140000"/>
              </a:lnSpc>
            </a:pPr>
            <a:r>
              <a:rPr lang="ko-KR" altLang="en-US" spc="-50" dirty="0" smtClean="0">
                <a:latin typeface="맑은 고딕" pitchFamily="50" charset="-127"/>
                <a:ea typeface="맑은 고딕" pitchFamily="50" charset="-127"/>
              </a:rPr>
              <a:t>국가 인권 위원회가 제작한 영화 「시선 사이」는 ‘우리에겐 떡볶이를 먹을 권리가 있다’</a:t>
            </a:r>
            <a:r>
              <a:rPr lang="en-US" altLang="ko-KR" spc="-50" dirty="0" smtClean="0">
                <a:latin typeface="맑은 고딕" pitchFamily="50" charset="-127"/>
                <a:ea typeface="맑은 고딕" pitchFamily="50" charset="-127"/>
              </a:rPr>
              <a:t>, ‘</a:t>
            </a:r>
            <a:r>
              <a:rPr lang="ko-KR" altLang="en-US" spc="-50" dirty="0" err="1" smtClean="0">
                <a:latin typeface="맑은 고딕" pitchFamily="50" charset="-127"/>
                <a:ea typeface="맑은 고딕" pitchFamily="50" charset="-127"/>
              </a:rPr>
              <a:t>과대망상자</a:t>
            </a:r>
            <a:r>
              <a:rPr lang="en-US" altLang="ko-KR" spc="-5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pc="-50" dirty="0" smtClean="0">
                <a:latin typeface="맑은 고딕" pitchFamily="50" charset="-127"/>
                <a:ea typeface="맑은 고딕" pitchFamily="50" charset="-127"/>
              </a:rPr>
              <a:t>들</a:t>
            </a:r>
            <a:r>
              <a:rPr lang="en-US" altLang="ko-KR" spc="-50" dirty="0" smtClean="0">
                <a:latin typeface="맑은 고딕" pitchFamily="50" charset="-127"/>
                <a:ea typeface="맑은 고딕" pitchFamily="50" charset="-127"/>
              </a:rPr>
              <a:t>)’, ‘</a:t>
            </a:r>
            <a:r>
              <a:rPr lang="ko-KR" altLang="en-US" spc="-50" dirty="0" smtClean="0">
                <a:latin typeface="맑은 고딕" pitchFamily="50" charset="-127"/>
                <a:ea typeface="맑은 고딕" pitchFamily="50" charset="-127"/>
              </a:rPr>
              <a:t>소주와 아이스크림’의 세 작품이 엮인 형식으로 구성되어 있다</a:t>
            </a:r>
            <a:r>
              <a:rPr lang="en-US" altLang="ko-KR" spc="-50" dirty="0" smtClean="0">
                <a:latin typeface="맑은 고딕" pitchFamily="50" charset="-127"/>
                <a:ea typeface="맑은 고딕" pitchFamily="50" charset="-127"/>
              </a:rPr>
              <a:t>. ‘</a:t>
            </a:r>
            <a:r>
              <a:rPr lang="ko-KR" altLang="en-US" spc="-50" dirty="0" smtClean="0">
                <a:latin typeface="맑은 고딕" pitchFamily="50" charset="-127"/>
                <a:ea typeface="맑은 고딕" pitchFamily="50" charset="-127"/>
              </a:rPr>
              <a:t>우리에게 떡볶이를 먹을 권리가 있다’는 우리나라의 지나친 교육열과 입시 제도에서 버림받은 학생들의 인권을 보여 준다</a:t>
            </a:r>
            <a:r>
              <a:rPr lang="en-US" altLang="ko-KR" spc="-50" dirty="0" smtClean="0">
                <a:latin typeface="맑은 고딕" pitchFamily="50" charset="-127"/>
                <a:ea typeface="맑은 고딕" pitchFamily="50" charset="-127"/>
              </a:rPr>
              <a:t>. ‘</a:t>
            </a:r>
            <a:r>
              <a:rPr lang="ko-KR" altLang="en-US" spc="-50" dirty="0" err="1" smtClean="0">
                <a:latin typeface="맑은 고딕" pitchFamily="50" charset="-127"/>
                <a:ea typeface="맑은 고딕" pitchFamily="50" charset="-127"/>
              </a:rPr>
              <a:t>과대망상자</a:t>
            </a:r>
            <a:r>
              <a:rPr lang="en-US" altLang="ko-KR" spc="-5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pc="-50" dirty="0" smtClean="0">
                <a:latin typeface="맑은 고딕" pitchFamily="50" charset="-127"/>
                <a:ea typeface="맑은 고딕" pitchFamily="50" charset="-127"/>
              </a:rPr>
              <a:t>들</a:t>
            </a:r>
            <a:r>
              <a:rPr lang="en-US" altLang="ko-KR" spc="-50" dirty="0" smtClean="0">
                <a:latin typeface="맑은 고딕" pitchFamily="50" charset="-127"/>
                <a:ea typeface="맑은 고딕" pitchFamily="50" charset="-127"/>
              </a:rPr>
              <a:t>)’</a:t>
            </a:r>
            <a:r>
              <a:rPr lang="ko-KR" altLang="en-US" spc="-50" dirty="0" smtClean="0">
                <a:latin typeface="맑은 고딕" pitchFamily="50" charset="-127"/>
                <a:ea typeface="맑은 고딕" pitchFamily="50" charset="-127"/>
              </a:rPr>
              <a:t>은 누군가 자신을 감시하고 있다는 과대망상에 사로잡힌 어느 청년의 이야기를 담고 있다</a:t>
            </a:r>
            <a:r>
              <a:rPr lang="en-US" altLang="ko-KR" spc="-5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pc="-50" dirty="0" smtClean="0">
                <a:latin typeface="맑은 고딕" pitchFamily="50" charset="-127"/>
                <a:ea typeface="맑은 고딕" pitchFamily="50" charset="-127"/>
              </a:rPr>
              <a:t>마지막 영화 ‘소주와 아이스크림’은 어느 보험 설계사를 통해 감정 노동자의 마음</a:t>
            </a:r>
            <a:r>
              <a:rPr lang="en-US" altLang="ko-KR" spc="-5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pc="-50" dirty="0" smtClean="0">
                <a:latin typeface="맑은 고딕" pitchFamily="50" charset="-127"/>
                <a:ea typeface="맑은 고딕" pitchFamily="50" charset="-127"/>
              </a:rPr>
              <a:t>가족의 해체 등을 이야기하며 고독사의 문제에 대해 생각해 보게 한다</a:t>
            </a:r>
            <a:r>
              <a:rPr lang="en-US" altLang="ko-KR" spc="-5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100" b="1" spc="-50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407681"/>
            <a:ext cx="260863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947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4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22" name="그림 21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23" name="제목 1"/>
                <p:cNvSpPr txBox="1">
                  <a:spLocks/>
                </p:cNvSpPr>
                <p:nvPr/>
              </p:nvSpPr>
              <p:spPr>
                <a:xfrm>
                  <a:off x="251520" y="33896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altLang="ko-KR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02. </a:t>
                  </a:r>
                  <a:r>
                    <a:rPr lang="ko-KR" altLang="en-US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현대 사회의 인권</a:t>
                  </a:r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7668344" y="302200"/>
                <a:ext cx="1296144" cy="377796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109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5535960" y="1202878"/>
              <a:ext cx="33602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4-1.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인권의 의미와 현대 사회의 인권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현대 사회에서 새롭게 요구되는 인권은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1822509"/>
            <a:ext cx="8496944" cy="489364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22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① </a:t>
            </a:r>
            <a:r>
              <a:rPr lang="ko-KR" altLang="en-US" sz="2200" b="1" spc="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주거권</a:t>
            </a:r>
            <a:endParaRPr lang="en-US" altLang="ko-KR" sz="22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20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인간다운 주거 생활을 할 권리</a:t>
            </a: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20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도시 </a:t>
            </a:r>
            <a:r>
              <a:rPr lang="en-US" altLang="ko-KR" sz="20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0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일조권 침해</a:t>
            </a:r>
            <a:r>
              <a:rPr lang="en-US" altLang="ko-KR" sz="20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0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층간 </a:t>
            </a:r>
            <a:r>
              <a:rPr lang="ko-KR" altLang="en-US" sz="2000" spc="-15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소움</a:t>
            </a:r>
            <a:r>
              <a:rPr lang="en-US" altLang="ko-KR" sz="20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0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빈곤층의 주거 문제 등</a:t>
            </a:r>
            <a:endParaRPr lang="en-US" altLang="ko-KR" sz="20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20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농어촌 </a:t>
            </a:r>
            <a:r>
              <a:rPr lang="en-US" altLang="ko-KR" sz="20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0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열악하고 낙후된 주거 환경 등</a:t>
            </a:r>
            <a:endParaRPr lang="en-US" altLang="ko-KR" sz="20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ko-KR" sz="20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22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② </a:t>
            </a:r>
            <a:r>
              <a:rPr lang="ko-KR" altLang="en-US" sz="2200" b="1" spc="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안전권</a:t>
            </a:r>
            <a:endParaRPr lang="en-US" altLang="ko-KR" sz="22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20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각종 재난과 사고의 위험으로부터 안전할 권리</a:t>
            </a:r>
            <a:endParaRPr lang="en-US" altLang="ko-KR" sz="20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20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소극적 의미 </a:t>
            </a:r>
            <a:r>
              <a:rPr lang="en-US" altLang="ko-KR" sz="20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0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개인의 안전을 위협하는 국가나 타인의 행위가 금지되어야 함</a:t>
            </a:r>
            <a:endParaRPr lang="en-US" altLang="ko-KR" sz="20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20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적극적 의미 </a:t>
            </a:r>
            <a:r>
              <a:rPr lang="en-US" altLang="ko-KR" sz="20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0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국민의 안전을 보장하기 위한 제도나 시설 등을 마련하도록 국가에 요구</a:t>
            </a:r>
            <a:endParaRPr lang="en-US" altLang="ko-KR" sz="20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92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          </a:t>
              </a:r>
              <a:r>
                <a:rPr lang="ko-KR" alt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</a:t>
              </a:r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도시와 농어촌의 </a:t>
              </a:r>
              <a:r>
                <a:rPr lang="ko-KR" altLang="en-US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주거권</a:t>
              </a:r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문제</a:t>
              </a:r>
              <a:endParaRPr lang="ko-KR" altLang="en-US" sz="27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68344" y="3022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109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141412" y="1268760"/>
            <a:ext cx="8856983" cy="2450158"/>
            <a:chOff x="154113" y="1110177"/>
            <a:chExt cx="8856983" cy="2450158"/>
          </a:xfrm>
        </p:grpSpPr>
        <p:sp>
          <p:nvSpPr>
            <p:cNvPr id="8" name="TextBox 7"/>
            <p:cNvSpPr txBox="1"/>
            <p:nvPr/>
          </p:nvSpPr>
          <p:spPr>
            <a:xfrm>
              <a:off x="154113" y="1207631"/>
              <a:ext cx="8856983" cy="2352704"/>
            </a:xfrm>
            <a:prstGeom prst="roundRect">
              <a:avLst>
                <a:gd name="adj" fmla="val 5224"/>
              </a:avLst>
            </a:prstGeom>
            <a:solidFill>
              <a:schemeClr val="bg1">
                <a:lumMod val="95000"/>
              </a:schemeClr>
            </a:solidFill>
            <a:effectLst/>
          </p:spPr>
          <p:txBody>
            <a:bodyPr wrap="square" lIns="108000" tIns="108000" rIns="3060000" bIns="108000" rtlCol="0">
              <a:spAutoFit/>
            </a:bodyPr>
            <a:lstStyle/>
            <a:p>
              <a:pPr marL="360000" algn="just">
                <a:lnSpc>
                  <a:spcPct val="140000"/>
                </a:lnSpc>
              </a:pPr>
              <a:r>
                <a:rPr lang="ko-KR" altLang="en-US" sz="1600" spc="-50" dirty="0" smtClean="0">
                  <a:latin typeface="나눔명조" pitchFamily="18" charset="-127"/>
                  <a:ea typeface="나눔명조" pitchFamily="18" charset="-127"/>
                </a:rPr>
                <a:t>도시에 대한 권리가 등장하게 된 배경은 도시의 발달로 국경을 초월한 이주민의 증가와 이로 인한 주거</a:t>
              </a:r>
              <a:r>
                <a:rPr lang="en-US" altLang="ko-KR" sz="1600" spc="-50" dirty="0" smtClean="0">
                  <a:latin typeface="나눔명조" pitchFamily="18" charset="-127"/>
                  <a:ea typeface="나눔명조" pitchFamily="18" charset="-127"/>
                </a:rPr>
                <a:t>, </a:t>
              </a:r>
              <a:r>
                <a:rPr lang="ko-KR" altLang="en-US" sz="1600" spc="-50" dirty="0" smtClean="0">
                  <a:latin typeface="나눔명조" pitchFamily="18" charset="-127"/>
                  <a:ea typeface="나눔명조" pitchFamily="18" charset="-127"/>
                </a:rPr>
                <a:t>복지와 관련된 사회 문제의 발생을 들 수 있다</a:t>
              </a:r>
              <a:r>
                <a:rPr lang="en-US" altLang="ko-KR" sz="1600" spc="-50" dirty="0" smtClean="0">
                  <a:latin typeface="나눔명조" pitchFamily="18" charset="-127"/>
                  <a:ea typeface="나눔명조" pitchFamily="18" charset="-127"/>
                </a:rPr>
                <a:t>. </a:t>
              </a:r>
              <a:r>
                <a:rPr lang="ko-KR" altLang="en-US" sz="1600" spc="-50" dirty="0" smtClean="0">
                  <a:latin typeface="나눔명조" pitchFamily="18" charset="-127"/>
                  <a:ea typeface="나눔명조" pitchFamily="18" charset="-127"/>
                </a:rPr>
                <a:t>전 세계적으로도 많은 도시들이 도시민들의 안전</a:t>
              </a:r>
              <a:r>
                <a:rPr lang="en-US" altLang="ko-KR" sz="1600" spc="-50" dirty="0" smtClean="0">
                  <a:latin typeface="나눔명조" pitchFamily="18" charset="-127"/>
                  <a:ea typeface="나눔명조" pitchFamily="18" charset="-127"/>
                </a:rPr>
                <a:t>, </a:t>
              </a:r>
              <a:r>
                <a:rPr lang="ko-KR" altLang="en-US" sz="1600" spc="-50" dirty="0" smtClean="0">
                  <a:latin typeface="나눔명조" pitchFamily="18" charset="-127"/>
                  <a:ea typeface="나눔명조" pitchFamily="18" charset="-127"/>
                </a:rPr>
                <a:t>건강</a:t>
              </a:r>
              <a:r>
                <a:rPr lang="en-US" altLang="ko-KR" sz="1600" spc="-50" dirty="0" smtClean="0">
                  <a:latin typeface="나눔명조" pitchFamily="18" charset="-127"/>
                  <a:ea typeface="나눔명조" pitchFamily="18" charset="-127"/>
                </a:rPr>
                <a:t>, </a:t>
              </a:r>
              <a:r>
                <a:rPr lang="ko-KR" altLang="en-US" sz="1600" spc="-50" dirty="0" smtClean="0">
                  <a:latin typeface="나눔명조" pitchFamily="18" charset="-127"/>
                  <a:ea typeface="나눔명조" pitchFamily="18" charset="-127"/>
                </a:rPr>
                <a:t>쾌적한 환경 등을 위해 최소한의 기준을 정하고</a:t>
              </a:r>
              <a:r>
                <a:rPr lang="en-US" altLang="ko-KR" sz="1600" spc="-50" dirty="0" smtClean="0">
                  <a:latin typeface="나눔명조" pitchFamily="18" charset="-127"/>
                  <a:ea typeface="나눔명조" pitchFamily="18" charset="-127"/>
                </a:rPr>
                <a:t>, </a:t>
              </a:r>
              <a:r>
                <a:rPr lang="ko-KR" altLang="en-US" sz="1600" spc="-50" dirty="0" smtClean="0">
                  <a:latin typeface="나눔명조" pitchFamily="18" charset="-127"/>
                  <a:ea typeface="나눔명조" pitchFamily="18" charset="-127"/>
                </a:rPr>
                <a:t>이 기준에 미치지 못하는 생활을 하는 약자들을 위한 조례를 제정하고 있다</a:t>
              </a:r>
              <a:r>
                <a:rPr lang="en-US" altLang="ko-KR" sz="1600" spc="-50" dirty="0" smtClean="0">
                  <a:latin typeface="나눔명조" pitchFamily="18" charset="-127"/>
                  <a:ea typeface="나눔명조" pitchFamily="18" charset="-127"/>
                </a:rPr>
                <a:t>.		    - </a:t>
              </a:r>
              <a:r>
                <a:rPr lang="ko-KR" altLang="en-US" sz="1600" spc="-50" dirty="0" smtClean="0">
                  <a:latin typeface="나눔명조" pitchFamily="18" charset="-127"/>
                  <a:ea typeface="나눔명조" pitchFamily="18" charset="-127"/>
                </a:rPr>
                <a:t>강현수</a:t>
              </a:r>
              <a:r>
                <a:rPr lang="en-US" altLang="ko-KR" sz="1600" spc="-50" dirty="0" smtClean="0">
                  <a:latin typeface="나눔명조" pitchFamily="18" charset="-127"/>
                  <a:ea typeface="나눔명조" pitchFamily="18" charset="-127"/>
                </a:rPr>
                <a:t>, 『</a:t>
              </a:r>
              <a:r>
                <a:rPr lang="ko-KR" altLang="en-US" sz="1600" spc="-50" dirty="0" smtClean="0">
                  <a:latin typeface="나눔명조" pitchFamily="18" charset="-127"/>
                  <a:ea typeface="나눔명조" pitchFamily="18" charset="-127"/>
                </a:rPr>
                <a:t>도시에 대한 권리</a:t>
              </a:r>
              <a:r>
                <a:rPr lang="en-US" altLang="ko-KR" sz="1600" spc="-50" dirty="0" smtClean="0">
                  <a:latin typeface="나눔명조" pitchFamily="18" charset="-127"/>
                  <a:ea typeface="나눔명조" pitchFamily="18" charset="-127"/>
                </a:rPr>
                <a:t>』</a:t>
              </a:r>
              <a:endParaRPr lang="ko-KR" altLang="en-US" sz="1050" b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60410">
              <a:off x="6206538" y="1110177"/>
              <a:ext cx="2623970" cy="162936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6058769" y="2840381"/>
              <a:ext cx="2808312" cy="6613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tIns="108000" bIns="108000" rtlCol="0">
              <a:spAutoFit/>
            </a:bodyPr>
            <a:lstStyle/>
            <a:p>
              <a:pPr marL="180000" indent="-180000">
                <a:lnSpc>
                  <a:spcPct val="120000"/>
                </a:lnSpc>
              </a:pPr>
              <a:r>
                <a:rPr lang="ko-KR" altLang="en-US" sz="12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▲ 도시 발전</a:t>
              </a:r>
              <a:r>
                <a:rPr lang="en-US" altLang="ko-KR" sz="12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, </a:t>
              </a:r>
              <a:r>
                <a:rPr lang="ko-KR" altLang="en-US" sz="12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주거</a:t>
              </a:r>
              <a:r>
                <a:rPr lang="en-US" altLang="ko-KR" sz="12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, </a:t>
              </a:r>
              <a:r>
                <a:rPr lang="ko-KR" altLang="en-US" sz="12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환경을 주제로 매년 열리고 있는 세계 인권 도시 포럼</a:t>
              </a:r>
              <a:endParaRPr lang="ko-KR" altLang="en-US" sz="12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141412" y="3961945"/>
            <a:ext cx="8856984" cy="2707415"/>
            <a:chOff x="154113" y="1131877"/>
            <a:chExt cx="8856984" cy="2848274"/>
          </a:xfrm>
        </p:grpSpPr>
        <p:sp>
          <p:nvSpPr>
            <p:cNvPr id="16" name="TextBox 15"/>
            <p:cNvSpPr txBox="1"/>
            <p:nvPr/>
          </p:nvSpPr>
          <p:spPr>
            <a:xfrm>
              <a:off x="154113" y="1131877"/>
              <a:ext cx="8856983" cy="2848274"/>
            </a:xfrm>
            <a:prstGeom prst="roundRect">
              <a:avLst>
                <a:gd name="adj" fmla="val 5224"/>
              </a:avLst>
            </a:prstGeom>
            <a:solidFill>
              <a:schemeClr val="bg1">
                <a:lumMod val="95000"/>
              </a:schemeClr>
            </a:solidFill>
            <a:effectLst/>
          </p:spPr>
          <p:txBody>
            <a:bodyPr wrap="square" tIns="108000" rIns="3060000" bIns="108000" rtlCol="0">
              <a:spAutoFit/>
            </a:bodyPr>
            <a:lstStyle/>
            <a:p>
              <a:pPr marL="360000" algn="just">
                <a:lnSpc>
                  <a:spcPct val="140000"/>
                </a:lnSpc>
              </a:pPr>
              <a:r>
                <a:rPr lang="ko-KR" altLang="en-US" sz="1600" spc="-50" dirty="0" smtClean="0">
                  <a:latin typeface="나눔명조" pitchFamily="18" charset="-127"/>
                  <a:ea typeface="나눔명조" pitchFamily="18" charset="-127"/>
                </a:rPr>
                <a:t>농어촌 지역의 마을 중에는 좁은 길</a:t>
              </a:r>
              <a:r>
                <a:rPr lang="en-US" altLang="ko-KR" sz="1600" spc="-50" dirty="0" smtClean="0">
                  <a:latin typeface="나눔명조" pitchFamily="18" charset="-127"/>
                  <a:ea typeface="나눔명조" pitchFamily="18" charset="-127"/>
                </a:rPr>
                <a:t>, </a:t>
              </a:r>
              <a:r>
                <a:rPr lang="ko-KR" altLang="en-US" sz="1600" spc="-50" dirty="0" smtClean="0">
                  <a:latin typeface="나눔명조" pitchFamily="18" charset="-127"/>
                  <a:ea typeface="나눔명조" pitchFamily="18" charset="-127"/>
                </a:rPr>
                <a:t>누더기 콘크리트 포장</a:t>
              </a:r>
              <a:r>
                <a:rPr lang="en-US" altLang="ko-KR" sz="1600" spc="-50" dirty="0" smtClean="0">
                  <a:latin typeface="나눔명조" pitchFamily="18" charset="-127"/>
                  <a:ea typeface="나눔명조" pitchFamily="18" charset="-127"/>
                </a:rPr>
                <a:t>, </a:t>
              </a:r>
              <a:r>
                <a:rPr lang="ko-KR" altLang="en-US" sz="1600" spc="-50" dirty="0" smtClean="0">
                  <a:latin typeface="나눔명조" pitchFamily="18" charset="-127"/>
                  <a:ea typeface="나눔명조" pitchFamily="18" charset="-127"/>
                </a:rPr>
                <a:t>허물어져 가는 담장</a:t>
              </a:r>
              <a:r>
                <a:rPr lang="en-US" altLang="ko-KR" sz="1600" spc="-50" dirty="0" smtClean="0">
                  <a:latin typeface="나눔명조" pitchFamily="18" charset="-127"/>
                  <a:ea typeface="나눔명조" pitchFamily="18" charset="-127"/>
                </a:rPr>
                <a:t>, </a:t>
              </a:r>
              <a:r>
                <a:rPr lang="ko-KR" altLang="en-US" sz="1600" spc="-50" dirty="0" smtClean="0">
                  <a:latin typeface="나눔명조" pitchFamily="18" charset="-127"/>
                  <a:ea typeface="나눔명조" pitchFamily="18" charset="-127"/>
                </a:rPr>
                <a:t>낡은 지붕</a:t>
              </a:r>
              <a:r>
                <a:rPr lang="en-US" altLang="ko-KR" sz="1600" spc="-50" dirty="0" smtClean="0">
                  <a:latin typeface="나눔명조" pitchFamily="18" charset="-127"/>
                  <a:ea typeface="나눔명조" pitchFamily="18" charset="-127"/>
                </a:rPr>
                <a:t>, </a:t>
              </a:r>
              <a:r>
                <a:rPr lang="ko-KR" altLang="en-US" sz="1600" spc="-50" dirty="0" smtClean="0">
                  <a:latin typeface="나눔명조" pitchFamily="18" charset="-127"/>
                  <a:ea typeface="나눔명조" pitchFamily="18" charset="-127"/>
                </a:rPr>
                <a:t>쓰레기 방치 등 주거 환경이 열악할 뿐만 아니라 노령 인구가 차지하는 비율이 높고</a:t>
              </a:r>
              <a:r>
                <a:rPr lang="en-US" altLang="ko-KR" sz="1600" spc="-50" dirty="0" smtClean="0">
                  <a:latin typeface="나눔명조" pitchFamily="18" charset="-127"/>
                  <a:ea typeface="나눔명조" pitchFamily="18" charset="-127"/>
                </a:rPr>
                <a:t>, </a:t>
              </a:r>
              <a:r>
                <a:rPr lang="ko-KR" altLang="en-US" sz="1600" spc="-50" dirty="0" smtClean="0">
                  <a:latin typeface="나눔명조" pitchFamily="18" charset="-127"/>
                  <a:ea typeface="나눔명조" pitchFamily="18" charset="-127"/>
                </a:rPr>
                <a:t>기초 생활 시설이 부족한 곳이 많다</a:t>
              </a:r>
              <a:r>
                <a:rPr lang="en-US" altLang="ko-KR" sz="1600" spc="-50" dirty="0" smtClean="0">
                  <a:latin typeface="나눔명조" pitchFamily="18" charset="-127"/>
                  <a:ea typeface="나눔명조" pitchFamily="18" charset="-127"/>
                </a:rPr>
                <a:t>. </a:t>
              </a:r>
              <a:r>
                <a:rPr lang="ko-KR" altLang="en-US" sz="1600" spc="-50" dirty="0" smtClean="0">
                  <a:latin typeface="나눔명조" pitchFamily="18" charset="-127"/>
                  <a:ea typeface="나눔명조" pitchFamily="18" charset="-127"/>
                </a:rPr>
                <a:t>농어촌 마을이 지속적으로 유지되기 위해서는 무엇보다도 지역 주민이 안전하고 편안하게 살 수 있는 주거 환경의 조성이 중요하다</a:t>
              </a:r>
              <a:r>
                <a:rPr lang="en-US" altLang="ko-KR" sz="1600" spc="-50" dirty="0" smtClean="0">
                  <a:latin typeface="나눔명조" pitchFamily="18" charset="-127"/>
                  <a:ea typeface="나눔명조" pitchFamily="18" charset="-127"/>
                </a:rPr>
                <a:t>.</a:t>
              </a:r>
            </a:p>
            <a:p>
              <a:pPr algn="r">
                <a:lnSpc>
                  <a:spcPct val="140000"/>
                </a:lnSpc>
              </a:pPr>
              <a:r>
                <a:rPr lang="en-US" altLang="ko-KR" sz="1600" spc="-50" dirty="0" smtClean="0">
                  <a:latin typeface="나눔명조" pitchFamily="18" charset="-127"/>
                  <a:ea typeface="나눔명조" pitchFamily="18" charset="-127"/>
                </a:rPr>
                <a:t>- </a:t>
              </a:r>
              <a:r>
                <a:rPr lang="ko-KR" altLang="en-US" sz="1600" spc="-50" dirty="0" smtClean="0">
                  <a:latin typeface="나눔명조" pitchFamily="18" charset="-127"/>
                  <a:ea typeface="나눔명조" pitchFamily="18" charset="-127"/>
                </a:rPr>
                <a:t>농어촌연구원</a:t>
              </a:r>
              <a:r>
                <a:rPr lang="en-US" altLang="ko-KR" sz="1600" spc="-50" dirty="0" smtClean="0">
                  <a:latin typeface="나눔명조" pitchFamily="18" charset="-127"/>
                  <a:ea typeface="나눔명조" pitchFamily="18" charset="-127"/>
                </a:rPr>
                <a:t>, </a:t>
              </a:r>
              <a:r>
                <a:rPr lang="ko-KR" altLang="en-US" sz="1600" spc="-50" dirty="0" smtClean="0">
                  <a:latin typeface="나눔명조" pitchFamily="18" charset="-127"/>
                  <a:ea typeface="나눔명조" pitchFamily="18" charset="-127"/>
                </a:rPr>
                <a:t>「농어촌 마을 정비 사업 모델 개발」</a:t>
              </a:r>
              <a:endParaRPr lang="ko-KR" altLang="en-US" sz="1050" b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19665" y="3219887"/>
              <a:ext cx="2891432" cy="6957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tIns="108000" bIns="108000" rtlCol="0">
              <a:spAutoFit/>
            </a:bodyPr>
            <a:lstStyle/>
            <a:p>
              <a:pPr marL="180000" indent="-180000">
                <a:lnSpc>
                  <a:spcPct val="120000"/>
                </a:lnSpc>
              </a:pPr>
              <a:r>
                <a:rPr lang="ko-KR" altLang="en-US" sz="12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▲ 주거 환경 개선이 필요한 농어촌 지역의 노후 불량 주택</a:t>
              </a:r>
              <a:endParaRPr lang="ko-KR" altLang="en-US" sz="12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444000">
            <a:off x="6190023" y="3948525"/>
            <a:ext cx="2624400" cy="1821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자유형 21"/>
          <p:cNvSpPr/>
          <p:nvPr/>
        </p:nvSpPr>
        <p:spPr>
          <a:xfrm rot="10800000" flipV="1">
            <a:off x="213420" y="1484784"/>
            <a:ext cx="360040" cy="360040"/>
          </a:xfrm>
          <a:custGeom>
            <a:avLst/>
            <a:gdLst>
              <a:gd name="connsiteX0" fmla="*/ 0 w 360040"/>
              <a:gd name="connsiteY0" fmla="*/ 180020 h 360040"/>
              <a:gd name="connsiteX1" fmla="*/ 52727 w 360040"/>
              <a:gd name="connsiteY1" fmla="*/ 52727 h 360040"/>
              <a:gd name="connsiteX2" fmla="*/ 180020 w 360040"/>
              <a:gd name="connsiteY2" fmla="*/ 1 h 360040"/>
              <a:gd name="connsiteX3" fmla="*/ 360040 w 360040"/>
              <a:gd name="connsiteY3" fmla="*/ 0 h 360040"/>
              <a:gd name="connsiteX4" fmla="*/ 360040 w 360040"/>
              <a:gd name="connsiteY4" fmla="*/ 180020 h 360040"/>
              <a:gd name="connsiteX5" fmla="*/ 307313 w 360040"/>
              <a:gd name="connsiteY5" fmla="*/ 307313 h 360040"/>
              <a:gd name="connsiteX6" fmla="*/ 180020 w 360040"/>
              <a:gd name="connsiteY6" fmla="*/ 360040 h 360040"/>
              <a:gd name="connsiteX7" fmla="*/ 52727 w 360040"/>
              <a:gd name="connsiteY7" fmla="*/ 307313 h 360040"/>
              <a:gd name="connsiteX8" fmla="*/ 0 w 360040"/>
              <a:gd name="connsiteY8" fmla="*/ 18002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040" h="360040">
                <a:moveTo>
                  <a:pt x="0" y="180020"/>
                </a:moveTo>
                <a:cubicBezTo>
                  <a:pt x="0" y="132276"/>
                  <a:pt x="18966" y="86487"/>
                  <a:pt x="52727" y="52727"/>
                </a:cubicBezTo>
                <a:cubicBezTo>
                  <a:pt x="86487" y="18967"/>
                  <a:pt x="132276" y="0"/>
                  <a:pt x="180020" y="1"/>
                </a:cubicBezTo>
                <a:lnTo>
                  <a:pt x="360040" y="0"/>
                </a:lnTo>
                <a:lnTo>
                  <a:pt x="360040" y="180020"/>
                </a:lnTo>
                <a:cubicBezTo>
                  <a:pt x="360040" y="227764"/>
                  <a:pt x="341074" y="273553"/>
                  <a:pt x="307313" y="307313"/>
                </a:cubicBezTo>
                <a:cubicBezTo>
                  <a:pt x="273553" y="341073"/>
                  <a:pt x="227764" y="360040"/>
                  <a:pt x="180020" y="360040"/>
                </a:cubicBezTo>
                <a:cubicBezTo>
                  <a:pt x="132276" y="360040"/>
                  <a:pt x="86487" y="341074"/>
                  <a:pt x="52727" y="307313"/>
                </a:cubicBezTo>
                <a:cubicBezTo>
                  <a:pt x="18967" y="273553"/>
                  <a:pt x="0" y="227764"/>
                  <a:pt x="0" y="18002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ko-KR" altLang="en-US" sz="1600" b="1" dirty="0" smtClean="0">
                <a:solidFill>
                  <a:schemeClr val="tx1"/>
                </a:solidFill>
              </a:rPr>
              <a:t>가</a:t>
            </a:r>
          </a:p>
        </p:txBody>
      </p:sp>
      <p:sp>
        <p:nvSpPr>
          <p:cNvPr id="23" name="눈물 방울 22"/>
          <p:cNvSpPr/>
          <p:nvPr/>
        </p:nvSpPr>
        <p:spPr>
          <a:xfrm flipH="1">
            <a:off x="213420" y="4077072"/>
            <a:ext cx="360040" cy="360040"/>
          </a:xfrm>
          <a:prstGeom prst="teardrop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1"/>
                </a:solidFill>
              </a:rPr>
              <a:t>나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9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          </a:t>
              </a:r>
              <a:r>
                <a:rPr lang="ko-KR" alt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</a:t>
              </a:r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도시와 농어촌의 </a:t>
              </a:r>
              <a:r>
                <a:rPr lang="ko-KR" altLang="en-US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주거권</a:t>
              </a:r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문제</a:t>
              </a:r>
              <a:endParaRPr lang="ko-KR" altLang="en-US" sz="27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68344" y="3022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109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301859"/>
            <a:ext cx="8568952" cy="47397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 algn="just">
              <a:lnSpc>
                <a:spcPts val="32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가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), (</a:t>
            </a: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나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에 나타난 도시와 농어촌의 주거권 문제는 무엇일까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442230"/>
              </p:ext>
            </p:extLst>
          </p:nvPr>
        </p:nvGraphicFramePr>
        <p:xfrm>
          <a:off x="280398" y="1950734"/>
          <a:ext cx="8640960" cy="3096344"/>
        </p:xfrm>
        <a:graphic>
          <a:graphicData uri="http://schemas.openxmlformats.org/drawingml/2006/table">
            <a:tbl>
              <a:tblPr firstRow="1">
                <a:tableStyleId>{5DA37D80-6434-44D0-A028-1B22A696006F}</a:tableStyleId>
              </a:tblPr>
              <a:tblGrid>
                <a:gridCol w="1195258"/>
                <a:gridCol w="7445702"/>
              </a:tblGrid>
              <a:tr h="1656184">
                <a:tc>
                  <a:txBody>
                    <a:bodyPr/>
                    <a:lstStyle/>
                    <a:p>
                      <a:pPr lvl="0" algn="ctr" latinLnBrk="1">
                        <a:buFont typeface="Arial" pitchFamily="34" charset="0"/>
                        <a:buNone/>
                      </a:pPr>
                      <a:r>
                        <a:rPr lang="ko-KR" altLang="en-US" sz="22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도시</a:t>
                      </a:r>
                      <a:endParaRPr lang="ko-KR" altLang="en-US" sz="22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1442" marR="91442" marT="45706" marB="45706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ko-KR" altLang="en-US" sz="22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인구의 증가와 시설의 집중으로 인한 일조권 침해</a:t>
                      </a:r>
                      <a:r>
                        <a:rPr kumimoji="0" lang="en-US" altLang="ko-KR" sz="22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2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층간 소음</a:t>
                      </a:r>
                      <a:r>
                        <a:rPr kumimoji="0" lang="en-US" altLang="ko-KR" sz="22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2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빈곤층의 주거 문제</a:t>
                      </a:r>
                      <a:r>
                        <a:rPr kumimoji="0" lang="en-US" altLang="ko-KR" sz="22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200" b="0" i="0" u="none" strike="noStrike" kern="1200" cap="none" spc="-15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전월세</a:t>
                      </a:r>
                      <a:r>
                        <a:rPr kumimoji="0" lang="ko-KR" altLang="en-US" sz="22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폭등으로 인한 주거비 부담 문제 등이 발생하고 있다</a:t>
                      </a:r>
                      <a:r>
                        <a:rPr kumimoji="0" lang="en-US" altLang="ko-KR" sz="22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1442" marR="91442" marT="45706" marB="45706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0">
                <a:tc>
                  <a:txBody>
                    <a:bodyPr/>
                    <a:lstStyle/>
                    <a:p>
                      <a:pPr lvl="0" algn="ctr" latinLnBrk="1">
                        <a:buFont typeface="Arial" pitchFamily="34" charset="0"/>
                        <a:buNone/>
                      </a:pPr>
                      <a:r>
                        <a:rPr lang="ko-KR" altLang="en-US" sz="22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농어촌</a:t>
                      </a:r>
                      <a:endParaRPr lang="ko-KR" altLang="en-US" sz="22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1442" marR="91442" marT="45706" marB="45706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ko-KR" altLang="en-US" sz="22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농어촌 인구 감소로 인한 시설 낙후</a:t>
                      </a:r>
                      <a:r>
                        <a:rPr kumimoji="0" lang="en-US" altLang="ko-KR" sz="22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2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기초 생활 시설 및 편의 시설의 부족</a:t>
                      </a:r>
                      <a:r>
                        <a:rPr kumimoji="0" lang="en-US" altLang="ko-KR" sz="22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2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각종 범죄 노출 문제 등이 발생하고 있다</a:t>
                      </a:r>
                      <a:r>
                        <a:rPr kumimoji="0" lang="en-US" altLang="ko-KR" sz="22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1442" marR="91442" marT="45706" marB="45706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87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4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22" name="그림 21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23" name="제목 1"/>
                <p:cNvSpPr txBox="1">
                  <a:spLocks/>
                </p:cNvSpPr>
                <p:nvPr/>
              </p:nvSpPr>
              <p:spPr>
                <a:xfrm>
                  <a:off x="251520" y="33896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altLang="ko-KR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02. </a:t>
                  </a:r>
                  <a:r>
                    <a:rPr lang="ko-KR" altLang="en-US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현대 사회의 인권</a:t>
                  </a:r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7668344" y="302200"/>
                <a:ext cx="1296144" cy="377796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110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5535960" y="1202878"/>
              <a:ext cx="33602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4-1.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인권의 의미와 현대 사회의 인권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현대 사회에서 새롭게 요구되는 인권은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1822509"/>
            <a:ext cx="8496944" cy="433965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22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③ 환경권</a:t>
            </a:r>
            <a:endParaRPr lang="en-US" altLang="ko-KR" sz="22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20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모든 국민이 건강하고 쾌적한 환경 속에서 인간답게 살 수 있는 권리</a:t>
            </a:r>
            <a:endParaRPr lang="en-US" altLang="ko-KR" sz="20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20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소극적 의미 </a:t>
            </a:r>
            <a:r>
              <a:rPr lang="en-US" altLang="ko-KR" sz="20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0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오염되고 불결한 환경으로부터 </a:t>
            </a:r>
            <a:r>
              <a:rPr lang="ko-KR" altLang="en-US" sz="2000" spc="-15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고통받지</a:t>
            </a:r>
            <a:r>
              <a:rPr lang="ko-KR" altLang="en-US" sz="20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않을 권리</a:t>
            </a:r>
            <a:endParaRPr lang="en-US" altLang="ko-KR" sz="20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20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적극적 의미 </a:t>
            </a:r>
            <a:r>
              <a:rPr lang="en-US" altLang="ko-KR" sz="20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0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국가에 깨끗한 환경을 보전하고 조성해줄 것을 요구할 권리</a:t>
            </a:r>
            <a:endParaRPr lang="en-US" altLang="ko-KR" sz="20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ko-KR" sz="20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22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④ 문화권</a:t>
            </a:r>
            <a:endParaRPr lang="en-US" altLang="ko-KR" sz="22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20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국민 누구나 문화 활동에 참여하고 문화를 향유할 권리</a:t>
            </a:r>
            <a:endParaRPr lang="en-US" altLang="ko-KR" sz="20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20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경제적 가치를 넘어 행복하고 </a:t>
            </a:r>
            <a:r>
              <a:rPr lang="ko-KR" altLang="en-US" sz="2000" spc="-15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의미있는</a:t>
            </a:r>
            <a:r>
              <a:rPr lang="ko-KR" altLang="en-US" sz="20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삶을 창조하는 권리</a:t>
            </a:r>
            <a:endParaRPr lang="en-US" altLang="ko-KR" sz="20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20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최근 사회적 약자들의 문화권 보장을 위한 활동이 전개되고 있음</a:t>
            </a:r>
            <a:endParaRPr lang="en-US" altLang="ko-KR" sz="20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62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          </a:t>
              </a:r>
              <a:r>
                <a:rPr lang="ko-KR" alt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</a:t>
              </a:r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문화권 보장을 위한 방안</a:t>
              </a:r>
              <a:endParaRPr lang="ko-KR" altLang="en-US" sz="27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68344" y="3022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110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r="69989"/>
          <a:stretch>
            <a:fillRect/>
          </a:stretch>
        </p:blipFill>
        <p:spPr bwMode="auto">
          <a:xfrm>
            <a:off x="323528" y="1484784"/>
            <a:ext cx="248657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6635" y="4005064"/>
            <a:ext cx="8715430" cy="47397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 algn="just">
              <a:lnSpc>
                <a:spcPts val="32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</a:pP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1. </a:t>
            </a: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밑줄 친 ㉠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㉡을 실시하는 이유는 무엇일까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636" y="5302562"/>
            <a:ext cx="8568952" cy="88434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 algn="just">
              <a:lnSpc>
                <a:spcPts val="32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</a:pP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2. </a:t>
            </a: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우리가 사는 지역에서 참여할 수 있는 문화 예술 프로그램을 찾아보자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260" y="4437112"/>
            <a:ext cx="7781056" cy="79457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dirty="0" smtClean="0">
                <a:solidFill>
                  <a:srgbClr val="FF0000"/>
                </a:solidFill>
                <a:latin typeface="+mn-ea"/>
              </a:rPr>
              <a:t>국민이라면 누구나 문화를 향유하고 문화 활동에 참여할 수 있는 권리를 가지고 있기 때문이다</a:t>
            </a:r>
            <a:r>
              <a:rPr lang="en-US" altLang="ko-KR" sz="2000" dirty="0" smtClean="0">
                <a:solidFill>
                  <a:srgbClr val="FF0000"/>
                </a:solidFill>
                <a:latin typeface="+mn-ea"/>
              </a:rPr>
              <a:t>.</a:t>
            </a:r>
            <a:endParaRPr lang="ko-KR" altLang="en-US" sz="2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260" y="6100099"/>
            <a:ext cx="7908180" cy="42524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dirty="0" smtClean="0">
                <a:solidFill>
                  <a:srgbClr val="FF0000"/>
                </a:solidFill>
                <a:latin typeface="+mn-ea"/>
              </a:rPr>
              <a:t>길거리 문화 예술 공연</a:t>
            </a:r>
            <a:r>
              <a:rPr lang="en-US" altLang="ko-KR" sz="20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  <a:latin typeface="+mn-ea"/>
              </a:rPr>
              <a:t>무료 전시회 및 음악회</a:t>
            </a:r>
            <a:r>
              <a:rPr lang="en-US" altLang="ko-KR" sz="20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  <a:latin typeface="+mn-ea"/>
              </a:rPr>
              <a:t>무료 인문학 강연 등</a:t>
            </a:r>
            <a:endParaRPr lang="ko-KR" altLang="en-US" sz="2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843808" y="1592796"/>
            <a:ext cx="6048672" cy="1778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ko-KR" altLang="en-US" sz="1600" spc="-50" dirty="0" smtClean="0">
                <a:latin typeface="나눔명조" pitchFamily="18" charset="-127"/>
                <a:ea typeface="나눔명조" pitchFamily="18" charset="-127"/>
              </a:rPr>
              <a:t>  성길이는 학교에서 집으로 돌아오는 길에 주민 센터 게시판에서 눈에 띄는 홍보 포스터들을 보았다</a:t>
            </a:r>
            <a:r>
              <a:rPr lang="en-US" altLang="ko-KR" sz="1600" spc="-50" dirty="0" smtClean="0"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1600" spc="-50" dirty="0" smtClean="0">
                <a:latin typeface="나눔명조" pitchFamily="18" charset="-127"/>
                <a:ea typeface="나눔명조" pitchFamily="18" charset="-127"/>
              </a:rPr>
              <a:t>하나는 문화 소외 계층을 대상으로 연간 </a:t>
            </a:r>
            <a:r>
              <a:rPr lang="en-US" altLang="ko-KR" sz="1600" spc="-50" dirty="0" smtClean="0">
                <a:latin typeface="나눔명조" pitchFamily="18" charset="-127"/>
                <a:ea typeface="나눔명조" pitchFamily="18" charset="-127"/>
              </a:rPr>
              <a:t>5</a:t>
            </a:r>
            <a:r>
              <a:rPr lang="ko-KR" altLang="en-US" sz="1600" spc="-50" dirty="0" smtClean="0">
                <a:latin typeface="나눔명조" pitchFamily="18" charset="-127"/>
                <a:ea typeface="나눔명조" pitchFamily="18" charset="-127"/>
              </a:rPr>
              <a:t>만 원 범위의 문화 향유 비용을 지원해 주는 ㉠ </a:t>
            </a:r>
            <a:r>
              <a:rPr lang="ko-KR" altLang="en-US" sz="1600" u="sng" spc="-50" dirty="0" smtClean="0">
                <a:latin typeface="나눔명조" pitchFamily="18" charset="-127"/>
                <a:ea typeface="나눔명조" pitchFamily="18" charset="-127"/>
              </a:rPr>
              <a:t>‘문화 누리 카드’</a:t>
            </a:r>
            <a:r>
              <a:rPr lang="ko-KR" altLang="en-US" sz="1600" spc="-50" dirty="0" smtClean="0">
                <a:latin typeface="나눔명조" pitchFamily="18" charset="-127"/>
                <a:ea typeface="나눔명조" pitchFamily="18" charset="-127"/>
              </a:rPr>
              <a:t> 홍보 포스터였다</a:t>
            </a:r>
            <a:r>
              <a:rPr lang="en-US" altLang="ko-KR" sz="1600" spc="-50" dirty="0" smtClean="0"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1600" spc="-50" dirty="0" smtClean="0">
                <a:latin typeface="나눔명조" pitchFamily="18" charset="-127"/>
                <a:ea typeface="나눔명조" pitchFamily="18" charset="-127"/>
              </a:rPr>
              <a:t>다른 하나는 ‘문화가 있는 수요일’에 지역 내 명소나 유적지에서 다양한 ㉡ </a:t>
            </a:r>
            <a:r>
              <a:rPr lang="ko-KR" altLang="en-US" sz="1600" u="sng" spc="-50" dirty="0" smtClean="0">
                <a:latin typeface="나눔명조" pitchFamily="18" charset="-127"/>
                <a:ea typeface="나눔명조" pitchFamily="18" charset="-127"/>
              </a:rPr>
              <a:t>‘문화 예술 프로그램’</a:t>
            </a:r>
            <a:r>
              <a:rPr lang="ko-KR" altLang="en-US" sz="1600" spc="-50" dirty="0" smtClean="0">
                <a:latin typeface="나눔명조" pitchFamily="18" charset="-127"/>
                <a:ea typeface="나눔명조" pitchFamily="18" charset="-127"/>
              </a:rPr>
              <a:t>을 개최한다는 안내 포스터였다</a:t>
            </a:r>
            <a:r>
              <a:rPr lang="en-US" altLang="ko-KR" sz="1600" spc="-50" dirty="0" smtClean="0">
                <a:latin typeface="나눔명조" pitchFamily="18" charset="-127"/>
                <a:ea typeface="나눔명조" pitchFamily="18" charset="-127"/>
              </a:rPr>
              <a:t>.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82215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/>
          <p:cNvGrpSpPr/>
          <p:nvPr/>
        </p:nvGrpSpPr>
        <p:grpSpPr>
          <a:xfrm>
            <a:off x="-8040" y="-1506"/>
            <a:ext cx="9144000" cy="1106224"/>
            <a:chOff x="-8040" y="-1506"/>
            <a:chExt cx="9144000" cy="1106224"/>
          </a:xfrm>
        </p:grpSpPr>
        <p:grpSp>
          <p:nvGrpSpPr>
            <p:cNvPr id="14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16" name="그림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7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1313646" y="103847"/>
              <a:ext cx="705678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700" b="1" spc="-100" dirty="0" smtClean="0">
                  <a:latin typeface="나눔고딕 ExtraBold" pitchFamily="50" charset="-127"/>
                  <a:ea typeface="나눔고딕 ExtraBold" pitchFamily="50" charset="-127"/>
                </a:rPr>
                <a:t>학급 규칙 만들기</a:t>
              </a:r>
              <a:endParaRPr lang="en-US" altLang="ko-KR" sz="2700" b="1" spc="-1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79392" y="63676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FFFF9F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chemeClr val="accent6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chemeClr val="accent6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5535960" y="78134"/>
            <a:ext cx="33602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4-1.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인권의 의미와 현대 사회의 인권</a:t>
            </a:r>
            <a:endParaRPr lang="ko-KR" altLang="en-US" sz="1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68344" y="3022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111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352712"/>
            <a:ext cx="936104" cy="44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1152128" y="1322378"/>
            <a:ext cx="7956376" cy="81047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ko-KR" altLang="en-US" sz="2000" spc="-5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모둠별</a:t>
            </a:r>
            <a:r>
              <a:rPr lang="ko-KR" altLang="en-US" sz="20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토의를 통해 세계 인권 선언의 각 조항을 실천하기 위한 학급 규칙을 만들어 보자</a:t>
            </a:r>
            <a:r>
              <a:rPr lang="en-US" altLang="ko-KR" sz="20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000" spc="-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aphicFrame>
        <p:nvGraphicFramePr>
          <p:cNvPr id="37" name="표 36"/>
          <p:cNvGraphicFramePr>
            <a:graphicFrameLocks noGrp="1"/>
          </p:cNvGraphicFramePr>
          <p:nvPr/>
        </p:nvGraphicFramePr>
        <p:xfrm>
          <a:off x="395536" y="2780928"/>
          <a:ext cx="8352928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176464"/>
              </a:tblGrid>
              <a:tr h="1440160">
                <a:tc>
                  <a:txBody>
                    <a:bodyPr/>
                    <a:lstStyle/>
                    <a:p>
                      <a:pPr latinLnBrk="1">
                        <a:lnSpc>
                          <a:spcPts val="2500"/>
                        </a:lnSpc>
                      </a:pPr>
                      <a:r>
                        <a:rPr lang="ko-KR" altLang="en-US" spc="-1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제</a:t>
                      </a:r>
                      <a:r>
                        <a:rPr lang="en-US" altLang="ko-KR" spc="-1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pc="-1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조  </a:t>
                      </a:r>
                      <a:r>
                        <a:rPr lang="ko-KR" altLang="en-US" b="0" spc="-1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모든 사람은 태어날 때부터 자유롭고 존엄하며</a:t>
                      </a:r>
                      <a:r>
                        <a:rPr lang="en-US" altLang="ko-KR" b="0" spc="-1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b="0" spc="-1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평등하다</a:t>
                      </a:r>
                      <a:r>
                        <a:rPr lang="en-US" altLang="ko-KR" b="0" spc="-1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  <a:r>
                        <a:rPr lang="ko-KR" altLang="en-US" b="0" spc="-1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모든 사람은 이성과 양심을 가지고 있으므로 서로에게 형제애의 정신으로 대해야 한다</a:t>
                      </a:r>
                      <a:r>
                        <a:rPr lang="en-US" altLang="ko-KR" b="0" spc="-1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b="0" spc="-12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24000" lvl="0" indent="-324000" latinLnBrk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o-KR" altLang="en-US" b="0" spc="-12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예</a:t>
                      </a:r>
                      <a:r>
                        <a:rPr lang="en-US" altLang="ko-KR" b="0" spc="-12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) </a:t>
                      </a:r>
                      <a:r>
                        <a:rPr lang="ko-KR" altLang="en-US" b="0" spc="-12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친구의 인격을 무시하는 말이나 욕설을 사용하지 말자</a:t>
                      </a:r>
                      <a:r>
                        <a:rPr lang="en-US" altLang="ko-KR" b="0" spc="-12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  <a:p>
                      <a:pPr marL="324000" lvl="0" indent="-324000" latinLnBrk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o-KR" altLang="en-US" b="0" spc="-12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예</a:t>
                      </a:r>
                      <a:r>
                        <a:rPr lang="en-US" altLang="ko-KR" b="0" spc="-12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) </a:t>
                      </a:r>
                      <a:r>
                        <a:rPr lang="ko-KR" altLang="en-US" b="0" spc="-12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학급 내 필요한 역할을 평등하게 분배하자</a:t>
                      </a:r>
                      <a:r>
                        <a:rPr lang="en-US" altLang="ko-KR" b="0" spc="-12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ko-KR" altLang="en-US" b="0" spc="-120" baseline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40160">
                <a:tc>
                  <a:txBody>
                    <a:bodyPr/>
                    <a:lstStyle/>
                    <a:p>
                      <a:pPr latinLnBrk="1">
                        <a:lnSpc>
                          <a:spcPts val="2500"/>
                        </a:lnSpc>
                      </a:pPr>
                      <a:r>
                        <a:rPr lang="ko-KR" altLang="en-US" b="1" spc="-1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제</a:t>
                      </a:r>
                      <a:r>
                        <a:rPr lang="en-US" altLang="ko-KR" b="1" spc="-1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lang="ko-KR" altLang="en-US" b="1" spc="-1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조</a:t>
                      </a:r>
                      <a:r>
                        <a:rPr lang="en-US" altLang="ko-KR" b="1" spc="-12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  <a:r>
                        <a:rPr lang="ko-KR" altLang="en-US" b="0" spc="-12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모든 사람은 인종</a:t>
                      </a:r>
                      <a:r>
                        <a:rPr lang="en-US" altLang="ko-KR" b="0" spc="-12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b="0" spc="-12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피부색</a:t>
                      </a:r>
                      <a:r>
                        <a:rPr lang="en-US" altLang="ko-KR" b="0" spc="-12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b="0" spc="-12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성</a:t>
                      </a:r>
                      <a:r>
                        <a:rPr lang="en-US" altLang="ko-KR" b="0" spc="-12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b="0" spc="-12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언어</a:t>
                      </a:r>
                      <a:r>
                        <a:rPr lang="en-US" altLang="ko-KR" b="0" spc="-12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b="0" spc="-12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종교 등 어떤 이유로도 </a:t>
                      </a:r>
                      <a:r>
                        <a:rPr lang="ko-KR" altLang="en-US" b="0" spc="-12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차별받지</a:t>
                      </a:r>
                      <a:r>
                        <a:rPr lang="ko-KR" altLang="en-US" b="0" spc="-12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않으며</a:t>
                      </a:r>
                      <a:r>
                        <a:rPr lang="en-US" altLang="ko-KR" b="0" spc="-12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b="0" spc="-12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이 선언에 나와 있는 모든 권리와 자유를 누릴 자격이 있다</a:t>
                      </a:r>
                      <a:r>
                        <a:rPr lang="en-US" altLang="ko-KR" b="0" spc="-12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en-US" altLang="ko-KR" b="0" spc="-12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ts val="2500"/>
                        </a:lnSpc>
                      </a:pPr>
                      <a:endParaRPr lang="ko-KR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8" name="모서리가 둥근 직사각형 37"/>
          <p:cNvSpPr/>
          <p:nvPr/>
        </p:nvSpPr>
        <p:spPr>
          <a:xfrm>
            <a:off x="1331640" y="2312876"/>
            <a:ext cx="2376264" cy="360040"/>
          </a:xfrm>
          <a:prstGeom prst="roundRect">
            <a:avLst>
              <a:gd name="adj" fmla="val 2631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세계 인권 선언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39" name="모서리가 둥근 직사각형 38"/>
          <p:cNvSpPr/>
          <p:nvPr/>
        </p:nvSpPr>
        <p:spPr>
          <a:xfrm>
            <a:off x="5508104" y="2312876"/>
            <a:ext cx="2376264" cy="360040"/>
          </a:xfrm>
          <a:prstGeom prst="roundRect">
            <a:avLst>
              <a:gd name="adj" fmla="val 2631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학급 규칙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72000" y="4221088"/>
            <a:ext cx="4176464" cy="141622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 algn="just">
              <a:lnSpc>
                <a:spcPts val="2100"/>
              </a:lnSpc>
              <a:buFont typeface="Arial" pitchFamily="34" charset="0"/>
              <a:buChar char="•"/>
            </a:pPr>
            <a:r>
              <a:rPr lang="ko-KR" altLang="en-US" sz="1600" spc="-50" dirty="0" smtClean="0">
                <a:solidFill>
                  <a:srgbClr val="FF0000"/>
                </a:solidFill>
                <a:latin typeface="+mn-ea"/>
              </a:rPr>
              <a:t>친구의 외모를 가지고 놀리거나 말투가 이상하다고 차별하지 말자</a:t>
            </a:r>
            <a:r>
              <a:rPr lang="en-US" altLang="ko-KR" sz="1600" spc="-50" dirty="0" smtClean="0">
                <a:solidFill>
                  <a:srgbClr val="FF0000"/>
                </a:solidFill>
                <a:latin typeface="+mn-ea"/>
              </a:rPr>
              <a:t>.</a:t>
            </a:r>
          </a:p>
          <a:p>
            <a:pPr marL="180000" indent="-180000" algn="just">
              <a:lnSpc>
                <a:spcPts val="2100"/>
              </a:lnSpc>
              <a:buFont typeface="Arial" pitchFamily="34" charset="0"/>
              <a:buChar char="•"/>
            </a:pPr>
            <a:r>
              <a:rPr lang="ko-KR" altLang="en-US" sz="1600" spc="-50" dirty="0" smtClean="0">
                <a:solidFill>
                  <a:srgbClr val="FF0000"/>
                </a:solidFill>
                <a:latin typeface="+mn-ea"/>
              </a:rPr>
              <a:t>남성과 여성을 지나치게 분리하거나 상대방의 성을 비하하는 발언이나 무시하는 행동을 하지 말자</a:t>
            </a:r>
            <a:r>
              <a:rPr lang="en-US" altLang="ko-KR" sz="1600" spc="-50" dirty="0" smtClean="0">
                <a:solidFill>
                  <a:srgbClr val="FF0000"/>
                </a:solidFill>
                <a:latin typeface="+mn-ea"/>
              </a:rPr>
              <a:t>.</a:t>
            </a:r>
            <a:endParaRPr lang="ko-KR" altLang="en-US" sz="1600" spc="-5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9890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-8040" y="-1506"/>
            <a:ext cx="9144000" cy="1106224"/>
            <a:chOff x="-80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16" name="그림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7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1313646" y="103847"/>
              <a:ext cx="705678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700" b="1" spc="-100" dirty="0" smtClean="0">
                  <a:latin typeface="나눔고딕 ExtraBold" pitchFamily="50" charset="-127"/>
                  <a:ea typeface="나눔고딕 ExtraBold" pitchFamily="50" charset="-127"/>
                </a:rPr>
                <a:t>학급 규칙 만들기</a:t>
              </a:r>
              <a:endParaRPr lang="en-US" altLang="ko-KR" sz="2700" b="1" spc="-1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79392" y="63676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FFFF9F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chemeClr val="accent6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chemeClr val="accent6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5535960" y="78134"/>
            <a:ext cx="33602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4-1.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인권의 의미와 현대 사회의 인권</a:t>
            </a:r>
            <a:endParaRPr lang="ko-KR" altLang="en-US" sz="1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68344" y="3022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111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352712"/>
            <a:ext cx="936104" cy="44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1152128" y="1322378"/>
            <a:ext cx="7956376" cy="81047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ko-KR" altLang="en-US" sz="2000" spc="-5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모둠별</a:t>
            </a:r>
            <a:r>
              <a:rPr lang="ko-KR" altLang="en-US" sz="20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토의를 통해 세계 인권 선언의 각 조항을 실천하기 위한 학급 규칙을 만들어 보자</a:t>
            </a:r>
            <a:r>
              <a:rPr lang="en-US" altLang="ko-KR" sz="20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000" spc="-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8" name="모서리가 둥근 직사각형 37"/>
          <p:cNvSpPr/>
          <p:nvPr/>
        </p:nvSpPr>
        <p:spPr>
          <a:xfrm>
            <a:off x="1331640" y="2312876"/>
            <a:ext cx="2376264" cy="360040"/>
          </a:xfrm>
          <a:prstGeom prst="roundRect">
            <a:avLst>
              <a:gd name="adj" fmla="val 2631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세계 인권 선언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39" name="모서리가 둥근 직사각형 38"/>
          <p:cNvSpPr/>
          <p:nvPr/>
        </p:nvSpPr>
        <p:spPr>
          <a:xfrm>
            <a:off x="5508104" y="2312876"/>
            <a:ext cx="2376264" cy="360040"/>
          </a:xfrm>
          <a:prstGeom prst="roundRect">
            <a:avLst>
              <a:gd name="adj" fmla="val 2631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학급 규칙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/>
        </p:nvGraphicFramePr>
        <p:xfrm>
          <a:off x="395536" y="2780928"/>
          <a:ext cx="8352928" cy="348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176464"/>
              </a:tblGrid>
              <a:tr h="1440160">
                <a:tc>
                  <a:txBody>
                    <a:bodyPr/>
                    <a:lstStyle/>
                    <a:p>
                      <a:pPr latinLnBrk="1">
                        <a:lnSpc>
                          <a:spcPts val="2500"/>
                        </a:lnSpc>
                      </a:pPr>
                      <a:r>
                        <a:rPr lang="ko-KR" altLang="en-US" spc="-1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제</a:t>
                      </a:r>
                      <a:r>
                        <a:rPr lang="en-US" altLang="ko-KR" spc="-1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r>
                        <a:rPr lang="ko-KR" altLang="en-US" spc="-1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조  </a:t>
                      </a:r>
                      <a:r>
                        <a:rPr lang="ko-KR" altLang="en-US" b="0" spc="-1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어느 누구도 자신의 사생활</a:t>
                      </a:r>
                      <a:r>
                        <a:rPr lang="en-US" altLang="ko-KR" b="0" spc="-1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b="0" spc="-1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가정</a:t>
                      </a:r>
                      <a:r>
                        <a:rPr lang="en-US" altLang="ko-KR" b="0" spc="-1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b="0" spc="-1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주거 또는 통신에 대하여 자의적인 간섭을 받지 않으며</a:t>
                      </a:r>
                      <a:r>
                        <a:rPr lang="en-US" altLang="ko-KR" b="0" spc="-1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b="0" spc="-1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자신의 명예와 신용에 대하여 공격을 받지 아니한다</a:t>
                      </a:r>
                      <a:r>
                        <a:rPr lang="en-US" altLang="ko-KR" b="0" spc="-1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  <a:r>
                        <a:rPr lang="ko-KR" altLang="en-US" b="0" spc="-1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모든 사람은 그러한 간섭과 공격에 대하여 법률의 보호를 받을 권리를 가진다</a:t>
                      </a:r>
                      <a:r>
                        <a:rPr lang="en-US" altLang="ko-KR" b="0" spc="-1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b="0" spc="-12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indent="-432000" latinLnBrk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ko-KR" altLang="en-US" b="0" spc="-120" baseline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40160">
                <a:tc>
                  <a:txBody>
                    <a:bodyPr/>
                    <a:lstStyle/>
                    <a:p>
                      <a:pPr latinLnBrk="1">
                        <a:lnSpc>
                          <a:spcPts val="2500"/>
                        </a:lnSpc>
                      </a:pPr>
                      <a:r>
                        <a:rPr lang="ko-KR" altLang="en-US" b="1" spc="-1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제</a:t>
                      </a:r>
                      <a:r>
                        <a:rPr lang="en-US" altLang="ko-KR" b="1" spc="-1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12</a:t>
                      </a:r>
                      <a:r>
                        <a:rPr lang="ko-KR" altLang="en-US" b="1" spc="-1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조  </a:t>
                      </a:r>
                      <a:r>
                        <a:rPr lang="ko-KR" altLang="en-US" b="0" spc="-1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개인의 사생활</a:t>
                      </a:r>
                      <a:r>
                        <a:rPr lang="en-US" altLang="ko-KR" b="0" spc="-1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b="0" spc="-1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가족</a:t>
                      </a:r>
                      <a:r>
                        <a:rPr lang="en-US" altLang="ko-KR" b="0" spc="-1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b="0" spc="-1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주택</a:t>
                      </a:r>
                      <a:r>
                        <a:rPr lang="en-US" altLang="ko-KR" b="0" spc="-1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b="0" spc="-1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통신에 대해 타인이 함부로 간섭해서는 안 되며</a:t>
                      </a:r>
                      <a:r>
                        <a:rPr lang="en-US" altLang="ko-KR" b="0" spc="-1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b="0" spc="-1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어느 누구의 명예와 평판에 대해서도 타인이 침해해서는 안 된다</a:t>
                      </a:r>
                      <a:r>
                        <a:rPr lang="en-US" altLang="ko-KR" b="0" spc="-1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ts val="2500"/>
                        </a:lnSpc>
                      </a:pPr>
                      <a:endParaRPr lang="ko-KR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572000" y="3225986"/>
            <a:ext cx="4176464" cy="116955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 anchor="ctr">
            <a:spAutoFit/>
          </a:bodyPr>
          <a:lstStyle/>
          <a:p>
            <a:pPr marL="180000" indent="-180000" algn="just">
              <a:lnSpc>
                <a:spcPts val="2100"/>
              </a:lnSpc>
              <a:buFont typeface="Arial" pitchFamily="34" charset="0"/>
              <a:buChar char="•"/>
            </a:pPr>
            <a:r>
              <a:rPr lang="ko-KR" altLang="en-US" sz="1600" spc="-50" dirty="0" smtClean="0">
                <a:solidFill>
                  <a:srgbClr val="FF0000"/>
                </a:solidFill>
                <a:latin typeface="+mn-ea"/>
              </a:rPr>
              <a:t>친구에게 강제로 심부름을 시키거나 부당한 명령을 하지 말자</a:t>
            </a:r>
            <a:r>
              <a:rPr lang="en-US" altLang="ko-KR" sz="1600" spc="-50" dirty="0" smtClean="0">
                <a:solidFill>
                  <a:srgbClr val="FF0000"/>
                </a:solidFill>
                <a:latin typeface="+mn-ea"/>
              </a:rPr>
              <a:t>.</a:t>
            </a:r>
          </a:p>
          <a:p>
            <a:pPr marL="180000" indent="-180000" algn="just">
              <a:lnSpc>
                <a:spcPts val="2100"/>
              </a:lnSpc>
              <a:buFont typeface="Arial" pitchFamily="34" charset="0"/>
              <a:buChar char="•"/>
            </a:pPr>
            <a:r>
              <a:rPr lang="ko-KR" altLang="en-US" sz="1600" spc="-50" dirty="0" smtClean="0">
                <a:solidFill>
                  <a:srgbClr val="FF0000"/>
                </a:solidFill>
                <a:latin typeface="+mn-ea"/>
              </a:rPr>
              <a:t>힘이 약한 친구를 괴롭히거나 무시하지</a:t>
            </a:r>
            <a:endParaRPr lang="en-US" altLang="ko-KR" sz="1600" spc="-50" dirty="0" smtClean="0">
              <a:solidFill>
                <a:srgbClr val="FF0000"/>
              </a:solidFill>
              <a:latin typeface="+mn-ea"/>
            </a:endParaRPr>
          </a:p>
          <a:p>
            <a:pPr marL="180000" indent="-180000" algn="just">
              <a:lnSpc>
                <a:spcPts val="2100"/>
              </a:lnSpc>
            </a:pPr>
            <a:r>
              <a:rPr lang="en-US" altLang="ko-KR" sz="1600" spc="-50" dirty="0" smtClean="0">
                <a:solidFill>
                  <a:srgbClr val="FF0000"/>
                </a:solidFill>
                <a:latin typeface="+mn-ea"/>
              </a:rPr>
              <a:t>   </a:t>
            </a:r>
            <a:r>
              <a:rPr lang="ko-KR" altLang="en-US" sz="1600" spc="-50" dirty="0" smtClean="0">
                <a:solidFill>
                  <a:srgbClr val="FF0000"/>
                </a:solidFill>
                <a:latin typeface="+mn-ea"/>
              </a:rPr>
              <a:t>말자</a:t>
            </a:r>
            <a:r>
              <a:rPr lang="en-US" altLang="ko-KR" sz="1600" spc="-50" dirty="0" smtClean="0">
                <a:solidFill>
                  <a:srgbClr val="FF0000"/>
                </a:solidFill>
                <a:latin typeface="+mn-ea"/>
              </a:rPr>
              <a:t>.</a:t>
            </a:r>
            <a:endParaRPr lang="ko-KR" altLang="en-US" sz="1600" spc="-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0" y="4932457"/>
            <a:ext cx="4176464" cy="116955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 anchor="ctr">
            <a:spAutoFit/>
          </a:bodyPr>
          <a:lstStyle/>
          <a:p>
            <a:pPr marL="180000" indent="-180000" algn="just">
              <a:lnSpc>
                <a:spcPts val="2100"/>
              </a:lnSpc>
              <a:buFont typeface="Arial" pitchFamily="34" charset="0"/>
              <a:buChar char="•"/>
            </a:pPr>
            <a:r>
              <a:rPr lang="ko-KR" altLang="en-US" sz="1600" spc="-50" dirty="0" smtClean="0">
                <a:solidFill>
                  <a:srgbClr val="FF0000"/>
                </a:solidFill>
                <a:latin typeface="+mn-ea"/>
              </a:rPr>
              <a:t>친구의 사생활에 지나치게 간섭하지 말고 존중해 주자</a:t>
            </a:r>
            <a:r>
              <a:rPr lang="en-US" altLang="ko-KR" sz="1600" spc="-50" dirty="0" smtClean="0">
                <a:solidFill>
                  <a:srgbClr val="FF0000"/>
                </a:solidFill>
                <a:latin typeface="+mn-ea"/>
              </a:rPr>
              <a:t>.</a:t>
            </a:r>
          </a:p>
          <a:p>
            <a:pPr marL="180000" indent="-180000" algn="just">
              <a:lnSpc>
                <a:spcPts val="2100"/>
              </a:lnSpc>
              <a:buFont typeface="Arial" pitchFamily="34" charset="0"/>
              <a:buChar char="•"/>
            </a:pPr>
            <a:r>
              <a:rPr lang="ko-KR" altLang="en-US" sz="1600" spc="-50" dirty="0" smtClean="0">
                <a:solidFill>
                  <a:srgbClr val="FF0000"/>
                </a:solidFill>
                <a:latin typeface="+mn-ea"/>
              </a:rPr>
              <a:t>친구의 명예를 훼손하는 말이나 욕설을 사용하지 말자</a:t>
            </a:r>
            <a:r>
              <a:rPr lang="en-US" altLang="ko-KR" sz="1600" spc="-50" dirty="0" smtClean="0">
                <a:solidFill>
                  <a:srgbClr val="FF0000"/>
                </a:solidFill>
                <a:latin typeface="+mn-ea"/>
              </a:rPr>
              <a:t>.</a:t>
            </a:r>
            <a:endParaRPr lang="ko-KR" altLang="en-US" sz="1600" spc="-5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7687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-8040" y="-1506"/>
            <a:ext cx="9144000" cy="1106224"/>
            <a:chOff x="-80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16" name="그림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7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1313646" y="103847"/>
              <a:ext cx="705678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700" b="1" spc="-100" dirty="0" smtClean="0">
                  <a:latin typeface="나눔고딕 ExtraBold" pitchFamily="50" charset="-127"/>
                  <a:ea typeface="나눔고딕 ExtraBold" pitchFamily="50" charset="-127"/>
                </a:rPr>
                <a:t>학급 규칙 만들기</a:t>
              </a:r>
              <a:endParaRPr lang="en-US" altLang="ko-KR" sz="2700" b="1" spc="-1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79392" y="63676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FFFF9F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chemeClr val="accent6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chemeClr val="accent6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5535960" y="78134"/>
            <a:ext cx="33602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4-1.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인권의 의미와 현대 사회의 인권</a:t>
            </a:r>
            <a:endParaRPr lang="ko-KR" altLang="en-US" sz="1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68344" y="3022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111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352712"/>
            <a:ext cx="936104" cy="44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1152128" y="1322378"/>
            <a:ext cx="7956376" cy="81047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ko-KR" altLang="en-US" sz="2000" spc="-5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모둠별</a:t>
            </a:r>
            <a:r>
              <a:rPr lang="ko-KR" altLang="en-US" sz="20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토의를 통해 세계 인권 선언의 각 조항을 실천하기 위한 학급 규칙을 만들어 보자</a:t>
            </a:r>
            <a:r>
              <a:rPr lang="en-US" altLang="ko-KR" sz="20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000" spc="-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aphicFrame>
        <p:nvGraphicFramePr>
          <p:cNvPr id="37" name="표 36"/>
          <p:cNvGraphicFramePr>
            <a:graphicFrameLocks noGrp="1"/>
          </p:cNvGraphicFramePr>
          <p:nvPr/>
        </p:nvGraphicFramePr>
        <p:xfrm>
          <a:off x="395536" y="2780928"/>
          <a:ext cx="8352928" cy="2438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176464"/>
              </a:tblGrid>
              <a:tr h="1512168">
                <a:tc>
                  <a:txBody>
                    <a:bodyPr/>
                    <a:lstStyle/>
                    <a:p>
                      <a:pPr latinLnBrk="1">
                        <a:lnSpc>
                          <a:spcPts val="2500"/>
                        </a:lnSpc>
                      </a:pPr>
                      <a:r>
                        <a:rPr lang="ko-KR" altLang="en-US" spc="-1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제</a:t>
                      </a:r>
                      <a:r>
                        <a:rPr lang="en-US" altLang="ko-KR" spc="-1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17</a:t>
                      </a:r>
                      <a:r>
                        <a:rPr lang="ko-KR" altLang="en-US" spc="-1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조 </a:t>
                      </a:r>
                      <a:r>
                        <a:rPr lang="ko-KR" altLang="en-US" b="0" spc="-1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모든 사람은 혼자서 또는 타인과 공동으로 재산을 소유할 권리가 있다</a:t>
                      </a:r>
                      <a:r>
                        <a:rPr lang="en-US" altLang="ko-KR" b="0" spc="-1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  <a:r>
                        <a:rPr lang="ko-KR" altLang="en-US" b="0" spc="-1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어느 누구도 자기 재산을 정당한 </a:t>
                      </a:r>
                      <a:r>
                        <a:rPr lang="ko-KR" altLang="en-US" b="0" spc="-12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이유없이</a:t>
                      </a:r>
                      <a:r>
                        <a:rPr lang="ko-KR" altLang="en-US" b="0" spc="-1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남에게 함부로 빼앗기지 않는다</a:t>
                      </a:r>
                      <a:r>
                        <a:rPr lang="en-US" altLang="ko-KR" b="0" spc="-1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b="0" spc="-12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ts val="2500"/>
                        </a:lnSpc>
                      </a:pP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6102">
                <a:tc>
                  <a:txBody>
                    <a:bodyPr/>
                    <a:lstStyle/>
                    <a:p>
                      <a:pPr latinLnBrk="1">
                        <a:lnSpc>
                          <a:spcPts val="2500"/>
                        </a:lnSpc>
                      </a:pPr>
                      <a:r>
                        <a:rPr lang="ko-KR" altLang="en-US" b="1" spc="-1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제</a:t>
                      </a:r>
                      <a:r>
                        <a:rPr lang="en-US" altLang="ko-KR" b="1" spc="-1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29</a:t>
                      </a:r>
                      <a:r>
                        <a:rPr lang="ko-KR" altLang="en-US" b="1" spc="-1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조</a:t>
                      </a:r>
                      <a:r>
                        <a:rPr lang="en-US" altLang="ko-KR" b="1" spc="-12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  <a:r>
                        <a:rPr lang="ko-KR" altLang="en-US" b="0" spc="-12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모든 사람은 자신이 속한 공동체에 대해 한 인간으로서 의무를 진다</a:t>
                      </a:r>
                      <a:r>
                        <a:rPr lang="en-US" altLang="ko-KR" b="0" spc="-12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en-US" altLang="ko-KR" b="0" spc="-12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ts val="2500"/>
                        </a:lnSpc>
                      </a:pP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모서리가 둥근 직사각형 17"/>
          <p:cNvSpPr/>
          <p:nvPr/>
        </p:nvSpPr>
        <p:spPr>
          <a:xfrm>
            <a:off x="1331640" y="2312876"/>
            <a:ext cx="2376264" cy="360040"/>
          </a:xfrm>
          <a:prstGeom prst="roundRect">
            <a:avLst>
              <a:gd name="adj" fmla="val 2631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세계 인권 선언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5508104" y="2312876"/>
            <a:ext cx="2376264" cy="360040"/>
          </a:xfrm>
          <a:prstGeom prst="roundRect">
            <a:avLst>
              <a:gd name="adj" fmla="val 2631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학급 규칙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0" y="3114182"/>
            <a:ext cx="4176464" cy="90024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 anchor="ctr">
            <a:spAutoFit/>
          </a:bodyPr>
          <a:lstStyle/>
          <a:p>
            <a:pPr marL="180000" indent="-180000" algn="just">
              <a:lnSpc>
                <a:spcPts val="2100"/>
              </a:lnSpc>
              <a:buFont typeface="Arial" pitchFamily="34" charset="0"/>
              <a:buChar char="•"/>
            </a:pPr>
            <a:r>
              <a:rPr lang="ko-KR" altLang="en-US" sz="1600" spc="-50" dirty="0" smtClean="0">
                <a:solidFill>
                  <a:srgbClr val="FF0000"/>
                </a:solidFill>
                <a:latin typeface="+mn-ea"/>
              </a:rPr>
              <a:t>친구의 물건을 허락도 없이 사용하지 말자</a:t>
            </a:r>
            <a:r>
              <a:rPr lang="en-US" altLang="ko-KR" sz="1600" spc="-50" dirty="0" smtClean="0">
                <a:solidFill>
                  <a:srgbClr val="FF0000"/>
                </a:solidFill>
                <a:latin typeface="+mn-ea"/>
              </a:rPr>
              <a:t>.</a:t>
            </a:r>
          </a:p>
          <a:p>
            <a:pPr marL="180000" indent="-180000" algn="just">
              <a:lnSpc>
                <a:spcPts val="2100"/>
              </a:lnSpc>
              <a:buFont typeface="Arial" pitchFamily="34" charset="0"/>
              <a:buChar char="•"/>
            </a:pPr>
            <a:r>
              <a:rPr lang="ko-KR" altLang="en-US" sz="1600" spc="-50" dirty="0" smtClean="0">
                <a:solidFill>
                  <a:srgbClr val="FF0000"/>
                </a:solidFill>
                <a:latin typeface="+mn-ea"/>
              </a:rPr>
              <a:t>친구의 물건을 강제로 빼앗아가거나 함부로 가져가지 말자</a:t>
            </a:r>
            <a:r>
              <a:rPr lang="en-US" altLang="ko-KR" sz="1600" spc="-50" dirty="0" smtClean="0">
                <a:solidFill>
                  <a:srgbClr val="FF0000"/>
                </a:solidFill>
                <a:latin typeface="+mn-ea"/>
              </a:rPr>
              <a:t>.</a:t>
            </a:r>
            <a:endParaRPr lang="ko-KR" altLang="en-US" sz="1600" spc="-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4314612"/>
            <a:ext cx="4176464" cy="90024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 anchor="ctr">
            <a:spAutoFit/>
          </a:bodyPr>
          <a:lstStyle/>
          <a:p>
            <a:pPr marL="180000" indent="-180000" algn="just">
              <a:lnSpc>
                <a:spcPts val="2100"/>
              </a:lnSpc>
              <a:buFont typeface="Arial" pitchFamily="34" charset="0"/>
              <a:buChar char="•"/>
            </a:pPr>
            <a:r>
              <a:rPr lang="ko-KR" altLang="en-US" sz="1600" spc="-50" dirty="0" smtClean="0">
                <a:solidFill>
                  <a:srgbClr val="FF0000"/>
                </a:solidFill>
                <a:latin typeface="+mn-ea"/>
              </a:rPr>
              <a:t>학급에서 자신이 맡은 역할에 대해 책임을 다하자</a:t>
            </a:r>
            <a:r>
              <a:rPr lang="en-US" altLang="ko-KR" sz="1600" spc="-50" dirty="0" smtClean="0">
                <a:solidFill>
                  <a:srgbClr val="FF0000"/>
                </a:solidFill>
                <a:latin typeface="+mn-ea"/>
              </a:rPr>
              <a:t>.</a:t>
            </a:r>
          </a:p>
          <a:p>
            <a:pPr marL="180000" indent="-180000" algn="just">
              <a:lnSpc>
                <a:spcPts val="2100"/>
              </a:lnSpc>
              <a:buFont typeface="Arial" pitchFamily="34" charset="0"/>
              <a:buChar char="•"/>
            </a:pPr>
            <a:r>
              <a:rPr lang="ko-KR" altLang="en-US" sz="1600" spc="-50" dirty="0" smtClean="0">
                <a:solidFill>
                  <a:srgbClr val="FF0000"/>
                </a:solidFill>
                <a:latin typeface="+mn-ea"/>
              </a:rPr>
              <a:t>학급 구성원으로서 학급 규칙을 꼭 지키자</a:t>
            </a:r>
            <a:r>
              <a:rPr lang="en-US" altLang="ko-KR" sz="1600" spc="-50" dirty="0" smtClean="0">
                <a:solidFill>
                  <a:srgbClr val="FF0000"/>
                </a:solidFill>
                <a:latin typeface="+mn-ea"/>
              </a:rPr>
              <a:t>.</a:t>
            </a:r>
            <a:endParaRPr lang="ko-KR" altLang="en-US" sz="1600" spc="-50" dirty="0">
              <a:solidFill>
                <a:srgbClr val="FF0000"/>
              </a:solidFill>
              <a:latin typeface="+mn-ea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388393" y="5560668"/>
            <a:ext cx="8288063" cy="1108688"/>
            <a:chOff x="460401" y="5309903"/>
            <a:chExt cx="8288063" cy="1141317"/>
          </a:xfrm>
        </p:grpSpPr>
        <p:sp>
          <p:nvSpPr>
            <p:cNvPr id="24" name="양쪽 모서리가 둥근 사각형 23"/>
            <p:cNvSpPr/>
            <p:nvPr/>
          </p:nvSpPr>
          <p:spPr>
            <a:xfrm>
              <a:off x="460401" y="5309903"/>
              <a:ext cx="1296144" cy="444763"/>
            </a:xfrm>
            <a:prstGeom prst="round2SameRect">
              <a:avLst>
                <a:gd name="adj1" fmla="val 24383"/>
                <a:gd name="adj2" fmla="val 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>
                <a:lnSpc>
                  <a:spcPct val="120000"/>
                </a:lnSpc>
              </a:pPr>
              <a:r>
                <a:rPr lang="ko-KR" altLang="en-US" sz="1400" b="1" spc="60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 활동 길잡이</a:t>
              </a:r>
              <a:endParaRPr lang="en-US" altLang="ko-KR" sz="12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5" name="제목 1"/>
            <p:cNvSpPr txBox="1">
              <a:spLocks/>
            </p:cNvSpPr>
            <p:nvPr/>
          </p:nvSpPr>
          <p:spPr>
            <a:xfrm>
              <a:off x="467544" y="5635817"/>
              <a:ext cx="8280920" cy="815403"/>
            </a:xfrm>
            <a:prstGeom prst="roundRect">
              <a:avLst>
                <a:gd name="adj" fmla="val 13281"/>
              </a:avLst>
            </a:prstGeom>
            <a:solidFill>
              <a:schemeClr val="bg1"/>
            </a:solidFill>
            <a:ln w="19050" cap="rnd" cmpd="sng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144000" tIns="45720" rIns="14400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</a:pPr>
              <a:r>
                <a:rPr lang="ko-KR" altLang="en-US" sz="1400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제시된 세계 인권 선언의 조항의 의미를 이해하고</a:t>
              </a:r>
              <a:r>
                <a:rPr lang="en-US" altLang="ko-KR" sz="1400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400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이를 실천하기 위한 학급 규칙으로는 어떤 것이 좋을지 모둠별로 토의한다</a:t>
              </a:r>
              <a:r>
                <a:rPr lang="en-US" altLang="ko-KR" sz="1400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14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001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79512" y="5158353"/>
            <a:ext cx="8796855" cy="43088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>
              <a:buFont typeface="+mj-lt"/>
              <a:buAutoNum type="arabicPeriod"/>
            </a:pPr>
            <a:r>
              <a:rPr lang="ko-KR" altLang="en-US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자료 </a:t>
            </a:r>
            <a:r>
              <a:rPr lang="en-US" altLang="ko-KR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ko-KR" altLang="en-US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의 그림을 통해 알 수 있는 문제점은 무엇일까</a:t>
            </a:r>
            <a:r>
              <a:rPr lang="en-US" altLang="ko-KR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1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grpSp>
          <p:nvGrpSpPr>
            <p:cNvPr id="12" name="그룹 11"/>
            <p:cNvGrpSpPr/>
            <p:nvPr/>
          </p:nvGrpSpPr>
          <p:grpSpPr>
            <a:xfrm>
              <a:off x="0" y="0"/>
              <a:ext cx="9144000" cy="1106224"/>
              <a:chOff x="0" y="0"/>
              <a:chExt cx="9144000" cy="1106224"/>
            </a:xfrm>
          </p:grpSpPr>
          <p:pic>
            <p:nvPicPr>
              <p:cNvPr id="18" name="그림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9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28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생각 펼치기</a:t>
                </a:r>
                <a:endParaRPr lang="ko-KR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7668344" y="302598"/>
              <a:ext cx="1296144" cy="37779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50000"/>
                </a:lnSpc>
                <a:defRPr sz="1400" b="1">
                  <a:solidFill>
                    <a:schemeClr val="bg1">
                      <a:lumMod val="50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dirty="0">
                  <a:latin typeface="나눔고딕 ExtraBold" pitchFamily="50" charset="-127"/>
                  <a:ea typeface="나눔고딕 ExtraBold" pitchFamily="50" charset="-127"/>
                </a:rPr>
                <a:t>교과서 </a:t>
              </a:r>
              <a:r>
                <a:rPr lang="en-US" altLang="ko-KR" dirty="0" smtClean="0">
                  <a:latin typeface="나눔고딕 ExtraBold" pitchFamily="50" charset="-127"/>
                  <a:ea typeface="나눔고딕 ExtraBold" pitchFamily="50" charset="-127"/>
                </a:rPr>
                <a:t>104</a:t>
              </a:r>
              <a:r>
                <a:rPr lang="ko-KR" altLang="en-US" dirty="0" smtClean="0"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endParaRPr lang="ko-KR" altLang="en-US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3568" y="5601434"/>
            <a:ext cx="7704856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소수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(2%)</a:t>
            </a: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의 제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1</a:t>
            </a: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신분과 제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2</a:t>
            </a: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신분이 부와 명예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권력을 독점하였고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인구의 대부분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(98%)</a:t>
            </a: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을 차지하던 제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3</a:t>
            </a: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신분은 많은 세금을 부담하면서도 인간다운 대우를 받지 못하였다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.</a:t>
            </a:r>
            <a:endParaRPr lang="ko-KR" altLang="en-US" sz="1700" spc="-150" dirty="0" smtClean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124745"/>
            <a:ext cx="3191145" cy="31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1052736"/>
            <a:ext cx="239466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모서리가 둥근 직사각형 33"/>
          <p:cNvSpPr/>
          <p:nvPr/>
        </p:nvSpPr>
        <p:spPr>
          <a:xfrm>
            <a:off x="1403648" y="908720"/>
            <a:ext cx="576064" cy="21602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1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자료 </a:t>
            </a:r>
            <a:r>
              <a:rPr lang="en-US" altLang="ko-KR" sz="1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35" name="모서리가 둥근 직사각형 34"/>
          <p:cNvSpPr/>
          <p:nvPr/>
        </p:nvSpPr>
        <p:spPr>
          <a:xfrm>
            <a:off x="4788024" y="908720"/>
            <a:ext cx="576064" cy="21602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1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자료 </a:t>
            </a:r>
            <a:r>
              <a:rPr lang="en-US" altLang="ko-KR" sz="1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pic>
        <p:nvPicPr>
          <p:cNvPr id="3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4365104"/>
            <a:ext cx="381184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078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79512" y="5157192"/>
            <a:ext cx="8964487" cy="41293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 algn="just">
              <a:lnSpc>
                <a:spcPts val="2500"/>
              </a:lnSpc>
              <a:spcBef>
                <a:spcPts val="600"/>
              </a:spcBef>
              <a:buFont typeface="+mj-lt"/>
              <a:buAutoNum type="arabicPeriod" startAt="2"/>
            </a:pPr>
            <a:r>
              <a:rPr lang="ko-KR" altLang="en-US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자료 </a:t>
            </a:r>
            <a:r>
              <a:rPr lang="en-US" altLang="ko-KR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r>
              <a:rPr lang="ko-KR" altLang="en-US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와 같이 현대 사회에서 강조되고 있는 인권에는 어떤 것이 있을까</a:t>
            </a:r>
            <a:r>
              <a:rPr lang="en-US" altLang="ko-KR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1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0"/>
              <a:ext cx="9144000" cy="1106224"/>
              <a:chOff x="0" y="0"/>
              <a:chExt cx="9144000" cy="1106224"/>
            </a:xfrm>
          </p:grpSpPr>
          <p:pic>
            <p:nvPicPr>
              <p:cNvPr id="18" name="그림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9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28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생각 펼치기</a:t>
                </a:r>
                <a:endParaRPr lang="ko-KR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7668344" y="302598"/>
              <a:ext cx="1296144" cy="37779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50000"/>
                </a:lnSpc>
                <a:defRPr sz="1400" b="1">
                  <a:solidFill>
                    <a:schemeClr val="bg1">
                      <a:lumMod val="50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dirty="0">
                  <a:latin typeface="나눔고딕 ExtraBold" pitchFamily="50" charset="-127"/>
                  <a:ea typeface="나눔고딕 ExtraBold" pitchFamily="50" charset="-127"/>
                </a:rPr>
                <a:t>교과서 </a:t>
              </a:r>
              <a:r>
                <a:rPr lang="en-US" altLang="ko-KR" dirty="0" smtClean="0">
                  <a:latin typeface="나눔고딕 ExtraBold" pitchFamily="50" charset="-127"/>
                  <a:ea typeface="나눔고딕 ExtraBold" pitchFamily="50" charset="-127"/>
                </a:rPr>
                <a:t>104</a:t>
              </a:r>
              <a:r>
                <a:rPr lang="ko-KR" altLang="en-US" dirty="0" smtClean="0"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endParaRPr lang="ko-KR" altLang="en-US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83567" y="5589240"/>
            <a:ext cx="7704856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아동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여성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장애인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이주 외국인 등 사회적 </a:t>
            </a:r>
            <a:r>
              <a:rPr lang="ko-KR" altLang="en-US" sz="1700" spc="-150" dirty="0" err="1" smtClean="0">
                <a:solidFill>
                  <a:srgbClr val="FF0000"/>
                </a:solidFill>
                <a:latin typeface="+mn-ea"/>
              </a:rPr>
              <a:t>소수자들의</a:t>
            </a: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 인권에 대한 인식이 확산되고 있으며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sz="1700" spc="-150" dirty="0" err="1" smtClean="0">
                <a:solidFill>
                  <a:srgbClr val="FF0000"/>
                </a:solidFill>
                <a:latin typeface="+mn-ea"/>
              </a:rPr>
              <a:t>주거권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700" spc="-150" dirty="0" err="1" smtClean="0">
                <a:solidFill>
                  <a:srgbClr val="FF0000"/>
                </a:solidFill>
                <a:latin typeface="+mn-ea"/>
              </a:rPr>
              <a:t>안전권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환경권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문화권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등 다양한 영역에서의 인권이 강조되고 있다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124745"/>
            <a:ext cx="3191145" cy="31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1052736"/>
            <a:ext cx="239466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모서리가 둥근 직사각형 28"/>
          <p:cNvSpPr/>
          <p:nvPr/>
        </p:nvSpPr>
        <p:spPr>
          <a:xfrm>
            <a:off x="1403648" y="908720"/>
            <a:ext cx="576064" cy="21602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1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자료 </a:t>
            </a:r>
            <a:r>
              <a:rPr lang="en-US" altLang="ko-KR" sz="1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4788024" y="908720"/>
            <a:ext cx="576064" cy="21602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1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자료 </a:t>
            </a:r>
            <a:r>
              <a:rPr lang="en-US" altLang="ko-KR" sz="1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4365104"/>
            <a:ext cx="381184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078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35" name="제목 1"/>
            <p:cNvSpPr txBox="1">
              <a:spLocks/>
            </p:cNvSpPr>
            <p:nvPr/>
          </p:nvSpPr>
          <p:spPr>
            <a:xfrm>
              <a:off x="251520" y="34020"/>
              <a:ext cx="7056784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꼭꼭</a:t>
              </a:r>
              <a:r>
                <a:rPr lang="en-US" altLang="ko-KR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! </a:t>
              </a:r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자기 점검</a:t>
              </a:r>
              <a:endPara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57279" y="1713508"/>
            <a:ext cx="8496944" cy="46166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학습 전개 과정을 읽고 체크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en-US" altLang="ko-KR" sz="2400" b="1" dirty="0" smtClean="0">
                <a:solidFill>
                  <a:srgbClr val="FF0000"/>
                </a:solidFill>
                <a:latin typeface="나눔고딕 ExtraBold" pitchFamily="50" charset="-127"/>
                <a:ea typeface="나눔고딕 ExtraBold" pitchFamily="50" charset="-127"/>
              </a:rPr>
              <a:t>V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하면서 단원의 구조를 파악해 보자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68344" y="302598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104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7" name="오각형 36"/>
          <p:cNvSpPr/>
          <p:nvPr/>
        </p:nvSpPr>
        <p:spPr>
          <a:xfrm>
            <a:off x="359872" y="2844070"/>
            <a:ext cx="3060000" cy="885662"/>
          </a:xfrm>
          <a:prstGeom prst="homePlate">
            <a:avLst/>
          </a:prstGeom>
          <a:solidFill>
            <a:srgbClr val="E8F5F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500" spc="-140" dirty="0" smtClean="0">
                <a:solidFill>
                  <a:schemeClr val="tx1"/>
                </a:solidFill>
              </a:rPr>
              <a:t>인권의 의미를 이해하고 인권이 역사 속에서 확립되어 온 과정을 파악한다</a:t>
            </a:r>
            <a:r>
              <a:rPr lang="en-US" altLang="ko-KR" sz="1500" spc="-140" dirty="0" smtClean="0">
                <a:solidFill>
                  <a:schemeClr val="tx1"/>
                </a:solidFill>
              </a:rPr>
              <a:t>.</a:t>
            </a:r>
            <a:endParaRPr lang="ko-KR" altLang="en-US" sz="1500" spc="-140" dirty="0">
              <a:solidFill>
                <a:schemeClr val="tx1"/>
              </a:solidFill>
            </a:endParaRPr>
          </a:p>
        </p:txBody>
      </p:sp>
      <p:sp>
        <p:nvSpPr>
          <p:cNvPr id="40" name="갈매기형 수장 39"/>
          <p:cNvSpPr/>
          <p:nvPr/>
        </p:nvSpPr>
        <p:spPr>
          <a:xfrm>
            <a:off x="3082692" y="2844070"/>
            <a:ext cx="3060000" cy="885662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500" spc="-150" dirty="0" smtClean="0">
                <a:solidFill>
                  <a:schemeClr val="tx1"/>
                </a:solidFill>
              </a:rPr>
              <a:t>현대 사회에서 인권이 확장되고 있는 사례를 탐구한다</a:t>
            </a:r>
            <a:r>
              <a:rPr lang="en-US" altLang="ko-KR" sz="1500" spc="-150" dirty="0" smtClean="0">
                <a:solidFill>
                  <a:schemeClr val="tx1"/>
                </a:solidFill>
              </a:rPr>
              <a:t>.</a:t>
            </a:r>
            <a:endParaRPr lang="ko-KR" altLang="en-US" sz="1500" spc="-150" dirty="0">
              <a:solidFill>
                <a:schemeClr val="tx1"/>
              </a:solidFill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5796135" y="2844070"/>
            <a:ext cx="3060000" cy="885662"/>
            <a:chOff x="6660232" y="2831370"/>
            <a:chExt cx="2016224" cy="885662"/>
          </a:xfrm>
          <a:solidFill>
            <a:srgbClr val="C5E3ED"/>
          </a:solidFill>
        </p:grpSpPr>
        <p:sp>
          <p:nvSpPr>
            <p:cNvPr id="46" name="갈매기형 수장 45"/>
            <p:cNvSpPr/>
            <p:nvPr/>
          </p:nvSpPr>
          <p:spPr>
            <a:xfrm>
              <a:off x="6660232" y="2831371"/>
              <a:ext cx="1080120" cy="88566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6944908" y="2831370"/>
              <a:ext cx="1731548" cy="8855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0" rtlCol="0" anchor="ctr"/>
            <a:lstStyle/>
            <a:p>
              <a:r>
                <a:rPr lang="en-US" altLang="ko-KR" sz="1500" spc="-150" dirty="0" smtClean="0">
                  <a:solidFill>
                    <a:schemeClr val="tx1"/>
                  </a:solidFill>
                </a:rPr>
                <a:t>110</a:t>
              </a:r>
              <a:r>
                <a:rPr lang="ko-KR" altLang="en-US" sz="1500" spc="-150" dirty="0" smtClean="0">
                  <a:solidFill>
                    <a:schemeClr val="tx1"/>
                  </a:solidFill>
                </a:rPr>
                <a:t>쪽에서 학습 결과를 평가한다</a:t>
              </a:r>
              <a:r>
                <a:rPr lang="en-US" altLang="ko-KR" sz="1500" spc="-150" dirty="0" smtClean="0">
                  <a:solidFill>
                    <a:schemeClr val="tx1"/>
                  </a:solidFill>
                </a:rPr>
                <a:t>.</a:t>
              </a:r>
              <a:endParaRPr lang="ko-KR" altLang="en-US" sz="1500" spc="-150" dirty="0">
                <a:solidFill>
                  <a:schemeClr val="tx1"/>
                </a:solidFill>
              </a:endParaRPr>
            </a:p>
          </p:txBody>
        </p:sp>
      </p:grpSp>
      <p:sp>
        <p:nvSpPr>
          <p:cNvPr id="38" name="직사각형 37"/>
          <p:cNvSpPr/>
          <p:nvPr/>
        </p:nvSpPr>
        <p:spPr>
          <a:xfrm>
            <a:off x="2526973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5263277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8388424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31" name="육각형 30"/>
          <p:cNvSpPr/>
          <p:nvPr/>
        </p:nvSpPr>
        <p:spPr>
          <a:xfrm>
            <a:off x="251520" y="1857524"/>
            <a:ext cx="198000" cy="180000"/>
          </a:xfrm>
          <a:prstGeom prst="hexagon">
            <a:avLst/>
          </a:prstGeom>
          <a:solidFill>
            <a:schemeClr val="bg1"/>
          </a:solidFill>
          <a:ln w="53975">
            <a:solidFill>
              <a:srgbClr val="A0D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8" name="그룹 47"/>
          <p:cNvGrpSpPr/>
          <p:nvPr/>
        </p:nvGrpSpPr>
        <p:grpSpPr>
          <a:xfrm>
            <a:off x="251520" y="4248144"/>
            <a:ext cx="7980864" cy="461665"/>
            <a:chOff x="341552" y="4235444"/>
            <a:chExt cx="7980864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553936" y="4235444"/>
              <a:ext cx="7768480" cy="461665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학습 전개 과정을</a:t>
              </a:r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</a:t>
              </a:r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바탕으로 나의 목표를 세워 보자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.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2" name="육각형 31"/>
            <p:cNvSpPr/>
            <p:nvPr/>
          </p:nvSpPr>
          <p:spPr>
            <a:xfrm>
              <a:off x="341552" y="4376276"/>
              <a:ext cx="198000" cy="180000"/>
            </a:xfrm>
            <a:prstGeom prst="hexagon">
              <a:avLst/>
            </a:prstGeom>
            <a:solidFill>
              <a:schemeClr val="bg1"/>
            </a:solidFill>
            <a:ln w="53975">
              <a:solidFill>
                <a:srgbClr val="A0D7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5916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760116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A66246"/>
                </a:solidFill>
                <a:latin typeface="나눔고딕 ExtraBold" pitchFamily="50" charset="-127"/>
                <a:ea typeface="나눔고딕 ExtraBold" pitchFamily="50" charset="-127"/>
              </a:rPr>
              <a:t>학습 목표</a:t>
            </a:r>
            <a:endParaRPr lang="ko-KR" altLang="en-US" sz="2500" b="1" dirty="0">
              <a:solidFill>
                <a:srgbClr val="A66246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276872"/>
            <a:ext cx="8496944" cy="56342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4200"/>
              </a:lnSpc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인권의 의미와 변화 양상을 설명할 수 있다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ko-KR" altLang="en-US" sz="2400" b="1" spc="-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544" y="4563933"/>
            <a:ext cx="7848872" cy="57496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인권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인간의 존엄성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시민 혁명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세계 인권 선언</a:t>
            </a:r>
            <a:endParaRPr lang="en-US" altLang="ko-KR" sz="2400" b="1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4077072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A66246"/>
                </a:solidFill>
                <a:latin typeface="나눔고딕 ExtraBold" pitchFamily="50" charset="-127"/>
                <a:ea typeface="나눔고딕 ExtraBold" pitchFamily="50" charset="-127"/>
              </a:rPr>
              <a:t>핵심 개념</a:t>
            </a:r>
            <a:endParaRPr lang="ko-KR" altLang="en-US" sz="2500" b="1" dirty="0">
              <a:solidFill>
                <a:srgbClr val="A66246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6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17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19" name="그림 1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20" name="제목 1"/>
                <p:cNvSpPr txBox="1">
                  <a:spLocks/>
                </p:cNvSpPr>
                <p:nvPr/>
              </p:nvSpPr>
              <p:spPr>
                <a:xfrm>
                  <a:off x="251520" y="33896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altLang="ko-KR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01. </a:t>
                  </a:r>
                  <a:r>
                    <a:rPr lang="ko-KR" altLang="en-US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인권의 의미와 변화</a:t>
                  </a:r>
                  <a:endParaRPr lang="ko-KR" altLang="en-US" sz="2800" b="1" dirty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7668344" y="302200"/>
                <a:ext cx="1296144" cy="377796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105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1" name="직사각형 20"/>
            <p:cNvSpPr/>
            <p:nvPr/>
          </p:nvSpPr>
          <p:spPr>
            <a:xfrm>
              <a:off x="5535960" y="1202878"/>
              <a:ext cx="33602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4-1</a:t>
              </a:r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인권의 의미와 현대 사회의 인권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5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971600" y="4575494"/>
            <a:ext cx="6408712" cy="5816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그림의 빈칸에 들어갈 적절한 내용은 무엇일까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4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9552" y="4716636"/>
            <a:ext cx="364047" cy="3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043608" y="5219908"/>
            <a:ext cx="7560840" cy="36933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인간이라면 당연히 누려야 하는 존엄과 가치를 보장해달라는 의미란다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564" y="1320415"/>
            <a:ext cx="7848872" cy="304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그룹 29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2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34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36" name="그림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37" name="제목 1"/>
                <p:cNvSpPr txBox="1">
                  <a:spLocks/>
                </p:cNvSpPr>
                <p:nvPr/>
              </p:nvSpPr>
              <p:spPr>
                <a:xfrm>
                  <a:off x="251520" y="33896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altLang="ko-KR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01. </a:t>
                  </a:r>
                  <a:r>
                    <a:rPr lang="ko-KR" altLang="en-US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인권의 의미와 변화</a:t>
                  </a:r>
                  <a:endParaRPr lang="ko-KR" altLang="en-US" sz="2800" b="1" dirty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7668344" y="302200"/>
                <a:ext cx="1296144" cy="377796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105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33" name="직사각형 32"/>
            <p:cNvSpPr/>
            <p:nvPr/>
          </p:nvSpPr>
          <p:spPr>
            <a:xfrm>
              <a:off x="5535960" y="1202878"/>
              <a:ext cx="33602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4-1</a:t>
              </a:r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인권의 의미와 현대 사회의 인권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701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22509"/>
            <a:ext cx="8496944" cy="362406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① 인권</a:t>
            </a:r>
            <a:endParaRPr lang="en-US" altLang="ko-KR" sz="2800" b="1" spc="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인권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인간으로서 당연히 누려야 할 기본적인 권리</a:t>
            </a:r>
            <a:endParaRPr lang="en-US" altLang="ko-KR" sz="25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인간의 존엄성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인권이 추구하는 가장 기본적이자 궁극적인 가치</a:t>
            </a:r>
            <a:endParaRPr lang="en-US" altLang="ko-KR" sz="25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인간은 인간이라는 이유만으로 존재 가치가 있으며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그 인격을 존중 받아야 함</a:t>
            </a:r>
            <a:endParaRPr lang="en-US" altLang="ko-KR" sz="25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인권이란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4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16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22" name="그림 21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23" name="제목 1"/>
                <p:cNvSpPr txBox="1">
                  <a:spLocks/>
                </p:cNvSpPr>
                <p:nvPr/>
              </p:nvSpPr>
              <p:spPr>
                <a:xfrm>
                  <a:off x="251520" y="33896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altLang="ko-KR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01. </a:t>
                  </a:r>
                  <a:r>
                    <a:rPr lang="ko-KR" altLang="en-US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인권의 의미와 변화</a:t>
                  </a:r>
                  <a:endParaRPr lang="ko-KR" altLang="en-US" sz="2800" b="1" dirty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7668344" y="302200"/>
                <a:ext cx="1296144" cy="377796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105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5535960" y="1202878"/>
              <a:ext cx="33602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4-1</a:t>
              </a:r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인권의 의미와 현대 사회의 인권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550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22509"/>
            <a:ext cx="8496944" cy="427040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② 인권의 특성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보편성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모든 사람이 차별 없이 누릴 수 있는 보편적인 권리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천부성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사람이라면 누구나 태어나면서부터 가지는 </a:t>
            </a:r>
            <a:r>
              <a:rPr lang="ko-KR" altLang="en-US" sz="2500" spc="-15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천부적인권리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항구성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박탈당하지 않고 영구히 보장되는 항구적인 권리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불가침성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누구도 침범할 수 없는 불가침의 불가침의 권리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800" b="1" spc="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인권이란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5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17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23" name="그림 2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24" name="제목 1"/>
                <p:cNvSpPr txBox="1">
                  <a:spLocks/>
                </p:cNvSpPr>
                <p:nvPr/>
              </p:nvSpPr>
              <p:spPr>
                <a:xfrm>
                  <a:off x="251520" y="33896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altLang="ko-KR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01. </a:t>
                  </a:r>
                  <a:r>
                    <a:rPr lang="ko-KR" altLang="en-US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인권의 의미와 변화</a:t>
                  </a:r>
                  <a:endParaRPr lang="ko-KR" altLang="en-US" sz="2800" b="1" dirty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7668344" y="302200"/>
                <a:ext cx="1296144" cy="377796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105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6" name="직사각형 15"/>
            <p:cNvSpPr/>
            <p:nvPr/>
          </p:nvSpPr>
          <p:spPr>
            <a:xfrm>
              <a:off x="5535960" y="1202878"/>
              <a:ext cx="33602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4-1</a:t>
              </a:r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인권의 의미와 현대 사회의 인권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550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1719</TotalTime>
  <Words>2488</Words>
  <Application>Microsoft Office PowerPoint</Application>
  <PresentationFormat>화면 슬라이드 쇼(4:3)</PresentationFormat>
  <Paragraphs>323</Paragraphs>
  <Slides>29</Slides>
  <Notes>29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0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통합사회</dc:title>
  <dc:creator>user</dc:creator>
  <cp:lastModifiedBy>user</cp:lastModifiedBy>
  <cp:revision>167</cp:revision>
  <dcterms:created xsi:type="dcterms:W3CDTF">2017-01-13T03:10:23Z</dcterms:created>
  <dcterms:modified xsi:type="dcterms:W3CDTF">2018-02-06T06:05:57Z</dcterms:modified>
</cp:coreProperties>
</file>