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274" r:id="rId2"/>
    <p:sldId id="258" r:id="rId3"/>
    <p:sldId id="343" r:id="rId4"/>
    <p:sldId id="259" r:id="rId5"/>
    <p:sldId id="261" r:id="rId6"/>
    <p:sldId id="262" r:id="rId7"/>
    <p:sldId id="263" r:id="rId8"/>
    <p:sldId id="363" r:id="rId9"/>
    <p:sldId id="347" r:id="rId10"/>
    <p:sldId id="362" r:id="rId11"/>
    <p:sldId id="364" r:id="rId12"/>
    <p:sldId id="360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1" r:id="rId40"/>
    <p:sldId id="392" r:id="rId41"/>
    <p:sldId id="393" r:id="rId42"/>
    <p:sldId id="394" r:id="rId43"/>
    <p:sldId id="395" r:id="rId44"/>
    <p:sldId id="396" r:id="rId45"/>
    <p:sldId id="397" r:id="rId46"/>
    <p:sldId id="398" r:id="rId47"/>
    <p:sldId id="399" r:id="rId48"/>
    <p:sldId id="400" r:id="rId4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A6A0"/>
    <a:srgbClr val="F24C4C"/>
    <a:srgbClr val="96DBDE"/>
    <a:srgbClr val="FFF19B"/>
    <a:srgbClr val="ADDDDC"/>
    <a:srgbClr val="FCF6F2"/>
    <a:srgbClr val="FAF0EA"/>
    <a:srgbClr val="FEF3E6"/>
    <a:srgbClr val="F9EBE3"/>
    <a:srgbClr val="A0A3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697" autoAdjust="0"/>
    <p:restoredTop sz="94660"/>
  </p:normalViewPr>
  <p:slideViewPr>
    <p:cSldViewPr>
      <p:cViewPr varScale="1">
        <p:scale>
          <a:sx n="76" d="100"/>
          <a:sy n="76" d="100"/>
        </p:scale>
        <p:origin x="-102" y="-9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0CFF52C-D1DE-47AC-AC4E-1C216F4F0DB1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25560D-4CF4-4B05-91B1-0014A47F24F3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90012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35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36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37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38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39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40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>
                <a:solidFill>
                  <a:prstClr val="black"/>
                </a:solidFill>
              </a:rPr>
              <a:pPr/>
              <a:t>41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72BC13-65D7-4829-B660-AE1095975176}" type="slidenum">
              <a:rPr lang="ko-KR" altLang="en-US" smtClean="0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592539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66203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63238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5617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78857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43759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4883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484117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182539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02034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92259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311347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FB4BC3-1572-4FEA-8713-4301130AC949}" type="datetimeFigureOut">
              <a:rPr lang="ko-KR" altLang="en-US" smtClean="0"/>
              <a:pPr/>
              <a:t>2018-02-06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0CACC-B527-42B1-A227-ACCBDDA96B15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65645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microsoft.com/office/2007/relationships/hdphoto" Target="../media/hdphoto1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microsoft.com/office/2007/relationships/hdphoto" Target="../media/hdphoto1.wdp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microsoft.com/office/2007/relationships/hdphoto" Target="../media/hdphoto1.wdp"/><Relationship Id="rId9" Type="http://schemas.openxmlformats.org/officeDocument/2006/relationships/image" Target="../media/image3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5.png"/><Relationship Id="rId4" Type="http://schemas.microsoft.com/office/2007/relationships/hdphoto" Target="../media/hdphoto1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1377042" y="2996952"/>
            <a:ext cx="6507326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ko-KR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r>
              <a:rPr lang="en-US" altLang="ko-KR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 </a:t>
            </a:r>
            <a:r>
              <a:rPr lang="ko-KR" altLang="en-US" sz="28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 지역의 변화와 </a:t>
            </a:r>
            <a:r>
              <a:rPr lang="ko-KR" alt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발전</a:t>
            </a:r>
            <a:endParaRPr lang="en-US" altLang="ko-KR" sz="2800" b="1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제목 1"/>
          <p:cNvSpPr txBox="1">
            <a:spLocks/>
          </p:cNvSpPr>
          <p:nvPr/>
        </p:nvSpPr>
        <p:spPr>
          <a:xfrm>
            <a:off x="323528" y="35998"/>
            <a:ext cx="4968552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생활 공간과 사회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7541344" y="354142"/>
            <a:ext cx="13965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고등 통합사회</a:t>
            </a:r>
            <a:endParaRPr lang="ko-KR" altLang="en-US" sz="1600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14782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0138"/>
            <a:ext cx="8640960" cy="189282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도시와 가까운 촌락 지역에서의 생활 양식 변화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상업적 농업의 확대와 겸업농의 비중 증가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공동체의 유대감이 약화되고 도시적 생활 양식 증가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372706"/>
            <a:ext cx="7452320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 지역의 생활 양식은 어떻게 변화하고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7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</a:t>
                </a:r>
                <a:r>
                  <a:rPr lang="en-US" altLang="ko-KR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. </a:t>
                </a:r>
                <a:r>
                  <a:rPr lang="ko-KR" altLang="en-US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변화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24" name="직사각형 23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0138"/>
            <a:ext cx="8640960" cy="246990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③ 촌락 지역에서의 생활 양식 변화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인구 감소와 고령화 현상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결혼 적령기의 </a:t>
            </a:r>
            <a:r>
              <a:rPr lang="ko-KR" altLang="en-US" sz="2500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남초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현상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다문화 가정의 증가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372706"/>
            <a:ext cx="7452320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 지역의 생활 양식은 어떻게 변화하고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7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</a:t>
                </a:r>
                <a:r>
                  <a:rPr lang="en-US" altLang="ko-KR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. </a:t>
                </a:r>
                <a:r>
                  <a:rPr lang="ko-KR" altLang="en-US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변화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24" name="직사각형 23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6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spc="-150" dirty="0" smtClean="0">
                  <a:solidFill>
                    <a:srgbClr val="C00000"/>
                  </a:solidFill>
                  <a:latin typeface="나눔고딕 ExtraBold" pitchFamily="50" charset="-127"/>
                  <a:ea typeface="나눔고딕 ExtraBold" pitchFamily="50" charset="-127"/>
                </a:rPr>
                <a:t>더 알아보기</a:t>
              </a:r>
              <a:r>
                <a:rPr lang="en-US" altLang="ko-KR" sz="3200" b="1" dirty="0" smtClean="0">
                  <a:latin typeface="나눔고딕 ExtraBold" pitchFamily="50" charset="-127"/>
                  <a:ea typeface="나눔고딕 ExtraBold" pitchFamily="50" charset="-127"/>
                </a:rPr>
                <a:t>	</a:t>
              </a:r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지역의 변화와 산업 구조의 변화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520" y="1268760"/>
            <a:ext cx="8640960" cy="5328592"/>
          </a:xfrm>
          <a:prstGeom prst="roundRect">
            <a:avLst>
              <a:gd name="adj" fmla="val 5479"/>
            </a:avLst>
          </a:prstGeom>
          <a:solidFill>
            <a:schemeClr val="bg1"/>
          </a:solidFill>
          <a:ln w="28575">
            <a:solidFill>
              <a:srgbClr val="F3A385"/>
            </a:solidFill>
          </a:ln>
          <a:effectLst/>
        </p:spPr>
        <p:txBody>
          <a:bodyPr wrap="square" lIns="144000" rIns="144000" rtlCol="0" anchor="ctr">
            <a:noAutofit/>
          </a:bodyPr>
          <a:lstStyle/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ko-KR" altLang="en-US" sz="2000" spc="-150" dirty="0" smtClean="0">
                <a:latin typeface="+mn-ea"/>
              </a:rPr>
              <a:t>  과거 태백 광산 지역 주민들은 광업에 종사하였다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그러나 </a:t>
            </a:r>
            <a:r>
              <a:rPr lang="en-US" altLang="ko-KR" sz="2000" spc="-150" dirty="0" smtClean="0">
                <a:latin typeface="+mn-ea"/>
              </a:rPr>
              <a:t>1980</a:t>
            </a:r>
            <a:r>
              <a:rPr lang="ko-KR" altLang="en-US" sz="2000" spc="-150" dirty="0" smtClean="0">
                <a:latin typeface="+mn-ea"/>
              </a:rPr>
              <a:t>년대 중반 이후 석탄보다 석유와 천연가스를 더 많이 사용하게 되자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석탄의 수요가 빠르게 감소하면서 탄광이 </a:t>
            </a:r>
            <a:r>
              <a:rPr lang="ko-KR" altLang="en-US" sz="2000" spc="-150" dirty="0" err="1" smtClean="0">
                <a:latin typeface="+mn-ea"/>
              </a:rPr>
              <a:t>하나둘</a:t>
            </a:r>
            <a:r>
              <a:rPr lang="ko-KR" altLang="en-US" sz="2000" spc="-150" dirty="0" smtClean="0">
                <a:latin typeface="+mn-ea"/>
              </a:rPr>
              <a:t> 문을 닫기 시작하였다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이에 따라 지역의 경제가 어려워지자 지역 경제를 되살리기 위해 석탄 박물관 등 관광 단지를 조성하게 되었다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관광 단지가 조성된 후 주민들은 대부분 </a:t>
            </a:r>
            <a:r>
              <a:rPr lang="ko-KR" altLang="en-US" sz="2000" spc="-150" dirty="0" err="1" smtClean="0">
                <a:latin typeface="+mn-ea"/>
              </a:rPr>
              <a:t>음식업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숙박업 등에 종사하고 있다</a:t>
            </a:r>
            <a:r>
              <a:rPr lang="en-US" altLang="ko-KR" sz="2000" spc="-150" dirty="0" smtClean="0">
                <a:latin typeface="+mn-ea"/>
              </a:rPr>
              <a:t>.</a:t>
            </a:r>
            <a:endParaRPr lang="ko-KR" alt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075" name="Picture 3" descr="D:\2017 (고등) 통합사회\00. 교과서 사진삽화\지학사고등통합사회_교과서OK\통합사회(072~101)ok\Links\P3_3_20_석탄박물관-1121.jpg"/>
          <p:cNvPicPr>
            <a:picLocks noChangeAspect="1" noChangeArrowheads="1"/>
          </p:cNvPicPr>
          <p:nvPr/>
        </p:nvPicPr>
        <p:blipFill>
          <a:blip r:embed="rId5" cstate="print"/>
          <a:srcRect b="9756"/>
          <a:stretch>
            <a:fillRect/>
          </a:stretch>
        </p:blipFill>
        <p:spPr bwMode="auto">
          <a:xfrm>
            <a:off x="899592" y="1654508"/>
            <a:ext cx="4680520" cy="27826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contourClr>
              <a:srgbClr val="FFFFFF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5652120" y="4077072"/>
            <a:ext cx="2730255" cy="4659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 marL="180000" indent="-180000">
              <a:lnSpc>
                <a:spcPct val="110000"/>
              </a:lnSpc>
            </a:pPr>
            <a:r>
              <a:rPr lang="ko-KR" altLang="en-US" sz="16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◀ 석탄 박물관</a:t>
            </a:r>
            <a:r>
              <a:rPr lang="en-US" altLang="ko-KR" sz="16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6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강원도 태백시</a:t>
            </a:r>
            <a:r>
              <a:rPr lang="en-US" altLang="ko-KR" sz="16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  <a:endParaRPr lang="ko-KR" altLang="en-US" sz="1600" spc="-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6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spc="-150" dirty="0" smtClean="0">
                  <a:solidFill>
                    <a:srgbClr val="C00000"/>
                  </a:solidFill>
                  <a:latin typeface="나눔고딕 ExtraBold" pitchFamily="50" charset="-127"/>
                  <a:ea typeface="나눔고딕 ExtraBold" pitchFamily="50" charset="-127"/>
                </a:rPr>
                <a:t>더 알아보기</a:t>
              </a:r>
              <a:r>
                <a:rPr lang="en-US" altLang="ko-KR" sz="3200" b="1" dirty="0" smtClean="0">
                  <a:latin typeface="나눔고딕 ExtraBold" pitchFamily="50" charset="-127"/>
                  <a:ea typeface="나눔고딕 ExtraBold" pitchFamily="50" charset="-127"/>
                </a:rPr>
                <a:t>	</a:t>
              </a:r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지역의 변화와 산업 구조의 변화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520" y="1268760"/>
            <a:ext cx="8640960" cy="5328592"/>
          </a:xfrm>
          <a:prstGeom prst="roundRect">
            <a:avLst>
              <a:gd name="adj" fmla="val 5479"/>
            </a:avLst>
          </a:prstGeom>
          <a:solidFill>
            <a:schemeClr val="bg1"/>
          </a:solidFill>
          <a:ln w="28575">
            <a:solidFill>
              <a:srgbClr val="F3A385"/>
            </a:solidFill>
          </a:ln>
          <a:effectLst/>
        </p:spPr>
        <p:txBody>
          <a:bodyPr wrap="square" lIns="144000" rIns="144000" rtlCol="0" anchor="ctr">
            <a:noAutofit/>
          </a:bodyPr>
          <a:lstStyle/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r>
              <a:rPr lang="ko-KR" altLang="en-US" sz="2000" spc="-150" dirty="0" smtClean="0">
                <a:latin typeface="+mn-ea"/>
              </a:rPr>
              <a:t> 경기도 남양주</a:t>
            </a:r>
            <a:r>
              <a:rPr lang="en-US" altLang="ko-KR" sz="2000" spc="-150" dirty="0" smtClean="0">
                <a:latin typeface="+mn-ea"/>
              </a:rPr>
              <a:t>, </a:t>
            </a:r>
            <a:r>
              <a:rPr lang="ko-KR" altLang="en-US" sz="2000" spc="-150" dirty="0" smtClean="0">
                <a:latin typeface="+mn-ea"/>
              </a:rPr>
              <a:t>파주 등 서울 근교의 촌락 지역은 과거 농업이 중심을 이루던 지역이었다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그러나 최근에는 교통이 발달하고 도시가 성장하면서 판매를 위한 상품 작물 재배가 증가하고 있다</a:t>
            </a:r>
            <a:r>
              <a:rPr lang="en-US" altLang="ko-KR" sz="2000" spc="-150" dirty="0" smtClean="0">
                <a:latin typeface="+mn-ea"/>
              </a:rPr>
              <a:t>. </a:t>
            </a:r>
            <a:r>
              <a:rPr lang="ko-KR" altLang="en-US" sz="2000" spc="-150" dirty="0" smtClean="0">
                <a:latin typeface="+mn-ea"/>
              </a:rPr>
              <a:t>또한 </a:t>
            </a:r>
            <a:r>
              <a:rPr lang="en-US" altLang="ko-KR" sz="2000" spc="-150" dirty="0" smtClean="0">
                <a:latin typeface="+mn-ea"/>
              </a:rPr>
              <a:t>2 · 3</a:t>
            </a:r>
            <a:r>
              <a:rPr lang="ko-KR" altLang="en-US" sz="2000" spc="-150" dirty="0" smtClean="0">
                <a:latin typeface="+mn-ea"/>
              </a:rPr>
              <a:t>차 산업이 발달하면서 농업에 종사하던 사람들도 농업 외의 다른 업종을 겸하는 경우를 흔히 볼 수 있다</a:t>
            </a:r>
            <a:r>
              <a:rPr lang="en-US" altLang="ko-KR" sz="2000" spc="-150" dirty="0" smtClean="0">
                <a:latin typeface="+mn-ea"/>
              </a:rPr>
              <a:t>.</a:t>
            </a:r>
            <a:endParaRPr lang="ko-KR" altLang="en-US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075" name="Picture 3" descr="D:\2017 (고등) 통합사회\00. 교과서 사진삽화\지학사고등통합사회_교과서OK\통합사회(072~101)ok\Links\P3_3_20_석탄박물관-112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827584" y="1720861"/>
            <a:ext cx="4884686" cy="28602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63500" sx="101000" sy="101000" algn="ctr" rotWithShape="0">
              <a:prstClr val="black">
                <a:alpha val="2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0" h="0"/>
            <a:contourClr>
              <a:srgbClr val="FFFFFF"/>
            </a:contourClr>
          </a:sp3d>
        </p:spPr>
      </p:pic>
      <p:sp>
        <p:nvSpPr>
          <p:cNvPr id="24" name="TextBox 23"/>
          <p:cNvSpPr txBox="1"/>
          <p:nvPr/>
        </p:nvSpPr>
        <p:spPr>
          <a:xfrm>
            <a:off x="5796136" y="3893340"/>
            <a:ext cx="2880320" cy="7597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 marL="180000" indent="-180000">
              <a:lnSpc>
                <a:spcPct val="110000"/>
              </a:lnSpc>
            </a:pPr>
            <a:r>
              <a:rPr lang="ko-KR" altLang="en-US" sz="16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◀ 시설 재배를 하고 있는 도시 근교의 촌락</a:t>
            </a:r>
            <a:r>
              <a:rPr lang="en-US" altLang="ko-KR" sz="16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(</a:t>
            </a:r>
            <a:r>
              <a:rPr lang="ko-KR" altLang="en-US" sz="16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경기도 고양시</a:t>
            </a:r>
            <a:r>
              <a:rPr lang="en-US" altLang="ko-KR" sz="16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)</a:t>
            </a:r>
            <a:endParaRPr lang="ko-KR" altLang="en-US" sz="1600" spc="-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6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spc="-150" dirty="0" smtClean="0">
                  <a:solidFill>
                    <a:srgbClr val="C00000"/>
                  </a:solidFill>
                  <a:latin typeface="나눔고딕 ExtraBold" pitchFamily="50" charset="-127"/>
                  <a:ea typeface="나눔고딕 ExtraBold" pitchFamily="50" charset="-127"/>
                </a:rPr>
                <a:t>더 알아보기</a:t>
              </a:r>
              <a:r>
                <a:rPr lang="en-US" altLang="ko-KR" sz="3200" b="1" dirty="0" smtClean="0">
                  <a:latin typeface="나눔고딕 ExtraBold" pitchFamily="50" charset="-127"/>
                  <a:ea typeface="나눔고딕 ExtraBold" pitchFamily="50" charset="-127"/>
                </a:rPr>
                <a:t>	</a:t>
              </a:r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지역의 변화와 산업 구조의 변화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251520" y="1268760"/>
            <a:ext cx="8640960" cy="5328592"/>
          </a:xfrm>
          <a:prstGeom prst="roundRect">
            <a:avLst>
              <a:gd name="adj" fmla="val 5479"/>
            </a:avLst>
          </a:prstGeom>
          <a:solidFill>
            <a:schemeClr val="bg1"/>
          </a:solidFill>
          <a:ln w="28575">
            <a:solidFill>
              <a:srgbClr val="F3A385"/>
            </a:solidFill>
          </a:ln>
          <a:effectLst/>
        </p:spPr>
        <p:txBody>
          <a:bodyPr wrap="square" lIns="144000" rIns="144000" rtlCol="0" anchor="ctr">
            <a:noAutofit/>
          </a:bodyPr>
          <a:lstStyle/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  <a:p>
            <a:pPr algn="just">
              <a:lnSpc>
                <a:spcPct val="120000"/>
              </a:lnSpc>
            </a:pPr>
            <a:endParaRPr lang="en-US" altLang="ko-KR" sz="2000" spc="-150" dirty="0" smtClean="0">
              <a:latin typeface="+mn-e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60449" y="1556792"/>
            <a:ext cx="7543999" cy="4539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과거 우리 지역 주민들의 생활 모습은 어땠을까</a:t>
            </a:r>
            <a:r>
              <a:rPr lang="en-US" altLang="ko-KR" sz="2000" b="1" spc="-100" dirty="0" smtClean="0">
                <a:solidFill>
                  <a:schemeClr val="bg2">
                    <a:lumMod val="2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spc="-100" dirty="0">
              <a:solidFill>
                <a:schemeClr val="bg2">
                  <a:lumMod val="2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434698"/>
            <a:ext cx="736921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098775" y="2079920"/>
            <a:ext cx="7354293" cy="185313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어릴 적 내가 살던 곳은 작은 농촌 마을이었다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그러나 주변 큰 도시 간의 새로운 도로가 뚫리면서 기존에 우리 마을을 지나가던 도로의 기능은 상실되었다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그 결과 우리 마을은 유동 인구가 줄어들었고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경제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문화적으로 쇠퇴하였고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사람들은 인근의 큰 도시로 떠나기 시작했다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결국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폐가가 증가했고 내가 다니던 초등학교는 사라졌다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251520" y="33896"/>
            <a:ext cx="770485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0" algn="l"/>
            <a:r>
              <a:rPr lang="ko-KR" altLang="en-US" sz="27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지역의 공간 변화가 초래한 양상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268760"/>
            <a:ext cx="8270801" cy="2919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/>
          <p:cNvSpPr txBox="1"/>
          <p:nvPr/>
        </p:nvSpPr>
        <p:spPr>
          <a:xfrm>
            <a:off x="395536" y="4146100"/>
            <a:ext cx="2730255" cy="4350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tIns="108000" bIns="108000" rtlCol="0">
            <a:spAutoFit/>
          </a:bodyPr>
          <a:lstStyle/>
          <a:p>
            <a:pPr marL="180000" indent="-180000">
              <a:lnSpc>
                <a:spcPct val="110000"/>
              </a:lnSpc>
            </a:pP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▲ 고양시의 토지 이용 변화</a:t>
            </a:r>
            <a:endParaRPr lang="ko-KR" altLang="en-US" sz="1400" spc="-1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5536" y="4581128"/>
            <a:ext cx="7632848" cy="4678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3200"/>
              </a:lnSpc>
              <a:buSzPct val="100000"/>
              <a:buFont typeface="+mj-lt"/>
              <a:buAutoNum type="arabicPeriod"/>
            </a:pP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위의 지도를 보고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이 지역에 어떤 변화가 일어났을지 써 보자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2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aphicFrame>
        <p:nvGraphicFramePr>
          <p:cNvPr id="22" name="표 21"/>
          <p:cNvGraphicFramePr>
            <a:graphicFrameLocks noGrp="1"/>
          </p:cNvGraphicFramePr>
          <p:nvPr/>
        </p:nvGraphicFramePr>
        <p:xfrm>
          <a:off x="467544" y="5157192"/>
          <a:ext cx="8208912" cy="132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6712"/>
                <a:gridCol w="6102200"/>
              </a:tblGrid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토지 이용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1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인구</a:t>
                      </a:r>
                      <a:endParaRPr lang="ko-KR" altLang="en-US" sz="1600" b="1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1600" b="1" dirty="0" smtClean="0">
                          <a:solidFill>
                            <a:schemeClr val="tx1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주민들의 생활 양식</a:t>
                      </a:r>
                      <a:endParaRPr lang="en-US" altLang="ko-KR" sz="1600" b="1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endParaRPr lang="en-US" altLang="ko-KR" sz="1600" b="1" dirty="0" smtClean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  <a:p>
                      <a:pPr latinLnBrk="1"/>
                      <a:endParaRPr lang="ko-KR" altLang="en-US" sz="1600" b="1" dirty="0">
                        <a:solidFill>
                          <a:schemeClr val="tx1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>
                    <a:lnL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2555776" y="5157192"/>
            <a:ext cx="6048672" cy="4124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농경지로 이용되던 토지가 시가지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공업 및 상업 지역으로 바뀌었다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555776" y="5517232"/>
            <a:ext cx="6048672" cy="37709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시가지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취락이 증가한 것으로 보아 도시화되면서 인구가 증가하였다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55776" y="5920816"/>
            <a:ext cx="6120680" cy="58477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주로 농업에 종사하던 과거와 달리 다양한 직업에 종사하며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도시적 생활 양식으로 바뀌었다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모서리가 둥근 직사각형 33"/>
          <p:cNvSpPr/>
          <p:nvPr/>
        </p:nvSpPr>
        <p:spPr>
          <a:xfrm>
            <a:off x="5004048" y="2092598"/>
            <a:ext cx="1656184" cy="720080"/>
          </a:xfrm>
          <a:prstGeom prst="roundRect">
            <a:avLst>
              <a:gd name="adj" fmla="val 13644"/>
            </a:avLst>
          </a:prstGeom>
          <a:solidFill>
            <a:srgbClr val="FAA6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t"/>
          <a:lstStyle/>
          <a:p>
            <a:pPr algn="ctr"/>
            <a:r>
              <a:rPr lang="ko-KR" altLang="en-US" sz="1600" b="1" spc="-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현재의 일기</a:t>
            </a:r>
            <a:endParaRPr lang="ko-KR" altLang="en-US" sz="1600" b="1" spc="-1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3" name="모서리가 둥근 직사각형 32"/>
          <p:cNvSpPr/>
          <p:nvPr/>
        </p:nvSpPr>
        <p:spPr>
          <a:xfrm>
            <a:off x="755576" y="2092598"/>
            <a:ext cx="1656184" cy="720080"/>
          </a:xfrm>
          <a:prstGeom prst="roundRect">
            <a:avLst>
              <a:gd name="adj" fmla="val 13644"/>
            </a:avLst>
          </a:prstGeom>
          <a:solidFill>
            <a:srgbClr val="96DB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t"/>
          <a:lstStyle/>
          <a:p>
            <a:pPr algn="ctr"/>
            <a:r>
              <a:rPr lang="en-US" altLang="ko-KR" sz="1600" b="1" spc="-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1981</a:t>
            </a:r>
            <a:r>
              <a:rPr lang="ko-KR" altLang="en-US" sz="1600" b="1" spc="-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년의 일기</a:t>
            </a:r>
            <a:endParaRPr lang="ko-KR" altLang="en-US" sz="1600" b="1" spc="-1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251520" y="33896"/>
            <a:ext cx="770485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0" algn="l"/>
            <a:r>
              <a:rPr lang="ko-KR" altLang="en-US" sz="27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지역의 공간 변화가 초래한 양상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520" y="1124744"/>
            <a:ext cx="8568952" cy="83330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3000"/>
              </a:lnSpc>
              <a:buSzPct val="100000"/>
              <a:buFont typeface="+mj-lt"/>
              <a:buAutoNum type="arabicPeriod" startAt="2"/>
            </a:pP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1980</a:t>
            </a: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년대에 이 지역에 거주했던 어느 학생의 일기를 참고해 현재 이 지역에 사는 학생이라고 가정하고 일기를 써 보자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2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414586" y="2492896"/>
            <a:ext cx="4032448" cy="4104456"/>
          </a:xfrm>
          <a:prstGeom prst="roundRect">
            <a:avLst>
              <a:gd name="adj" fmla="val 3439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모서리가 둥근 직사각형 20"/>
          <p:cNvSpPr/>
          <p:nvPr/>
        </p:nvSpPr>
        <p:spPr>
          <a:xfrm>
            <a:off x="438738" y="2472596"/>
            <a:ext cx="4032448" cy="4104456"/>
          </a:xfrm>
          <a:prstGeom prst="roundRect">
            <a:avLst>
              <a:gd name="adj" fmla="val 3439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467544" y="2452638"/>
            <a:ext cx="4032448" cy="4104456"/>
          </a:xfrm>
          <a:prstGeom prst="roundRect">
            <a:avLst>
              <a:gd name="adj" fmla="val 3439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216000" rtlCol="0" anchor="ctr"/>
          <a:lstStyle/>
          <a:p>
            <a:pPr indent="144000">
              <a:lnSpc>
                <a:spcPct val="130000"/>
              </a:lnSpc>
            </a:pPr>
            <a:r>
              <a:rPr lang="ko-KR" altLang="en-US" sz="1600" spc="-100" dirty="0" smtClean="0">
                <a:solidFill>
                  <a:schemeClr val="tx1"/>
                </a:solidFill>
              </a:rPr>
              <a:t>○월 ○일 </a:t>
            </a:r>
            <a:r>
              <a:rPr lang="en-US" altLang="ko-KR" sz="1600" spc="-100" dirty="0" smtClean="0">
                <a:solidFill>
                  <a:schemeClr val="tx1"/>
                </a:solidFill>
              </a:rPr>
              <a:t>/ </a:t>
            </a:r>
            <a:r>
              <a:rPr lang="ko-KR" altLang="en-US" sz="1600" spc="-100" dirty="0" smtClean="0">
                <a:solidFill>
                  <a:schemeClr val="tx1"/>
                </a:solidFill>
              </a:rPr>
              <a:t>날씨</a:t>
            </a:r>
            <a:r>
              <a:rPr lang="en-US" altLang="ko-KR" sz="1600" spc="-100" dirty="0" smtClean="0">
                <a:solidFill>
                  <a:schemeClr val="tx1"/>
                </a:solidFill>
              </a:rPr>
              <a:t>: </a:t>
            </a:r>
            <a:r>
              <a:rPr lang="ko-KR" altLang="en-US" sz="1600" spc="-100" dirty="0" smtClean="0">
                <a:solidFill>
                  <a:schemeClr val="tx1"/>
                </a:solidFill>
              </a:rPr>
              <a:t>맑음</a:t>
            </a:r>
          </a:p>
          <a:p>
            <a:pPr indent="144000">
              <a:lnSpc>
                <a:spcPct val="130000"/>
              </a:lnSpc>
            </a:pPr>
            <a:r>
              <a:rPr lang="ko-KR" altLang="en-US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이른 아침 수탉의 힘찬 소리로 나는 잠에서 깨어났다</a:t>
            </a:r>
            <a:r>
              <a:rPr lang="en-US" altLang="ko-KR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아버지는 새벽같이 일어나셔서 소에게 줄 여물과 돼지 사료를 챙기셨다</a:t>
            </a:r>
            <a:r>
              <a:rPr lang="en-US" altLang="ko-KR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어머니는 텃밭에서 따온 고추와 오이</a:t>
            </a:r>
            <a:r>
              <a:rPr lang="en-US" altLang="ko-KR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상추와 구수한 된장찌개를 곁들여 아침 식사를 차리셨다</a:t>
            </a:r>
            <a:r>
              <a:rPr lang="en-US" altLang="ko-KR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.</a:t>
            </a:r>
          </a:p>
          <a:p>
            <a:pPr indent="144000">
              <a:lnSpc>
                <a:spcPct val="130000"/>
              </a:lnSpc>
            </a:pPr>
            <a:r>
              <a:rPr lang="ko-KR" altLang="en-US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식사 후 옆집 친구와 </a:t>
            </a:r>
            <a:r>
              <a:rPr lang="en-US" altLang="ko-KR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30</a:t>
            </a:r>
            <a:r>
              <a:rPr lang="ko-KR" altLang="en-US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분 이상을 걸어서 학교에 갔다</a:t>
            </a:r>
            <a:r>
              <a:rPr lang="en-US" altLang="ko-KR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방과 후 집으로 오는 길에는 산딸기와 뽕나무 열매를 따서 먹었는데</a:t>
            </a:r>
            <a:r>
              <a:rPr lang="en-US" altLang="ko-KR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하굣길은 항상 심심하지 않고 재미있었다</a:t>
            </a:r>
            <a:r>
              <a:rPr lang="en-US" altLang="ko-KR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집에 도착하니 아버지와 어머니는 밭일을 나가셔서 아직 돌아오지 않으셨다</a:t>
            </a:r>
            <a:r>
              <a:rPr lang="en-US" altLang="ko-KR" sz="1600" spc="-100" dirty="0" smtClean="0">
                <a:solidFill>
                  <a:schemeClr val="tx1"/>
                </a:solidFill>
                <a:latin typeface="나눔명조" pitchFamily="18" charset="-127"/>
                <a:ea typeface="나눔명조" pitchFamily="18" charset="-127"/>
              </a:rPr>
              <a:t>.</a:t>
            </a:r>
            <a:endParaRPr lang="ko-KR" altLang="en-US" sz="1600" spc="-100" dirty="0">
              <a:solidFill>
                <a:schemeClr val="tx1"/>
              </a:solidFill>
              <a:latin typeface="나눔명조" pitchFamily="18" charset="-127"/>
              <a:ea typeface="나눔명조" pitchFamily="18" charset="-127"/>
            </a:endParaRPr>
          </a:p>
        </p:txBody>
      </p:sp>
      <p:sp>
        <p:nvSpPr>
          <p:cNvPr id="29" name="모서리가 둥근 직사각형 28"/>
          <p:cNvSpPr/>
          <p:nvPr/>
        </p:nvSpPr>
        <p:spPr>
          <a:xfrm flipH="1">
            <a:off x="4716016" y="2492896"/>
            <a:ext cx="4032448" cy="4104456"/>
          </a:xfrm>
          <a:prstGeom prst="roundRect">
            <a:avLst>
              <a:gd name="adj" fmla="val 3439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0" name="모서리가 둥근 직사각형 29"/>
          <p:cNvSpPr/>
          <p:nvPr/>
        </p:nvSpPr>
        <p:spPr>
          <a:xfrm flipH="1">
            <a:off x="4691864" y="2472596"/>
            <a:ext cx="4032448" cy="4104456"/>
          </a:xfrm>
          <a:prstGeom prst="roundRect">
            <a:avLst>
              <a:gd name="adj" fmla="val 3439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1" name="모서리가 둥근 직사각형 30"/>
          <p:cNvSpPr/>
          <p:nvPr/>
        </p:nvSpPr>
        <p:spPr>
          <a:xfrm flipH="1">
            <a:off x="4663058" y="2452638"/>
            <a:ext cx="4032448" cy="4104456"/>
          </a:xfrm>
          <a:prstGeom prst="roundRect">
            <a:avLst>
              <a:gd name="adj" fmla="val 3439"/>
            </a:avLst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  <a:p>
            <a:pPr>
              <a:lnSpc>
                <a:spcPct val="130000"/>
              </a:lnSpc>
            </a:pPr>
            <a:r>
              <a:rPr lang="en-US" altLang="ko-KR" sz="1600" spc="-13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n-ea"/>
              </a:rPr>
              <a:t>   __________________________________________________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860032" y="2515023"/>
            <a:ext cx="3744416" cy="389805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　아파트 </a:t>
            </a:r>
            <a:r>
              <a:rPr lang="ko-KR" altLang="en-US" sz="1600" spc="-130" dirty="0" err="1" smtClean="0">
                <a:solidFill>
                  <a:srgbClr val="FF0000"/>
                </a:solidFill>
                <a:latin typeface="+mn-ea"/>
              </a:rPr>
              <a:t>창밖에서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 들려오는 자동차 경적 소리에 잠에서 깨어났다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아버지는 아침 일찍 일어나셔서 회사가 있는 서울로 가시기 위해서 서둘러 문 밖을 나서셨다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어머니는 어제 </a:t>
            </a:r>
            <a:r>
              <a:rPr lang="ko-KR" altLang="en-US" sz="1600" spc="-130" dirty="0" err="1" smtClean="0">
                <a:solidFill>
                  <a:srgbClr val="FF0000"/>
                </a:solidFill>
                <a:latin typeface="+mn-ea"/>
              </a:rPr>
              <a:t>마트에서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 사 오신 생선을 구워 아침상에 올렸다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  <a:p>
            <a:pPr>
              <a:lnSpc>
                <a:spcPct val="13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　식사 후 아파트 단지 옆에 있는 학교를 걸어서 갔다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방과 후 수학과 영어 학원 차가 학교 앞으로 왔다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저녁 식사는 친구들과 학원 옆에 있는 햄버거 가게에서 먹고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밤 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9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시에나 되어서야 집으로 돌아왔다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오늘 하루도 </a:t>
            </a:r>
            <a:r>
              <a:rPr lang="ko-KR" altLang="en-US" sz="1600" spc="-130" dirty="0" err="1" smtClean="0">
                <a:solidFill>
                  <a:srgbClr val="FF0000"/>
                </a:solidFill>
                <a:latin typeface="+mn-ea"/>
              </a:rPr>
              <a:t>정신없이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 지냈다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cxnSp>
        <p:nvCxnSpPr>
          <p:cNvPr id="37" name="직선 화살표 연결선 36"/>
          <p:cNvCxnSpPr/>
          <p:nvPr/>
        </p:nvCxnSpPr>
        <p:spPr>
          <a:xfrm>
            <a:off x="4401696" y="2763530"/>
            <a:ext cx="36004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직선 화살표 연결선 40"/>
          <p:cNvCxnSpPr/>
          <p:nvPr/>
        </p:nvCxnSpPr>
        <p:spPr>
          <a:xfrm>
            <a:off x="4401696" y="3195578"/>
            <a:ext cx="36004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직선 화살표 연결선 41"/>
          <p:cNvCxnSpPr/>
          <p:nvPr/>
        </p:nvCxnSpPr>
        <p:spPr>
          <a:xfrm>
            <a:off x="4401696" y="3627626"/>
            <a:ext cx="36004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직선 화살표 연결선 42"/>
          <p:cNvCxnSpPr/>
          <p:nvPr/>
        </p:nvCxnSpPr>
        <p:spPr>
          <a:xfrm>
            <a:off x="4401696" y="4059674"/>
            <a:ext cx="36004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직선 화살표 연결선 43"/>
          <p:cNvCxnSpPr/>
          <p:nvPr/>
        </p:nvCxnSpPr>
        <p:spPr>
          <a:xfrm>
            <a:off x="4401696" y="4491722"/>
            <a:ext cx="36004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직선 화살표 연결선 44"/>
          <p:cNvCxnSpPr/>
          <p:nvPr/>
        </p:nvCxnSpPr>
        <p:spPr>
          <a:xfrm>
            <a:off x="4401696" y="4923770"/>
            <a:ext cx="36004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화살표 연결선 45"/>
          <p:cNvCxnSpPr/>
          <p:nvPr/>
        </p:nvCxnSpPr>
        <p:spPr>
          <a:xfrm>
            <a:off x="4401696" y="5355818"/>
            <a:ext cx="36004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직선 화살표 연결선 46"/>
          <p:cNvCxnSpPr/>
          <p:nvPr/>
        </p:nvCxnSpPr>
        <p:spPr>
          <a:xfrm>
            <a:off x="4401696" y="5787866"/>
            <a:ext cx="36004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직선 화살표 연결선 47"/>
          <p:cNvCxnSpPr/>
          <p:nvPr/>
        </p:nvCxnSpPr>
        <p:spPr>
          <a:xfrm>
            <a:off x="4401696" y="6219914"/>
            <a:ext cx="360040" cy="0"/>
          </a:xfrm>
          <a:prstGeom prst="straightConnector1">
            <a:avLst/>
          </a:prstGeom>
          <a:ln w="28575">
            <a:solidFill>
              <a:schemeClr val="tx1">
                <a:lumMod val="65000"/>
                <a:lumOff val="35000"/>
              </a:schemeClr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93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251520" y="33896"/>
            <a:ext cx="770485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0" algn="l"/>
            <a:r>
              <a:rPr lang="ko-KR" altLang="en-US" sz="27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지역의 공간 변화가 초래한 양상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1520" y="1135630"/>
            <a:ext cx="8568952" cy="42934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2800"/>
              </a:lnSpc>
              <a:buSzPct val="100000"/>
              <a:buFont typeface="+mj-lt"/>
              <a:buAutoNum type="arabicPeriod" startAt="3"/>
            </a:pP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자신이 작성한 일기와 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1980</a:t>
            </a: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년대 일기와의 차이점을 찾아 발표해 보자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2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1560" y="1700808"/>
            <a:ext cx="7560840" cy="153272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자동차 경적 소리로 잠에서 깨어난 점과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아버지는 가축을 기르고 농사짓는 일 대신 서울에 있는 회사로 출근 하신 점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어머니는 </a:t>
            </a:r>
            <a:r>
              <a:rPr lang="ko-KR" altLang="en-US" spc="-130" dirty="0" err="1" smtClean="0">
                <a:solidFill>
                  <a:srgbClr val="FF0000"/>
                </a:solidFill>
                <a:latin typeface="+mn-ea"/>
              </a:rPr>
              <a:t>마트에서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 산 생선으로 아침 식사를 차리고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학교는 아파트 단지 옆에 위치하며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방과 후 학원을 가고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저녁 식사로 햄버거를 먹고 밤늦게 집에 온 점들이 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1970</a:t>
            </a:r>
            <a:r>
              <a:rPr lang="ko-KR" altLang="en-US" spc="-130" dirty="0" smtClean="0">
                <a:solidFill>
                  <a:srgbClr val="FF0000"/>
                </a:solidFill>
                <a:latin typeface="+mn-ea"/>
              </a:rPr>
              <a:t>년대 일기와 차이가 있다</a:t>
            </a:r>
            <a:r>
              <a:rPr lang="en-US" altLang="ko-KR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6333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35" name="제목 1"/>
            <p:cNvSpPr txBox="1">
              <a:spLocks/>
            </p:cNvSpPr>
            <p:nvPr/>
          </p:nvSpPr>
          <p:spPr>
            <a:xfrm>
              <a:off x="251520" y="34020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꼭꼭</a:t>
              </a:r>
              <a:r>
                <a:rPr lang="en-US" altLang="ko-KR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! </a:t>
              </a:r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자기 점검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79" y="1713508"/>
            <a:ext cx="8496944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학습 전개 과정을 읽고 체크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V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하면서 단원의 구조를 파악해 보자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육각형 30"/>
          <p:cNvSpPr/>
          <p:nvPr/>
        </p:nvSpPr>
        <p:spPr>
          <a:xfrm>
            <a:off x="251520" y="1857524"/>
            <a:ext cx="198000" cy="180000"/>
          </a:xfrm>
          <a:prstGeom prst="hexagon">
            <a:avLst/>
          </a:prstGeom>
          <a:solidFill>
            <a:schemeClr val="bg1"/>
          </a:solidFill>
          <a:ln w="53975">
            <a:solidFill>
              <a:srgbClr val="A0D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그룹 47"/>
          <p:cNvGrpSpPr/>
          <p:nvPr/>
        </p:nvGrpSpPr>
        <p:grpSpPr>
          <a:xfrm>
            <a:off x="251520" y="4248144"/>
            <a:ext cx="7980864" cy="461665"/>
            <a:chOff x="341552" y="4235444"/>
            <a:chExt cx="7980864" cy="461665"/>
          </a:xfrm>
        </p:grpSpPr>
        <p:sp>
          <p:nvSpPr>
            <p:cNvPr id="28" name="TextBox 27"/>
            <p:cNvSpPr txBox="1"/>
            <p:nvPr/>
          </p:nvSpPr>
          <p:spPr>
            <a:xfrm>
              <a:off x="553936" y="4235444"/>
              <a:ext cx="7768480" cy="461665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학습 전개 과정을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바탕으로 나의 목표를 세워 보자</a:t>
              </a:r>
              <a:r>
                <a:rPr lang="en-US" altLang="ko-KR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32" name="육각형 31"/>
            <p:cNvSpPr/>
            <p:nvPr/>
          </p:nvSpPr>
          <p:spPr>
            <a:xfrm>
              <a:off x="341552" y="4376276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264220" y="2844070"/>
            <a:ext cx="2390680" cy="885662"/>
          </a:xfrm>
          <a:prstGeom prst="homePlate">
            <a:avLst/>
          </a:prstGeom>
          <a:solidFill>
            <a:srgbClr val="E8F5F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500" spc="-140" dirty="0" smtClean="0">
                <a:solidFill>
                  <a:schemeClr val="tx1"/>
                </a:solidFill>
              </a:rPr>
              <a:t>교통 </a:t>
            </a:r>
            <a:r>
              <a:rPr lang="en-US" altLang="ko-KR" sz="1500" spc="-140" dirty="0" smtClean="0">
                <a:solidFill>
                  <a:schemeClr val="tx1"/>
                </a:solidFill>
              </a:rPr>
              <a:t>· </a:t>
            </a:r>
            <a:r>
              <a:rPr lang="ko-KR" altLang="en-US" sz="1500" spc="-140" dirty="0" smtClean="0">
                <a:solidFill>
                  <a:schemeClr val="tx1"/>
                </a:solidFill>
              </a:rPr>
              <a:t>통신의 발달과 정보화에 따른 삶의 변화 모습을 이해한다</a:t>
            </a:r>
            <a:r>
              <a:rPr lang="en-US" altLang="ko-KR" sz="1500" spc="-140" dirty="0" smtClean="0">
                <a:solidFill>
                  <a:schemeClr val="tx1"/>
                </a:solidFill>
              </a:rPr>
              <a:t>.</a:t>
            </a:r>
            <a:endParaRPr lang="ko-KR" altLang="en-US" sz="1500" spc="-140" dirty="0">
              <a:solidFill>
                <a:schemeClr val="tx1"/>
              </a:solidFill>
            </a:endParaRPr>
          </a:p>
        </p:txBody>
      </p:sp>
      <p:sp>
        <p:nvSpPr>
          <p:cNvPr id="21" name="갈매기형 수장 20"/>
          <p:cNvSpPr/>
          <p:nvPr/>
        </p:nvSpPr>
        <p:spPr>
          <a:xfrm>
            <a:off x="2280444" y="2844070"/>
            <a:ext cx="2664296" cy="885662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rIns="36000" rtlCol="0" anchor="ctr"/>
          <a:lstStyle/>
          <a:p>
            <a:pPr algn="ctr"/>
            <a:r>
              <a:rPr lang="ko-KR" altLang="en-US" sz="1500" spc="-150" dirty="0" smtClean="0">
                <a:solidFill>
                  <a:schemeClr val="tx1"/>
                </a:solidFill>
              </a:rPr>
              <a:t>교통 </a:t>
            </a:r>
            <a:r>
              <a:rPr lang="en-US" altLang="ko-KR" sz="1500" spc="-150" dirty="0" smtClean="0">
                <a:solidFill>
                  <a:schemeClr val="tx1"/>
                </a:solidFill>
              </a:rPr>
              <a:t>· </a:t>
            </a:r>
            <a:r>
              <a:rPr lang="ko-KR" altLang="en-US" sz="1500" spc="-150" dirty="0" smtClean="0">
                <a:solidFill>
                  <a:schemeClr val="tx1"/>
                </a:solidFill>
              </a:rPr>
              <a:t>통신 발달과 정보화에 따른 문제점을 파악한다</a:t>
            </a:r>
            <a:r>
              <a:rPr lang="en-US" altLang="ko-KR" sz="1500" spc="-150" dirty="0" smtClean="0">
                <a:solidFill>
                  <a:schemeClr val="tx1"/>
                </a:solidFill>
              </a:rPr>
              <a:t>.</a:t>
            </a:r>
            <a:endParaRPr lang="ko-KR" altLang="en-US" sz="1500" spc="-150" dirty="0">
              <a:solidFill>
                <a:schemeClr val="tx1"/>
              </a:solidFill>
            </a:endParaRPr>
          </a:p>
        </p:txBody>
      </p:sp>
      <p:sp>
        <p:nvSpPr>
          <p:cNvPr id="22" name="갈매기형 수장 21"/>
          <p:cNvSpPr/>
          <p:nvPr/>
        </p:nvSpPr>
        <p:spPr>
          <a:xfrm>
            <a:off x="4560059" y="2844070"/>
            <a:ext cx="2626868" cy="885661"/>
          </a:xfrm>
          <a:prstGeom prst="chevron">
            <a:avLst/>
          </a:prstGeom>
          <a:solidFill>
            <a:srgbClr val="C5E3E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200" spc="-140" dirty="0" smtClean="0">
                <a:solidFill>
                  <a:schemeClr val="tx1"/>
                </a:solidFill>
              </a:rPr>
              <a:t>교통 </a:t>
            </a:r>
            <a:r>
              <a:rPr lang="en-US" altLang="ko-KR" sz="1200" spc="-140" dirty="0" smtClean="0">
                <a:solidFill>
                  <a:schemeClr val="tx1"/>
                </a:solidFill>
              </a:rPr>
              <a:t>· </a:t>
            </a:r>
            <a:r>
              <a:rPr lang="ko-KR" altLang="en-US" sz="1200" spc="-140" dirty="0" smtClean="0">
                <a:solidFill>
                  <a:schemeClr val="tx1"/>
                </a:solidFill>
              </a:rPr>
              <a:t>통신의 발달과 정보화에 따른 문제점을 해결하기 위한 대처 방안을 알아본다</a:t>
            </a:r>
            <a:r>
              <a:rPr lang="en-US" altLang="ko-KR" sz="1200" spc="-140" dirty="0" smtClean="0">
                <a:solidFill>
                  <a:schemeClr val="tx1"/>
                </a:solidFill>
              </a:rPr>
              <a:t>.</a:t>
            </a:r>
            <a:endParaRPr lang="ko-KR" altLang="en-US" sz="1200" spc="-50" dirty="0">
              <a:solidFill>
                <a:schemeClr val="tx1"/>
              </a:solidFill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6814513" y="2844070"/>
            <a:ext cx="2016224" cy="885662"/>
            <a:chOff x="6660232" y="2831370"/>
            <a:chExt cx="2016224" cy="885662"/>
          </a:xfrm>
        </p:grpSpPr>
        <p:sp>
          <p:nvSpPr>
            <p:cNvPr id="24" name="갈매기형 수장 23"/>
            <p:cNvSpPr/>
            <p:nvPr/>
          </p:nvSpPr>
          <p:spPr>
            <a:xfrm>
              <a:off x="6660232" y="2831371"/>
              <a:ext cx="1080120" cy="885661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7236296" y="2831370"/>
              <a:ext cx="1440160" cy="8855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ko-KR" sz="1500" dirty="0" smtClean="0">
                  <a:solidFill>
                    <a:prstClr val="black"/>
                  </a:solidFill>
                </a:rPr>
                <a:t> 87</a:t>
              </a:r>
              <a:r>
                <a:rPr lang="ko-KR" altLang="en-US" sz="1500" dirty="0" smtClean="0">
                  <a:solidFill>
                    <a:prstClr val="black"/>
                  </a:solidFill>
                </a:rPr>
                <a:t>쪽에서 </a:t>
              </a:r>
              <a:endParaRPr lang="en-US" altLang="ko-KR" sz="1500" dirty="0" smtClean="0">
                <a:solidFill>
                  <a:prstClr val="black"/>
                </a:solidFill>
              </a:endParaRPr>
            </a:p>
            <a:p>
              <a:pPr lvl="0"/>
              <a:r>
                <a:rPr lang="ko-KR" altLang="en-US" sz="1500" dirty="0" smtClean="0">
                  <a:solidFill>
                    <a:prstClr val="black"/>
                  </a:solidFill>
                </a:rPr>
                <a:t>학습 결과를 </a:t>
              </a:r>
              <a:endParaRPr lang="en-US" altLang="ko-KR" sz="1500" dirty="0" smtClean="0">
                <a:solidFill>
                  <a:prstClr val="black"/>
                </a:solidFill>
              </a:endParaRPr>
            </a:p>
            <a:p>
              <a:pPr lvl="0"/>
              <a:r>
                <a:rPr lang="ko-KR" altLang="en-US" sz="1500" dirty="0" smtClean="0">
                  <a:solidFill>
                    <a:prstClr val="black"/>
                  </a:solidFill>
                </a:rPr>
                <a:t> 평가한다</a:t>
              </a:r>
              <a:r>
                <a:rPr lang="en-US" altLang="ko-KR" sz="1500" dirty="0" smtClean="0">
                  <a:solidFill>
                    <a:prstClr val="black"/>
                  </a:solidFill>
                </a:rPr>
                <a:t>.</a:t>
              </a:r>
              <a:endParaRPr lang="ko-KR" altLang="en-US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1850831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083079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6387335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8475567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51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76011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0A35B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A0A35B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276872"/>
            <a:ext cx="8424936" cy="116955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자신이 거주하는 지역의 공간 변화에 따른 문제점과 그 해결 방안을 찾을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endParaRPr lang="ko-KR" altLang="en-US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544" y="4779957"/>
            <a:ext cx="8136904" cy="12003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인구 과밀화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지역 노후화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인구 유출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지역 경제 침체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공동체 의식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429309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0A35B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A0A35B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7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0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02.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우리 지역의 발전을 위한 노력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4831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grpSp>
          <p:nvGrpSpPr>
            <p:cNvPr id="12" name="그룹 11"/>
            <p:cNvGrpSpPr/>
            <p:nvPr/>
          </p:nvGrpSpPr>
          <p:grpSpPr>
            <a:xfrm>
              <a:off x="0" y="0"/>
              <a:ext cx="9144000" cy="1106224"/>
              <a:chOff x="0" y="0"/>
              <a:chExt cx="9144000" cy="1106224"/>
            </a:xfrm>
          </p:grpSpPr>
          <p:pic>
            <p:nvPicPr>
              <p:cNvPr id="18" name="그림 17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19" name="제목 1"/>
              <p:cNvSpPr txBox="1">
                <a:spLocks/>
              </p:cNvSpPr>
              <p:nvPr/>
            </p:nvSpPr>
            <p:spPr>
              <a:xfrm>
                <a:off x="251520" y="33896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28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나눔고딕 ExtraBold" pitchFamily="50" charset="-127"/>
                    <a:ea typeface="나눔고딕 ExtraBold" pitchFamily="50" charset="-127"/>
                  </a:rPr>
                  <a:t>생각 펼치기</a:t>
                </a:r>
                <a:endParaRPr lang="ko-KR" altLang="en-US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7583636" y="314900"/>
              <a:ext cx="1296144" cy="377796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>
              <a:defPPr>
                <a:defRPr lang="ko-KR"/>
              </a:defPPr>
              <a:lvl1pPr>
                <a:lnSpc>
                  <a:spcPct val="150000"/>
                </a:lnSpc>
                <a:defRPr sz="1400" b="1">
                  <a:solidFill>
                    <a:schemeClr val="bg1">
                      <a:lumMod val="50000"/>
                    </a:schemeClr>
                  </a:solidFill>
                  <a:latin typeface="+mn-ea"/>
                </a:defRPr>
              </a:lvl1pPr>
            </a:lstStyle>
            <a:p>
              <a:pPr algn="r"/>
              <a:r>
                <a:rPr lang="ko-KR" altLang="en-US" dirty="0">
                  <a:latin typeface="나눔고딕 ExtraBold" pitchFamily="50" charset="-127"/>
                  <a:ea typeface="나눔고딕 ExtraBold" pitchFamily="50" charset="-127"/>
                </a:rPr>
                <a:t>교과서 </a:t>
              </a:r>
              <a:r>
                <a:rPr lang="en-US" altLang="ko-KR" dirty="0" smtClean="0">
                  <a:latin typeface="나눔고딕 ExtraBold" pitchFamily="50" charset="-127"/>
                  <a:ea typeface="나눔고딕 ExtraBold" pitchFamily="50" charset="-127"/>
                </a:rPr>
                <a:t>90</a:t>
              </a:r>
              <a:r>
                <a:rPr lang="ko-KR" altLang="en-US" dirty="0" smtClean="0">
                  <a:latin typeface="나눔고딕 ExtraBold" pitchFamily="50" charset="-127"/>
                  <a:ea typeface="나눔고딕 ExtraBold" pitchFamily="50" charset="-127"/>
                </a:rPr>
                <a:t>쪽</a:t>
              </a:r>
              <a:endParaRPr lang="ko-KR" altLang="en-US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376" y="1556792"/>
            <a:ext cx="8301249" cy="4752528"/>
          </a:xfrm>
          <a:prstGeom prst="roundRect">
            <a:avLst>
              <a:gd name="adj" fmla="val 1321"/>
            </a:avLst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모서리가 둥근 직사각형 9"/>
          <p:cNvSpPr/>
          <p:nvPr/>
        </p:nvSpPr>
        <p:spPr>
          <a:xfrm>
            <a:off x="4427984" y="1412776"/>
            <a:ext cx="4464496" cy="511256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noFill/>
          </a:ln>
          <a:effectLst>
            <a:softEdge rad="317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TextBox 10"/>
          <p:cNvSpPr txBox="1"/>
          <p:nvPr/>
        </p:nvSpPr>
        <p:spPr>
          <a:xfrm>
            <a:off x="4860032" y="1858130"/>
            <a:ext cx="3600400" cy="4221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500" b="1" spc="-100" dirty="0" smtClean="0"/>
              <a:t>성북동 비둘기</a:t>
            </a:r>
            <a:endParaRPr lang="en-US" altLang="ko-KR" sz="1500" b="1" spc="-100" dirty="0" smtClean="0"/>
          </a:p>
          <a:p>
            <a:pPr algn="r">
              <a:lnSpc>
                <a:spcPct val="120000"/>
              </a:lnSpc>
            </a:pPr>
            <a:r>
              <a:rPr lang="en-US" altLang="ko-KR" sz="1400" spc="-100" dirty="0" smtClean="0"/>
              <a:t>-</a:t>
            </a:r>
            <a:r>
              <a:rPr lang="ko-KR" altLang="en-US" sz="1400" spc="-100" dirty="0" smtClean="0"/>
              <a:t>김광섭</a:t>
            </a:r>
            <a:endParaRPr lang="en-US" altLang="ko-KR" sz="1400" spc="-100" dirty="0" smtClean="0"/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성북동 산에 번지가 새로 생기면서</a:t>
            </a:r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본래 살던 성북동 비둘기만이 번지가 없어졌다</a:t>
            </a:r>
            <a:r>
              <a:rPr lang="en-US" altLang="ko-KR" sz="1400" spc="-1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새벽부터 돌 깨는 산울림에 떨다가</a:t>
            </a:r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가슴에 금이 갔다</a:t>
            </a:r>
            <a:r>
              <a:rPr lang="en-US" altLang="ko-KR" sz="1400" spc="-1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1400" spc="-100" dirty="0" smtClean="0"/>
              <a:t>… (</a:t>
            </a:r>
            <a:r>
              <a:rPr lang="ko-KR" altLang="en-US" sz="1400" spc="-100" dirty="0" smtClean="0"/>
              <a:t>중략</a:t>
            </a:r>
            <a:r>
              <a:rPr lang="en-US" altLang="ko-KR" sz="1400" spc="-100" dirty="0" smtClean="0"/>
              <a:t>) …</a:t>
            </a:r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성북동 메마른 골짜기에는</a:t>
            </a:r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조용히 앉아 콩알 하나 찍어 먹을</a:t>
            </a:r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널찍한 마당은커녕 가는 데마다</a:t>
            </a:r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채석장 포성이 </a:t>
            </a:r>
            <a:r>
              <a:rPr lang="ko-KR" altLang="en-US" sz="1400" spc="-100" dirty="0" err="1" smtClean="0"/>
              <a:t>메아리쳐서</a:t>
            </a:r>
            <a:endParaRPr lang="ko-KR" altLang="en-US" sz="1400" spc="-100" dirty="0" smtClean="0"/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피난하듯 지붕에 올라앉아</a:t>
            </a:r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아침 구공탄 굴뚝 연기에서 향수를 느끼다가</a:t>
            </a:r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산 </a:t>
            </a:r>
            <a:r>
              <a:rPr lang="en-US" altLang="ko-KR" sz="1400" spc="-100" dirty="0" smtClean="0"/>
              <a:t>1</a:t>
            </a:r>
            <a:r>
              <a:rPr lang="ko-KR" altLang="en-US" sz="1400" spc="-100" dirty="0" smtClean="0"/>
              <a:t>번지 채석장에 도로 가서</a:t>
            </a:r>
          </a:p>
          <a:p>
            <a:pPr>
              <a:lnSpc>
                <a:spcPct val="120000"/>
              </a:lnSpc>
            </a:pPr>
            <a:r>
              <a:rPr lang="ko-KR" altLang="en-US" sz="1400" spc="-100" dirty="0" smtClean="0"/>
              <a:t>금방 따낸 돌 온기에 입을 닦는다</a:t>
            </a:r>
            <a:r>
              <a:rPr lang="en-US" altLang="ko-KR" sz="1400" spc="-100" dirty="0" smtClean="0"/>
              <a:t>.</a:t>
            </a:r>
          </a:p>
          <a:p>
            <a:pPr>
              <a:lnSpc>
                <a:spcPct val="120000"/>
              </a:lnSpc>
            </a:pPr>
            <a:r>
              <a:rPr lang="en-US" altLang="ko-KR" sz="1400" spc="-100" dirty="0" smtClean="0"/>
              <a:t>… (</a:t>
            </a:r>
            <a:r>
              <a:rPr lang="ko-KR" altLang="en-US" sz="1400" spc="-100" dirty="0" smtClean="0"/>
              <a:t>후략</a:t>
            </a:r>
            <a:r>
              <a:rPr lang="en-US" altLang="ko-KR" sz="1400" spc="-100" dirty="0" smtClean="0"/>
              <a:t>) …</a:t>
            </a:r>
            <a:endParaRPr lang="ko-KR" altLang="en-US" sz="1400" spc="-100" dirty="0"/>
          </a:p>
        </p:txBody>
      </p:sp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971600" y="4653136"/>
            <a:ext cx="7776864" cy="5355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학교를 다른 시설로 이용하고 있는 까닭은 무엇일까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552" y="4722270"/>
            <a:ext cx="364047" cy="36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43608" y="5301208"/>
            <a:ext cx="7560840" cy="6463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인구 유출로 폐교가 된 곳에 문화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교육 시설을 유치하여 지역 경제를 활성화하기 위해서이다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5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발전을 위한 노력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1600" y="1571365"/>
            <a:ext cx="3537365" cy="2707952"/>
          </a:xfrm>
          <a:prstGeom prst="roundRect">
            <a:avLst>
              <a:gd name="adj" fmla="val 5009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16016" y="1556792"/>
            <a:ext cx="3528392" cy="2722525"/>
          </a:xfrm>
          <a:prstGeom prst="roundRect">
            <a:avLst>
              <a:gd name="adj" fmla="val 5072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90544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2509"/>
            <a:ext cx="8496944" cy="461664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</a:t>
            </a:r>
            <a:r>
              <a:rPr lang="en-US" altLang="ko-KR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대도시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인구의 과밀화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주택 및 주차 공간 부족 등 각종 시설의 부족 문제 발생</a:t>
            </a: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도시 내 노후 공간 증가 → 지역 주민들의 삶의 질 하락</a:t>
            </a: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교통 체증과 범죄 증가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환경 오염 발생 등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②</a:t>
            </a:r>
            <a:r>
              <a:rPr lang="en-US" altLang="ko-KR" sz="2800" b="1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중소도시</a:t>
            </a:r>
            <a:endParaRPr lang="en-US" altLang="ko-KR" sz="32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일자리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·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문화 공간의 부족 → 주변 대도시에 의존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대도시로의 인구 유출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72706"/>
            <a:ext cx="730830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 지역의 공간 변화로 초래된 문제점은 무엇일까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1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발전을 위한 노력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2792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2509"/>
            <a:ext cx="8496944" cy="457356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③</a:t>
            </a:r>
            <a:r>
              <a:rPr lang="en-US" altLang="ko-KR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도시와 인접한 촌락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도시화의 진행으로 전통적 가치관 및 문화 약화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공동체 의식 약화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40000"/>
              </a:lnSpc>
            </a:pPr>
            <a:r>
              <a:rPr lang="ko-KR" altLang="en-US" sz="2800" b="1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④</a:t>
            </a:r>
            <a:r>
              <a:rPr lang="en-US" altLang="ko-KR" sz="2800" b="1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800" b="1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도시와 떨어진 촌락</a:t>
            </a:r>
            <a:endParaRPr lang="en-US" altLang="ko-KR" sz="32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노동력 부족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성비 불균형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유휴 경작지 증가 등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교육 및 의로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문화생활 여건의 악화 → 인구 유출 가속화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40000"/>
              </a:lnSpc>
            </a:pP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→ 지역 경제 침체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72706"/>
            <a:ext cx="730830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 지역의 공간 변화로 초래된 문제점은 무엇일까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0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1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발전을 위한 노력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26446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2509"/>
            <a:ext cx="8352928" cy="304698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</a:t>
            </a:r>
            <a:r>
              <a:rPr lang="en-US" altLang="ko-KR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촌락 지역의 공간 변화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도시와 인접한 촌락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상업 시설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아파트 단지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공업 단지 증가 등 도시적 경관이 많이 나타남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도시와 멀리 떨어진 촌락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인구의 빠른 감소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휴경지 증가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폐교와 폐가의 증가 등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72706"/>
            <a:ext cx="730830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 지역의 공간은 어떻게 변하고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0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1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발전을 위한 노력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94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59768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0138"/>
            <a:ext cx="8280920" cy="427040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대도시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도시 내 기반 시설 확충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노후 지역의 재개발을 통한 환경 개선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지역 균형을 통한 인구의 지방 분산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lvl="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② 중소 도시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일자리 창출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서비스 질 개선 등을 통한 자족 기능 확충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질 높은 정주 환경 제공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372706"/>
            <a:ext cx="7452320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 지역의 문제점을 해결하기 위한 방안은 무엇일까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2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7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발전을 위한 노력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24" name="직사각형 23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66004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0138"/>
            <a:ext cx="8640960" cy="189282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 도시와 가까운 촌락 지역에서의 생활 양식 변화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상업적 농업의 확대와 겸업농의 비중 증가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공동체의 유대감이 약화되고 도시적 생활 양식 증가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372706"/>
            <a:ext cx="7452320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 지역의 생활 양식은 어떻게 변화하고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7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02. </a:t>
                </a:r>
                <a:r>
                  <a:rPr lang="ko-KR" altLang="en-US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발전을 위한 노력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24" name="직사각형 23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95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980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51520" y="1628800"/>
            <a:ext cx="4248472" cy="2376264"/>
          </a:xfrm>
          <a:prstGeom prst="snip2SameRect">
            <a:avLst>
              <a:gd name="adj1" fmla="val 479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tIns="0" bIns="0" rtlCol="0">
            <a:noAutofit/>
          </a:bodyPr>
          <a:lstStyle/>
          <a:p>
            <a:pPr>
              <a:lnSpc>
                <a:spcPct val="140000"/>
              </a:lnSpc>
            </a:pPr>
            <a:endParaRPr lang="en-US" altLang="ko-KR" sz="1400" spc="-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95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251520" y="33896"/>
            <a:ext cx="770485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0" algn="l"/>
            <a:r>
              <a:rPr lang="ko-KR" altLang="en-US" sz="27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 지역의 문제점과 그 해결 방안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5536" y="4185316"/>
            <a:ext cx="7632848" cy="4678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3200"/>
              </a:lnSpc>
              <a:buSzPct val="100000"/>
              <a:buFont typeface="+mj-lt"/>
              <a:buAutoNum type="arabicPeriod"/>
            </a:pPr>
            <a:r>
              <a:rPr lang="ko-KR" altLang="en-US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자료</a:t>
            </a:r>
            <a:r>
              <a:rPr lang="en-US" altLang="ko-KR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1, </a:t>
            </a:r>
            <a:r>
              <a:rPr lang="ko-KR" altLang="en-US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자료</a:t>
            </a:r>
            <a:r>
              <a:rPr lang="en-US" altLang="ko-KR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r>
              <a:rPr lang="ko-KR" altLang="en-US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에 나타난 문제점과 원인을 생각해 보자</a:t>
            </a:r>
            <a:r>
              <a:rPr lang="en-US" altLang="ko-KR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200" b="1" spc="-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395536" y="1242076"/>
            <a:ext cx="576064" cy="252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1600" y="1196752"/>
            <a:ext cx="3384376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도시 지역의 문제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37191"/>
            <a:ext cx="39289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직사각형 27"/>
          <p:cNvSpPr/>
          <p:nvPr/>
        </p:nvSpPr>
        <p:spPr>
          <a:xfrm>
            <a:off x="323528" y="3477258"/>
            <a:ext cx="3960440" cy="481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>
              <a:lnSpc>
                <a:spcPct val="110000"/>
              </a:lnSpc>
            </a:pP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공익 광고에 ‘문 하나 사이에 두고 있지만</a:t>
            </a:r>
            <a:r>
              <a:rPr lang="en-US" altLang="ko-KR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천 리 길보다 먼 우리 이웃</a:t>
            </a:r>
            <a:r>
              <a:rPr lang="en-US" altLang="ko-KR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…….’</a:t>
            </a: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이라는 문구가 쓰여 있다</a:t>
            </a:r>
            <a:r>
              <a:rPr lang="en-US" altLang="ko-KR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  <a:endParaRPr lang="ko-KR" altLang="en-US" sz="1200" spc="-1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0" y="1701371"/>
            <a:ext cx="4248472" cy="2251553"/>
          </a:xfrm>
          <a:prstGeom prst="snip2SameRect">
            <a:avLst>
              <a:gd name="adj1" fmla="val 4790"/>
              <a:gd name="adj2" fmla="val 4751"/>
            </a:avLst>
          </a:prstGeom>
          <a:solidFill>
            <a:srgbClr val="E1F1F3"/>
          </a:solidFill>
          <a:ln>
            <a:noFill/>
          </a:ln>
          <a:effectLst/>
        </p:spPr>
        <p:txBody>
          <a:bodyPr wrap="square" t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통계청의 발표에 따르면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2015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년 현재 농가 인구는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2010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년에 비해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16.1% 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줄어든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256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만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9,000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명으로 우리나라 전체 인구의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5.0% 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수준이다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또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, 65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세 이상의 농가 인구 비율은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38.4%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로 우리나라 전체의 고령 인구 비율인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13.2%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보다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3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배 정도 높다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이와 같은 인구 감소와 고령화 현상은 농촌 지역의 노동력 부족 문제로 이어지고 있다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. </a:t>
            </a:r>
          </a:p>
          <a:p>
            <a:pPr algn="r">
              <a:lnSpc>
                <a:spcPct val="140000"/>
              </a:lnSpc>
            </a:pP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- 『</a:t>
            </a:r>
            <a:r>
              <a:rPr lang="ko-KR" altLang="en-US" sz="1400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농수축산신문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』, 2016. 9. 28.</a:t>
            </a:r>
          </a:p>
        </p:txBody>
      </p:sp>
      <p:sp>
        <p:nvSpPr>
          <p:cNvPr id="30" name="모서리가 둥근 직사각형 29"/>
          <p:cNvSpPr/>
          <p:nvPr/>
        </p:nvSpPr>
        <p:spPr>
          <a:xfrm>
            <a:off x="4572000" y="1251368"/>
            <a:ext cx="576064" cy="252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8064" y="1196752"/>
            <a:ext cx="3384376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농촌 지역의 문제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2" name="모서리가 둥근 직사각형 31"/>
          <p:cNvSpPr/>
          <p:nvPr/>
        </p:nvSpPr>
        <p:spPr>
          <a:xfrm>
            <a:off x="395536" y="4941168"/>
            <a:ext cx="8352928" cy="6480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395536" y="5661248"/>
            <a:ext cx="8352928" cy="648072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4" name="모서리가 둥근 직사각형 33"/>
          <p:cNvSpPr/>
          <p:nvPr/>
        </p:nvSpPr>
        <p:spPr>
          <a:xfrm>
            <a:off x="438969" y="5001462"/>
            <a:ext cx="964679" cy="527485"/>
          </a:xfrm>
          <a:prstGeom prst="roundRect">
            <a:avLst>
              <a:gd name="adj" fmla="val 50000"/>
            </a:avLst>
          </a:prstGeom>
          <a:solidFill>
            <a:srgbClr val="ADDDD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자료 </a:t>
            </a:r>
            <a:r>
              <a:rPr lang="en-US" altLang="ko-KR" sz="1600" b="1" spc="-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1</a:t>
            </a:r>
            <a:endParaRPr lang="ko-KR" altLang="en-US" sz="1600" b="1" spc="-1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5" name="모서리가 둥근 직사각형 34"/>
          <p:cNvSpPr/>
          <p:nvPr/>
        </p:nvSpPr>
        <p:spPr>
          <a:xfrm>
            <a:off x="438969" y="5721542"/>
            <a:ext cx="964679" cy="527485"/>
          </a:xfrm>
          <a:prstGeom prst="roundRect">
            <a:avLst>
              <a:gd name="adj" fmla="val 50000"/>
            </a:avLst>
          </a:prstGeom>
          <a:solidFill>
            <a:srgbClr val="ADDDD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자료 </a:t>
            </a:r>
            <a:r>
              <a:rPr lang="en-US" altLang="ko-KR" sz="1600" b="1" spc="-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2</a:t>
            </a:r>
            <a:endParaRPr lang="ko-KR" altLang="en-US" sz="1600" b="1" spc="-1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6" name="모서리가 둥근 직사각형 35"/>
          <p:cNvSpPr/>
          <p:nvPr/>
        </p:nvSpPr>
        <p:spPr>
          <a:xfrm>
            <a:off x="1763688" y="4701394"/>
            <a:ext cx="2252439" cy="311460"/>
          </a:xfrm>
          <a:prstGeom prst="roundRect">
            <a:avLst>
              <a:gd name="adj" fmla="val 50000"/>
            </a:avLst>
          </a:prstGeom>
          <a:solidFill>
            <a:srgbClr val="ADDDD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0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문제점</a:t>
            </a:r>
            <a:endParaRPr lang="ko-KR" altLang="en-US" sz="1600" b="1" spc="-1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37" name="모서리가 둥근 직사각형 36"/>
          <p:cNvSpPr/>
          <p:nvPr/>
        </p:nvSpPr>
        <p:spPr>
          <a:xfrm>
            <a:off x="5580112" y="4702152"/>
            <a:ext cx="2252439" cy="311460"/>
          </a:xfrm>
          <a:prstGeom prst="roundRect">
            <a:avLst>
              <a:gd name="adj" fmla="val 50000"/>
            </a:avLst>
          </a:prstGeom>
          <a:solidFill>
            <a:srgbClr val="ADDDDC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00" dirty="0" smtClean="0">
                <a:solidFill>
                  <a:schemeClr val="tx1"/>
                </a:solidFill>
                <a:latin typeface="나눔고딕" pitchFamily="50" charset="-127"/>
                <a:ea typeface="나눔고딕" pitchFamily="50" charset="-127"/>
              </a:rPr>
              <a:t>원인</a:t>
            </a:r>
            <a:endParaRPr lang="ko-KR" altLang="en-US" sz="1600" b="1" spc="-100" dirty="0">
              <a:solidFill>
                <a:schemeClr val="tx1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40" name="직선 연결선 39"/>
          <p:cNvCxnSpPr/>
          <p:nvPr/>
        </p:nvCxnSpPr>
        <p:spPr>
          <a:xfrm>
            <a:off x="4513383" y="4941168"/>
            <a:ext cx="0" cy="6480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1547664" y="5118867"/>
            <a:ext cx="2736304" cy="35086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만연한 개인주의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공동체 의식 부족</a:t>
            </a:r>
            <a:endParaRPr lang="en-US" altLang="ko-KR" sz="1400" spc="-13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72000" y="4973717"/>
            <a:ext cx="4032448" cy="60939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도시화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산업화로 직업이 다양화되어 주민 간의 이질성이 높아져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교류와 유대감이 적어지게 되었다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cxnSp>
        <p:nvCxnSpPr>
          <p:cNvPr id="43" name="직선 연결선 42"/>
          <p:cNvCxnSpPr/>
          <p:nvPr/>
        </p:nvCxnSpPr>
        <p:spPr>
          <a:xfrm>
            <a:off x="4513383" y="5661248"/>
            <a:ext cx="0" cy="648072"/>
          </a:xfrm>
          <a:prstGeom prst="line">
            <a:avLst/>
          </a:prstGeom>
          <a:ln w="1905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1547664" y="5829014"/>
            <a:ext cx="2736304" cy="3254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노동력 부족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지역 경제 침체</a:t>
            </a:r>
            <a:endParaRPr lang="en-US" altLang="ko-KR" sz="1400" spc="-13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4572000" y="5684998"/>
            <a:ext cx="4032448" cy="60939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농촌 지역의 기반 시설 부족과  도시의 많은 일자리는 농촌의 청장년층들의 인구 유출을 가속화 시켰다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476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42" grpId="0"/>
      <p:bldP spid="44" grpId="0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51520" y="1628800"/>
            <a:ext cx="4248472" cy="2376264"/>
          </a:xfrm>
          <a:prstGeom prst="snip2SameRect">
            <a:avLst>
              <a:gd name="adj1" fmla="val 4790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txBody>
          <a:bodyPr wrap="square" tIns="0" bIns="0" rtlCol="0">
            <a:noAutofit/>
          </a:bodyPr>
          <a:lstStyle/>
          <a:p>
            <a:pPr>
              <a:lnSpc>
                <a:spcPct val="140000"/>
              </a:lnSpc>
            </a:pPr>
            <a:endParaRPr lang="en-US" altLang="ko-KR" sz="1400" spc="-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명조" pitchFamily="18" charset="-127"/>
              <a:ea typeface="나눔명조" pitchFamily="18" charset="-127"/>
            </a:endParaRPr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스스로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0070C0"/>
                </a:solidFill>
                <a:latin typeface="나눔고딕 ExtraBold" pitchFamily="50" charset="-127"/>
                <a:ea typeface="나눔고딕 ExtraBold" pitchFamily="50" charset="-127"/>
              </a:rPr>
              <a:t>탐구하기 </a:t>
            </a:r>
            <a:endParaRPr lang="en-US" altLang="ko-KR" sz="2000" b="1" spc="-150" dirty="0" smtClean="0">
              <a:solidFill>
                <a:srgbClr val="0070C0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95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8" name="제목 1"/>
          <p:cNvSpPr txBox="1">
            <a:spLocks/>
          </p:cNvSpPr>
          <p:nvPr/>
        </p:nvSpPr>
        <p:spPr>
          <a:xfrm>
            <a:off x="251520" y="33896"/>
            <a:ext cx="770485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080000" algn="l"/>
            <a:r>
              <a:rPr lang="ko-KR" altLang="en-US" sz="27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 지역의 문제점과 그 해결 방안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95536" y="4185316"/>
            <a:ext cx="7632848" cy="4678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3200"/>
              </a:lnSpc>
              <a:buSzPct val="100000"/>
              <a:buFont typeface="+mj-lt"/>
              <a:buAutoNum type="arabicPeriod" startAt="2"/>
            </a:pPr>
            <a:r>
              <a:rPr lang="ko-KR" altLang="en-US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자료</a:t>
            </a:r>
            <a:r>
              <a:rPr lang="en-US" altLang="ko-KR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1, </a:t>
            </a:r>
            <a:r>
              <a:rPr lang="ko-KR" altLang="en-US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자료</a:t>
            </a:r>
            <a:r>
              <a:rPr lang="en-US" altLang="ko-KR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r>
              <a:rPr lang="ko-KR" altLang="en-US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를 해결할 방안을 제시해 보자</a:t>
            </a:r>
            <a:r>
              <a:rPr lang="en-US" altLang="ko-KR" sz="2200" b="1" spc="-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200" b="1" spc="-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6" name="모서리가 둥근 직사각형 25"/>
          <p:cNvSpPr/>
          <p:nvPr/>
        </p:nvSpPr>
        <p:spPr>
          <a:xfrm>
            <a:off x="395536" y="1242076"/>
            <a:ext cx="576064" cy="252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971600" y="1196752"/>
            <a:ext cx="3384376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도시 지역의 문제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1737191"/>
            <a:ext cx="3928936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직사각형 27"/>
          <p:cNvSpPr/>
          <p:nvPr/>
        </p:nvSpPr>
        <p:spPr>
          <a:xfrm>
            <a:off x="323528" y="3477258"/>
            <a:ext cx="3960440" cy="4813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000" lvl="0" indent="-180000">
              <a:lnSpc>
                <a:spcPct val="110000"/>
              </a:lnSpc>
            </a:pP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▲ 공익 광고에 ‘문 하나 사이에 두고 있지만</a:t>
            </a:r>
            <a:r>
              <a:rPr lang="en-US" altLang="ko-KR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천 리 길보다 먼 우리 이웃</a:t>
            </a:r>
            <a:r>
              <a:rPr lang="en-US" altLang="ko-KR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…….’</a:t>
            </a:r>
            <a:r>
              <a:rPr lang="ko-KR" altLang="en-US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이라는 문구가 쓰여 있다</a:t>
            </a:r>
            <a:r>
              <a:rPr lang="en-US" altLang="ko-KR" sz="1200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  <a:endParaRPr lang="ko-KR" altLang="en-US" sz="1200" spc="-100" dirty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572000" y="1701371"/>
            <a:ext cx="4248472" cy="2251553"/>
          </a:xfrm>
          <a:prstGeom prst="snip2SameRect">
            <a:avLst>
              <a:gd name="adj1" fmla="val 4790"/>
              <a:gd name="adj2" fmla="val 4751"/>
            </a:avLst>
          </a:prstGeom>
          <a:solidFill>
            <a:srgbClr val="E1F1F3"/>
          </a:solidFill>
          <a:ln>
            <a:noFill/>
          </a:ln>
          <a:effectLst/>
        </p:spPr>
        <p:txBody>
          <a:bodyPr wrap="square" tIns="0" bIns="0" rtlCol="0">
            <a:spAutoFit/>
          </a:bodyPr>
          <a:lstStyle/>
          <a:p>
            <a:pPr>
              <a:lnSpc>
                <a:spcPct val="140000"/>
              </a:lnSpc>
            </a:pP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통계청의 발표에 따르면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2015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년 현재 농가 인구는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2010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년에 비해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16.1% 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줄어든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256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만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9,000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명으로 우리나라 전체 인구의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5.0% 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수준이다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또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, 65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세 이상의 농가 인구 비율은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38.4%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로 우리나라 전체의 고령 인구 비율인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13.2%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보다 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3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배 정도 높다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이와 같은 인구 감소와 고령화 현상은 농촌 지역의 노동력 부족 문제로 이어지고 있다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. </a:t>
            </a:r>
          </a:p>
          <a:p>
            <a:pPr algn="r">
              <a:lnSpc>
                <a:spcPct val="140000"/>
              </a:lnSpc>
            </a:pP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- 『</a:t>
            </a:r>
            <a:r>
              <a:rPr lang="ko-KR" altLang="en-US" sz="1400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농수축산신문</a:t>
            </a:r>
            <a:r>
              <a:rPr lang="en-US" altLang="ko-KR" sz="1400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명조" pitchFamily="18" charset="-127"/>
                <a:ea typeface="나눔명조" pitchFamily="18" charset="-127"/>
              </a:rPr>
              <a:t>』, 2016. 9. 28.</a:t>
            </a:r>
          </a:p>
        </p:txBody>
      </p:sp>
      <p:sp>
        <p:nvSpPr>
          <p:cNvPr id="30" name="모서리가 둥근 직사각형 29"/>
          <p:cNvSpPr/>
          <p:nvPr/>
        </p:nvSpPr>
        <p:spPr>
          <a:xfrm>
            <a:off x="4572000" y="1251368"/>
            <a:ext cx="576064" cy="252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148064" y="1196752"/>
            <a:ext cx="3384376" cy="36933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농촌 지역의 문제</a:t>
            </a:r>
            <a:endParaRPr lang="ko-KR" altLang="en-US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9" name="한쪽 모서리가 잘린 사각형 38"/>
          <p:cNvSpPr/>
          <p:nvPr/>
        </p:nvSpPr>
        <p:spPr>
          <a:xfrm flipH="1">
            <a:off x="467544" y="4869160"/>
            <a:ext cx="3960440" cy="1656184"/>
          </a:xfrm>
          <a:prstGeom prst="snip1Rect">
            <a:avLst>
              <a:gd name="adj" fmla="val 3274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1" name="모서리가 둥근 직사각형 40"/>
          <p:cNvSpPr/>
          <p:nvPr/>
        </p:nvSpPr>
        <p:spPr>
          <a:xfrm>
            <a:off x="395536" y="4977200"/>
            <a:ext cx="576064" cy="252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6" name="한쪽 모서리가 잘린 사각형 45"/>
          <p:cNvSpPr/>
          <p:nvPr/>
        </p:nvSpPr>
        <p:spPr>
          <a:xfrm flipH="1">
            <a:off x="4788024" y="4869160"/>
            <a:ext cx="3960440" cy="1656184"/>
          </a:xfrm>
          <a:prstGeom prst="snip1Rect">
            <a:avLst>
              <a:gd name="adj" fmla="val 32747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4716016" y="4977200"/>
            <a:ext cx="576064" cy="2520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ko-KR" altLang="en-US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자료 </a:t>
            </a:r>
            <a:r>
              <a:rPr lang="en-US" altLang="ko-KR" sz="12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sz="1200" dirty="0">
              <a:solidFill>
                <a:schemeClr val="bg1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971600" y="4869160"/>
            <a:ext cx="3312368" cy="164352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도시 지역에서 많은 사람들이 공통의 주제를 가지고 서로 만날 수 있는 기회가 자주 마련되어야 한다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예를 들면 정기적인 아파트 반상회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요일 장터 등과 같이 많은 사람들이 함께 할 수 있는 기회를 제공해 공동체 의식을 함양할 수 있다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364088" y="5157192"/>
            <a:ext cx="3312368" cy="110100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촌락 지역의 특산물 브랜드화와 지역 축제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귀농 교육의 활성화 등을 통해 지역 소득을 올리는 등 청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z="1400" spc="-130" dirty="0" smtClean="0">
                <a:solidFill>
                  <a:srgbClr val="FF0000"/>
                </a:solidFill>
                <a:latin typeface="+mn-ea"/>
              </a:rPr>
              <a:t>장년층의 농촌 유입 인구를 늘릴 수 있는 정책적 방안을 마련해야 한다</a:t>
            </a:r>
            <a:r>
              <a:rPr lang="en-US" altLang="ko-KR" sz="14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8064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60232" y="2348880"/>
            <a:ext cx="2160240" cy="3552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1313646" y="103847"/>
              <a:ext cx="70567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우리 지역은 어떤 모습을 하고 있을까</a:t>
              </a:r>
              <a:r>
                <a:rPr lang="en-US" altLang="ko-KR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8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27584" y="44624"/>
            <a:ext cx="432048" cy="288032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96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0" name="직사각형 29"/>
          <p:cNvSpPr/>
          <p:nvPr/>
        </p:nvSpPr>
        <p:spPr>
          <a:xfrm>
            <a:off x="539552" y="2060848"/>
            <a:ext cx="6048672" cy="319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40000"/>
              </a:lnSpc>
            </a:pPr>
            <a:r>
              <a:rPr lang="ko-KR" altLang="en-US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지역은 끊임없이 변화한다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내가 살고 있는 지역은 어떻게 변화했으며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,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앞으로 우리 지역은 어떤 모습으로 바뀔까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?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더 나은 지역을 만들기 위해서 우리는 어떤 노력을 해야 할까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?</a:t>
            </a:r>
          </a:p>
          <a:p>
            <a:pPr lvl="0">
              <a:lnSpc>
                <a:spcPct val="140000"/>
              </a:lnSpc>
            </a:pPr>
            <a:r>
              <a:rPr lang="ko-KR" altLang="en-US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내가 살고 있는 지역을 사례로 다음 활동을 수행해 보자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명조" pitchFamily="18" charset="-127"/>
                <a:ea typeface="나눔명조" pitchFamily="18" charset="-127"/>
              </a:rPr>
              <a:t>.</a:t>
            </a:r>
            <a:endParaRPr lang="ko-KR" altLang="en-US" sz="2000" spc="-100" dirty="0">
              <a:solidFill>
                <a:prstClr val="black"/>
              </a:solidFill>
              <a:latin typeface="나눔명조" pitchFamily="18" charset="-127"/>
              <a:ea typeface="나눔명조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6138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1313646" y="103847"/>
              <a:ext cx="70567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우리 지역은 어떤 모습을 하고 있을까</a:t>
              </a:r>
              <a:r>
                <a:rPr lang="en-US" altLang="ko-KR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8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27584" y="44624"/>
            <a:ext cx="432048" cy="288032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96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349859"/>
            <a:ext cx="1220341" cy="566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323528" y="1953068"/>
            <a:ext cx="8496944" cy="4678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/>
            </a:pPr>
            <a:r>
              <a:rPr lang="ko-KR" altLang="en-US" sz="2200" b="1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모둠별로</a:t>
            </a: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역할을 분담하고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조사할 주제를 정해 보자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2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395536" y="2780928"/>
            <a:ext cx="3744416" cy="2592288"/>
          </a:xfrm>
          <a:prstGeom prst="roundRect">
            <a:avLst>
              <a:gd name="adj" fmla="val 4056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144000" rIns="72000" rtlCol="0" anchor="ctr"/>
          <a:lstStyle/>
          <a:p>
            <a:pPr marL="252000" indent="-252000">
              <a:lnSpc>
                <a:spcPct val="130000"/>
              </a:lnSpc>
            </a:pPr>
            <a:endParaRPr lang="en-US" altLang="ko-KR" spc="-10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52000" indent="-252000">
              <a:lnSpc>
                <a:spcPct val="130000"/>
              </a:lnSpc>
              <a:buAutoNum type="arabicPeriod"/>
            </a:pPr>
            <a:r>
              <a:rPr lang="ko-KR" altLang="en-US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한 </a:t>
            </a:r>
            <a:r>
              <a:rPr lang="ko-KR" altLang="en-US" spc="-1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모둠은</a:t>
            </a:r>
            <a:r>
              <a:rPr lang="ko-KR" altLang="en-US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altLang="ko-KR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4~6</a:t>
            </a:r>
            <a:r>
              <a:rPr lang="ko-KR" altLang="en-US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명으로 구성한다</a:t>
            </a:r>
            <a:r>
              <a:rPr lang="en-US" altLang="ko-KR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252000" indent="-252000">
              <a:lnSpc>
                <a:spcPct val="130000"/>
              </a:lnSpc>
              <a:buAutoNum type="arabicPeriod"/>
            </a:pPr>
            <a:r>
              <a:rPr lang="ko-KR" altLang="en-US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자료의 수집</a:t>
            </a:r>
            <a:r>
              <a:rPr lang="en-US" altLang="ko-KR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·</a:t>
            </a:r>
            <a:r>
              <a:rPr lang="ko-KR" altLang="en-US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분석</a:t>
            </a:r>
            <a:r>
              <a:rPr lang="en-US" altLang="ko-KR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보고서 작성</a:t>
            </a:r>
            <a:r>
              <a:rPr lang="en-US" altLang="ko-KR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발표 등 </a:t>
            </a:r>
            <a:r>
              <a:rPr lang="ko-KR" altLang="en-US" spc="-1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모둠</a:t>
            </a:r>
            <a:r>
              <a:rPr lang="ko-KR" altLang="en-US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내 역할을 분담한다</a:t>
            </a:r>
            <a:r>
              <a:rPr lang="en-US" altLang="ko-KR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252000" indent="-252000">
              <a:lnSpc>
                <a:spcPct val="130000"/>
              </a:lnSpc>
              <a:buAutoNum type="arabicPeriod"/>
            </a:pPr>
            <a:r>
              <a:rPr lang="ko-KR" altLang="en-US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각 </a:t>
            </a:r>
            <a:r>
              <a:rPr lang="ko-KR" altLang="en-US" spc="-10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모둠원은</a:t>
            </a:r>
            <a:r>
              <a:rPr lang="ko-KR" altLang="en-US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</a:t>
            </a:r>
            <a:r>
              <a:rPr lang="en-US" altLang="ko-KR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1~2</a:t>
            </a:r>
            <a:r>
              <a:rPr lang="ko-KR" altLang="en-US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개씩 조사 주제를 맡는다</a:t>
            </a:r>
            <a:r>
              <a:rPr lang="en-US" altLang="ko-KR" spc="-10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  <a:endParaRPr lang="ko-KR" altLang="en-US" sz="1200" spc="-100" dirty="0"/>
          </a:p>
        </p:txBody>
      </p:sp>
      <p:sp>
        <p:nvSpPr>
          <p:cNvPr id="14" name="모서리가 둥근 직사각형 13"/>
          <p:cNvSpPr/>
          <p:nvPr/>
        </p:nvSpPr>
        <p:spPr>
          <a:xfrm>
            <a:off x="4427984" y="2780928"/>
            <a:ext cx="4176464" cy="2592288"/>
          </a:xfrm>
          <a:prstGeom prst="roundRect">
            <a:avLst>
              <a:gd name="adj" fmla="val 4056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000" rtlCol="0" anchor="ctr"/>
          <a:lstStyle/>
          <a:p>
            <a:pPr marL="252000" indent="-252000">
              <a:lnSpc>
                <a:spcPct val="130000"/>
              </a:lnSpc>
            </a:pPr>
            <a:endParaRPr lang="en-US" altLang="ko-KR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52000" indent="-252000">
              <a:lnSpc>
                <a:spcPct val="130000"/>
              </a:lnSpc>
            </a:pP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▶ 지역 사회의 변화 모습</a:t>
            </a:r>
          </a:p>
          <a:p>
            <a:pPr marL="252000" indent="-252000">
              <a:lnSpc>
                <a:spcPct val="130000"/>
              </a:lnSpc>
            </a:pP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•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산업 구조 변화 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	•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토지 이용 변화</a:t>
            </a:r>
            <a:endParaRPr lang="en-US" altLang="ko-KR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52000" indent="-252000">
              <a:lnSpc>
                <a:spcPct val="130000"/>
              </a:lnSpc>
            </a:pP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•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인구 변화 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	•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인간관계 변화</a:t>
            </a:r>
          </a:p>
          <a:p>
            <a:pPr marL="252000" indent="-252000">
              <a:lnSpc>
                <a:spcPct val="130000"/>
              </a:lnSpc>
            </a:pP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•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가치관 변화 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	•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행정 구역 변화</a:t>
            </a:r>
            <a:endParaRPr lang="en-US" altLang="ko-KR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252000" indent="-252000">
              <a:lnSpc>
                <a:spcPct val="130000"/>
              </a:lnSpc>
            </a:pP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•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경관 변화 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	•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기능 변화</a:t>
            </a:r>
            <a:endParaRPr lang="ko-KR" altLang="en-US" sz="1200" dirty="0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1331640" y="2769053"/>
            <a:ext cx="1872208" cy="432048"/>
          </a:xfrm>
          <a:prstGeom prst="roundRect">
            <a:avLst/>
          </a:prstGeom>
          <a:solidFill>
            <a:srgbClr val="D4D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역할 분담</a:t>
            </a:r>
            <a:endParaRPr lang="ko-KR" altLang="en-US" b="1" spc="-100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5580112" y="2769053"/>
            <a:ext cx="1872208" cy="432048"/>
          </a:xfrm>
          <a:prstGeom prst="roundRect">
            <a:avLst/>
          </a:prstGeom>
          <a:solidFill>
            <a:srgbClr val="D4D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조사할 주제</a:t>
            </a:r>
            <a:endParaRPr lang="ko-KR" altLang="en-US" b="1" spc="-100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72433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79513" y="3645024"/>
            <a:ext cx="8640959" cy="73353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 algn="just">
              <a:lnSpc>
                <a:spcPts val="2500"/>
              </a:lnSpc>
              <a:spcBef>
                <a:spcPts val="600"/>
              </a:spcBef>
              <a:buFont typeface="+mj-lt"/>
              <a:buAutoNum type="arabicPeriod" startAt="2"/>
            </a:pPr>
            <a:r>
              <a:rPr lang="ko-KR" altLang="en-US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자신이 비둘기라고 가정하고 변화된 보금자리를 바라보는 비둘기의 심정은 어떠했을지 상상해서 써 보자</a:t>
            </a:r>
            <a:r>
              <a:rPr lang="en-US" altLang="ko-KR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1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3" name="그룹 11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18" name="그림 17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19" name="제목 1"/>
            <p:cNvSpPr txBox="1">
              <a:spLocks/>
            </p:cNvSpPr>
            <p:nvPr/>
          </p:nvSpPr>
          <p:spPr>
            <a:xfrm>
              <a:off x="251520" y="33896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생각 펼치기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39552" y="2132856"/>
            <a:ext cx="8064896" cy="98629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산업화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도시화가 되면서 자연과 벗 삼아 둥지를 틀고 살던 비둘기의 집이 개발이라는 이름으로 사라지고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비둘기의 보금자리에는 넓은 공장 단지나 높은 아파트 단지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도로 등이 들어섰을 것이다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545759"/>
            <a:ext cx="8796855" cy="41549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360000" indent="-360000">
              <a:buFont typeface="+mj-lt"/>
              <a:buAutoNum type="arabicPeriod"/>
            </a:pPr>
            <a:r>
              <a:rPr lang="ko-KR" altLang="en-US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비둘기의 보금자리는 어떻게 변했을까</a:t>
            </a:r>
            <a:r>
              <a:rPr lang="en-US" altLang="ko-KR" sz="21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1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560" y="4437112"/>
            <a:ext cx="8064896" cy="10156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산업화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도시화로 내가 살던 보금자리가 사라졌다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무작정 개발만 추구하는 인간들을 원망했을 것 같고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산업화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z="1700" spc="-150" dirty="0" smtClean="0">
                <a:solidFill>
                  <a:srgbClr val="FF0000"/>
                </a:solidFill>
                <a:latin typeface="+mn-ea"/>
              </a:rPr>
              <a:t>도시화로 인해 내가 살던 지역이 과거보다 환경이 열악해 지면서 새로운 보금자리와 살아갈 방법을 찾아야겠다는 생각을 했을 것이다</a:t>
            </a:r>
            <a:r>
              <a:rPr lang="en-US" altLang="ko-KR" sz="1700" spc="-15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40784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1313646" y="103847"/>
              <a:ext cx="70567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우리 지역은 어떤 모습을 하고 있을까</a:t>
              </a:r>
              <a:r>
                <a:rPr lang="en-US" altLang="ko-KR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8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27584" y="44624"/>
            <a:ext cx="432048" cy="288032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96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1340768"/>
            <a:ext cx="8496944" cy="46782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  <a:buFont typeface="+mj-lt"/>
              <a:buAutoNum type="arabicPeriod" startAt="2"/>
            </a:pP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맡은 주제를 효과적으로 조사할 방법을 찾고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조사를 수행해 보자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2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3" name="모서리가 둥근 직사각형 12"/>
          <p:cNvSpPr/>
          <p:nvPr/>
        </p:nvSpPr>
        <p:spPr>
          <a:xfrm>
            <a:off x="1403648" y="1988840"/>
            <a:ext cx="7344816" cy="4320480"/>
          </a:xfrm>
          <a:prstGeom prst="roundRect">
            <a:avLst>
              <a:gd name="adj" fmla="val 4056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40000" tIns="72000" rIns="108000" bIns="72000" rtlCol="0" anchor="ctr"/>
          <a:lstStyle/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초등학교를 방문하여 학생 수의 변화를 조사할 수 있다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면담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질문지를 이용하여 주민들에게 직접 물어볼 수 있다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신문 기사 및 인터넷을 이용하여 자료를 조사해 볼 수 있다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시가지 조사를 통해 지역의 현재 산업 구조 및 직업을 조사할 수 있다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통계청 </a:t>
            </a:r>
            <a:r>
              <a:rPr lang="ko-KR" altLang="en-US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누리집에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 접속하여 지역의 인구 구조 및 인구 변동을 확인해 볼 수 있다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행정 기관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박물관의 자료 등을 통해 지역의 과거 모습을 조사해 볼 수 있다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지역 어른들의 이야기를 듣고 마을의 변화된 모습을 간접적으로 알 수 있다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</a:p>
          <a:p>
            <a:pPr marL="144000" indent="-144000">
              <a:lnSpc>
                <a:spcPct val="120000"/>
              </a:lnSpc>
              <a:buFont typeface="Arial" pitchFamily="34" charset="0"/>
              <a:buChar char="•"/>
            </a:pP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시청이나 군청에서 펴낸 시지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군지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, </a:t>
            </a:r>
            <a:r>
              <a:rPr lang="ko-KR" altLang="en-US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통계 연보 등을 이용하여 과거와 현재의 모습을 비교해 볼 수 있다</a:t>
            </a:r>
            <a:r>
              <a:rPr lang="en-US" altLang="ko-KR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.</a:t>
            </a:r>
            <a:endParaRPr lang="ko-KR" altLang="en-US" sz="1200" spc="-150" dirty="0"/>
          </a:p>
        </p:txBody>
      </p:sp>
      <p:sp>
        <p:nvSpPr>
          <p:cNvPr id="15" name="모서리가 둥근 직사각형 14"/>
          <p:cNvSpPr/>
          <p:nvPr/>
        </p:nvSpPr>
        <p:spPr>
          <a:xfrm>
            <a:off x="251520" y="2204864"/>
            <a:ext cx="1656184" cy="432048"/>
          </a:xfrm>
          <a:prstGeom prst="roundRect">
            <a:avLst>
              <a:gd name="adj" fmla="val 50000"/>
            </a:avLst>
          </a:prstGeom>
          <a:solidFill>
            <a:srgbClr val="D4DB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ko-KR" altLang="en-US" b="1" spc="-100" dirty="0" smtClean="0">
                <a:solidFill>
                  <a:prstClr val="black"/>
                </a:solidFill>
                <a:latin typeface="나눔고딕" pitchFamily="50" charset="-127"/>
                <a:ea typeface="나눔고딕" pitchFamily="50" charset="-127"/>
              </a:rPr>
              <a:t>조사 방법 예시</a:t>
            </a:r>
            <a:endParaRPr lang="ko-KR" altLang="en-US" b="1" spc="-100" dirty="0">
              <a:solidFill>
                <a:prstClr val="black"/>
              </a:solidFill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5123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1313646" y="103847"/>
              <a:ext cx="70567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우리 지역은 어떤 모습을 하고 있을까</a:t>
              </a:r>
              <a:r>
                <a:rPr lang="en-US" altLang="ko-KR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8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27584" y="44624"/>
            <a:ext cx="432048" cy="288032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96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39752" y="1161560"/>
            <a:ext cx="6480720" cy="502702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ts val="3200"/>
              </a:lnSpc>
              <a:buSzPct val="100000"/>
            </a:pP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각자 조사한 내용을 정리해 보자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2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61560"/>
            <a:ext cx="2016224" cy="538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표 13"/>
          <p:cNvGraphicFramePr>
            <a:graphicFrameLocks noGrp="1"/>
          </p:cNvGraphicFramePr>
          <p:nvPr/>
        </p:nvGraphicFramePr>
        <p:xfrm>
          <a:off x="395536" y="1807048"/>
          <a:ext cx="8352928" cy="48177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2376264"/>
                <a:gridCol w="1440000"/>
                <a:gridCol w="3096504"/>
              </a:tblGrid>
              <a:tr h="6606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1" spc="-100" dirty="0" smtClean="0">
                          <a:solidFill>
                            <a:prstClr val="black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조사 주제</a:t>
                      </a:r>
                      <a:endParaRPr lang="ko-KR" altLang="en-US" dirty="0"/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1" spc="-100" dirty="0" smtClean="0">
                          <a:solidFill>
                            <a:prstClr val="black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조사 방법</a:t>
                      </a:r>
                      <a:endParaRPr lang="ko-KR" altLang="en-US" dirty="0"/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7488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1" spc="-100" dirty="0" smtClean="0">
                          <a:solidFill>
                            <a:prstClr val="black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조사 내용</a:t>
                      </a:r>
                      <a:endParaRPr lang="ko-KR" altLang="en-US" dirty="0" smtClean="0"/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1152128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b="1" spc="-100" dirty="0" smtClean="0">
                          <a:solidFill>
                            <a:prstClr val="black"/>
                          </a:solidFill>
                          <a:latin typeface="나눔고딕" pitchFamily="50" charset="-127"/>
                          <a:ea typeface="나눔고딕" pitchFamily="50" charset="-127"/>
                        </a:rPr>
                        <a:t>조사 내용을 토대로 지역의 변화 모습 및 문제점 분석</a:t>
                      </a:r>
                      <a:endParaRPr lang="en-US" altLang="ko-KR" b="1" spc="-100" dirty="0" smtClean="0">
                        <a:solidFill>
                          <a:prstClr val="black"/>
                        </a:solidFill>
                        <a:latin typeface="나눔고딕" pitchFamily="50" charset="-127"/>
                        <a:ea typeface="나눔고딕" pitchFamily="50" charset="-127"/>
                      </a:endParaRPr>
                    </a:p>
                  </a:txBody>
                  <a:tcPr marL="72000" anchor="ctr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latinLnBrk="1">
                        <a:lnSpc>
                          <a:spcPct val="120000"/>
                        </a:lnSpc>
                      </a:pPr>
                      <a:endParaRPr lang="ko-KR" altLang="en-US" dirty="0"/>
                    </a:p>
                  </a:txBody>
                  <a:tcPr anchor="ctr"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>
                    <a:lnL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2">
                          <a:lumMod val="20000"/>
                          <a:lumOff val="8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21" name="그룹 20"/>
          <p:cNvGrpSpPr/>
          <p:nvPr/>
        </p:nvGrpSpPr>
        <p:grpSpPr>
          <a:xfrm>
            <a:off x="1907704" y="1809632"/>
            <a:ext cx="6840760" cy="4585147"/>
            <a:chOff x="1907704" y="1809632"/>
            <a:chExt cx="6840760" cy="4585147"/>
          </a:xfrm>
        </p:grpSpPr>
        <p:sp>
          <p:nvSpPr>
            <p:cNvPr id="16" name="TextBox 15"/>
            <p:cNvSpPr txBox="1"/>
            <p:nvPr/>
          </p:nvSpPr>
          <p:spPr>
            <a:xfrm>
              <a:off x="1907704" y="1809632"/>
              <a:ext cx="2376264" cy="68326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우리 지역의 변화 모습과 문제점</a:t>
              </a:r>
              <a:endParaRPr lang="en-US" altLang="ko-KR" sz="1600" spc="-130" dirty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700378" y="1821074"/>
              <a:ext cx="3048086" cy="683264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과거와 현재의 지형도 분석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어르신들과의 면담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,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 관청 </a:t>
              </a:r>
              <a:r>
                <a:rPr lang="ko-KR" altLang="en-US" sz="1600" spc="-130" dirty="0" err="1" smtClean="0">
                  <a:solidFill>
                    <a:srgbClr val="FF0000"/>
                  </a:solidFill>
                  <a:latin typeface="+mn-ea"/>
                </a:rPr>
                <a:t>누리집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 조사</a:t>
              </a:r>
              <a:endParaRPr lang="en-US" altLang="ko-KR" sz="1600" spc="-130" dirty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907704" y="2492896"/>
              <a:ext cx="6756877" cy="275152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marL="180000" indent="-180000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ko-KR" altLang="en-US" sz="1600" b="1" spc="-130" dirty="0" smtClean="0">
                  <a:solidFill>
                    <a:srgbClr val="FF0000"/>
                  </a:solidFill>
                  <a:latin typeface="+mn-ea"/>
                </a:rPr>
                <a:t>인구</a:t>
              </a:r>
              <a:r>
                <a:rPr lang="en-US" altLang="ko-KR" sz="1600" b="1" spc="-130" dirty="0" smtClean="0">
                  <a:solidFill>
                    <a:srgbClr val="FF0000"/>
                  </a:solidFill>
                  <a:latin typeface="+mn-ea"/>
                </a:rPr>
                <a:t>: 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1970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년대 이후 인구가 빠르게 증가하기 시작함</a:t>
              </a:r>
            </a:p>
            <a:p>
              <a:pPr marL="180000" indent="-180000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ko-KR" altLang="en-US" sz="1600" b="1" spc="-130" dirty="0" smtClean="0">
                  <a:solidFill>
                    <a:srgbClr val="FF0000"/>
                  </a:solidFill>
                  <a:latin typeface="+mn-ea"/>
                </a:rPr>
                <a:t>토지 이용</a:t>
              </a:r>
              <a:r>
                <a:rPr lang="en-US" altLang="ko-KR" sz="1600" b="1" spc="-130" dirty="0" smtClean="0">
                  <a:solidFill>
                    <a:srgbClr val="FF0000"/>
                  </a:solidFill>
                  <a:latin typeface="+mn-ea"/>
                </a:rPr>
                <a:t>: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농경지 면적이 빠르게 감소하고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농경지였던 대부분의 지역이 상업 지역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주거 단지 등의 시가지로 변화함</a:t>
              </a:r>
            </a:p>
            <a:p>
              <a:pPr marL="180000" indent="-180000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ko-KR" altLang="en-US" sz="1600" b="1" spc="-130" dirty="0" smtClean="0">
                  <a:solidFill>
                    <a:srgbClr val="FF0000"/>
                  </a:solidFill>
                  <a:latin typeface="+mn-ea"/>
                </a:rPr>
                <a:t>산업 구조</a:t>
              </a:r>
              <a:r>
                <a:rPr lang="en-US" altLang="ko-KR" sz="1600" b="1" spc="-130" dirty="0" smtClean="0">
                  <a:solidFill>
                    <a:srgbClr val="FF0000"/>
                  </a:solidFill>
                  <a:latin typeface="+mn-ea"/>
                </a:rPr>
                <a:t>: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과거에는 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1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차 산업에 종사하던 사람들이 많았으나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오늘날에는 대부분의 주민이 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3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차 산업에 종사하고 있음</a:t>
              </a:r>
            </a:p>
            <a:p>
              <a:pPr marL="180000" indent="-180000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ko-KR" altLang="en-US" sz="1600" b="1" spc="-130" dirty="0" smtClean="0">
                  <a:solidFill>
                    <a:srgbClr val="FF0000"/>
                  </a:solidFill>
                  <a:latin typeface="+mn-ea"/>
                </a:rPr>
                <a:t>생태 환경</a:t>
              </a:r>
              <a:r>
                <a:rPr lang="en-US" altLang="ko-KR" sz="1600" b="1" spc="-130" dirty="0" smtClean="0">
                  <a:solidFill>
                    <a:srgbClr val="FF0000"/>
                  </a:solidFill>
                  <a:latin typeface="+mn-ea"/>
                </a:rPr>
                <a:t>: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녹지 면적이 줄어들면서 다양한 생물종이 감소하였고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수질 오염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대기 오염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쓰레기 문제 등 환경 문제가 나타남</a:t>
              </a:r>
            </a:p>
            <a:p>
              <a:pPr marL="180000" indent="-180000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ko-KR" altLang="en-US" sz="1600" b="1" spc="-130" dirty="0" smtClean="0">
                  <a:solidFill>
                    <a:srgbClr val="FF0000"/>
                  </a:solidFill>
                  <a:latin typeface="+mn-ea"/>
                </a:rPr>
                <a:t>주민 의식</a:t>
              </a:r>
              <a:r>
                <a:rPr lang="en-US" altLang="ko-KR" sz="1600" b="1" spc="-130" dirty="0" smtClean="0">
                  <a:solidFill>
                    <a:srgbClr val="FF0000"/>
                  </a:solidFill>
                  <a:latin typeface="+mn-ea"/>
                </a:rPr>
                <a:t>: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주민들은 현재 옆집에 누가 사는지도 모를 정도로 이웃에 대한 관심이 줄었고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공동체 의식이 낮은 것으로 나타남</a:t>
              </a:r>
              <a:endParaRPr lang="en-US" altLang="ko-KR" sz="1600" spc="-130" dirty="0" smtClean="0">
                <a:solidFill>
                  <a:srgbClr val="FF0000"/>
                </a:solidFill>
                <a:latin typeface="+mn-ea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907704" y="5445224"/>
              <a:ext cx="6756877" cy="949555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marL="180000" indent="-180000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인구가 증가하면서 주택 및 각종 시설 부족 문제가 부족해짐</a:t>
              </a:r>
            </a:p>
            <a:p>
              <a:pPr marL="180000" indent="-180000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녹지 면적이 줄어들고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30" dirty="0" err="1" smtClean="0">
                  <a:solidFill>
                    <a:srgbClr val="FF0000"/>
                  </a:solidFill>
                  <a:latin typeface="+mn-ea"/>
                </a:rPr>
                <a:t>인구과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 상업 시설이 증가하면서 환경 오염이 심각해짐</a:t>
              </a:r>
            </a:p>
            <a:p>
              <a:pPr marL="180000" indent="-180000">
                <a:lnSpc>
                  <a:spcPct val="120000"/>
                </a:lnSpc>
                <a:buFont typeface="Arial" pitchFamily="34" charset="0"/>
                <a:buChar char="•"/>
              </a:pP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개인주의적 가치관이 확대되고</a:t>
              </a:r>
              <a:r>
                <a:rPr lang="en-US" altLang="ko-KR" sz="1600" spc="-130" dirty="0" smtClean="0">
                  <a:solidFill>
                    <a:srgbClr val="FF0000"/>
                  </a:solidFill>
                  <a:latin typeface="+mn-ea"/>
                </a:rPr>
                <a:t>, </a:t>
              </a:r>
              <a:r>
                <a:rPr lang="ko-KR" altLang="en-US" sz="1600" spc="-130" dirty="0" smtClean="0">
                  <a:solidFill>
                    <a:srgbClr val="FF0000"/>
                  </a:solidFill>
                  <a:latin typeface="+mn-ea"/>
                </a:rPr>
                <a:t>주민의 공동체 의식이 낮아짐</a:t>
              </a:r>
              <a:endParaRPr lang="en-US" altLang="ko-KR" sz="1600" spc="-130" dirty="0" smtClean="0">
                <a:solidFill>
                  <a:srgbClr val="FF0000"/>
                </a:solidFill>
                <a:latin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99132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1313646" y="103847"/>
              <a:ext cx="70567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우리 지역은 어떤 모습을 하고 있을까</a:t>
              </a:r>
              <a:r>
                <a:rPr lang="en-US" altLang="ko-KR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8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27584" y="44624"/>
            <a:ext cx="432048" cy="288032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97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720" y="1161560"/>
            <a:ext cx="6768752" cy="9130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  <a:buSzPct val="100000"/>
            </a:pP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각자 조사한 내용을 발표하고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발표 내용을 종합하여 </a:t>
            </a:r>
            <a:r>
              <a:rPr lang="ko-KR" altLang="en-US" sz="2200" b="1" spc="-1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모둠별</a:t>
            </a: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보고서를 작성해 보자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2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20" y="1196752"/>
            <a:ext cx="1806699" cy="578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모서리가 둥근 직사각형 21"/>
          <p:cNvSpPr/>
          <p:nvPr/>
        </p:nvSpPr>
        <p:spPr>
          <a:xfrm>
            <a:off x="539552" y="2204864"/>
            <a:ext cx="8136904" cy="4248472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57150">
            <a:solidFill>
              <a:srgbClr val="D8BA8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직사각형 23"/>
          <p:cNvSpPr/>
          <p:nvPr/>
        </p:nvSpPr>
        <p:spPr>
          <a:xfrm>
            <a:off x="2270665" y="2339588"/>
            <a:ext cx="46746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itchFamily="50" charset="-127"/>
                <a:ea typeface="나눔고딕" pitchFamily="50" charset="-127"/>
              </a:rPr>
              <a:t>(</a:t>
            </a:r>
            <a:r>
              <a:rPr lang="ko-KR" altLang="en-US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itchFamily="50" charset="-127"/>
                <a:ea typeface="나눔고딕" pitchFamily="50" charset="-127"/>
              </a:rPr>
              <a:t>우리 </a:t>
            </a:r>
            <a:r>
              <a:rPr lang="ko-KR" altLang="en-US" b="1" spc="-150" dirty="0" err="1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itchFamily="50" charset="-127"/>
                <a:ea typeface="나눔고딕" pitchFamily="50" charset="-127"/>
              </a:rPr>
              <a:t>지역명</a:t>
            </a:r>
            <a:r>
              <a:rPr lang="en-US" altLang="ko-KR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itchFamily="50" charset="-127"/>
                <a:ea typeface="나눔고딕" pitchFamily="50" charset="-127"/>
              </a:rPr>
              <a:t>:		) </a:t>
            </a:r>
            <a:r>
              <a:rPr lang="ko-KR" altLang="en-US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itchFamily="50" charset="-127"/>
                <a:ea typeface="나눔고딕" pitchFamily="50" charset="-127"/>
              </a:rPr>
              <a:t>지역 조사 보고서</a:t>
            </a:r>
            <a:endParaRPr lang="ko-KR" altLang="en-US" b="1" dirty="0">
              <a:latin typeface="나눔고딕" pitchFamily="50" charset="-127"/>
              <a:ea typeface="나눔고딕" pitchFamily="50" charset="-127"/>
            </a:endParaRPr>
          </a:p>
        </p:txBody>
      </p:sp>
      <p:cxnSp>
        <p:nvCxnSpPr>
          <p:cNvPr id="26" name="직선 연결선 25"/>
          <p:cNvCxnSpPr/>
          <p:nvPr/>
        </p:nvCxnSpPr>
        <p:spPr>
          <a:xfrm>
            <a:off x="683568" y="2780928"/>
            <a:ext cx="7848872" cy="0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/>
          <p:cNvSpPr/>
          <p:nvPr/>
        </p:nvSpPr>
        <p:spPr>
          <a:xfrm>
            <a:off x="755576" y="2924944"/>
            <a:ext cx="2016224" cy="43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itchFamily="50" charset="-127"/>
                <a:ea typeface="나눔고딕" pitchFamily="50" charset="-127"/>
              </a:rPr>
              <a:t>우리 지역의 변화 모습</a:t>
            </a:r>
            <a:endParaRPr lang="ko-KR" altLang="en-US" sz="1600" dirty="0"/>
          </a:p>
        </p:txBody>
      </p:sp>
      <p:sp>
        <p:nvSpPr>
          <p:cNvPr id="31" name="직사각형 30"/>
          <p:cNvSpPr/>
          <p:nvPr/>
        </p:nvSpPr>
        <p:spPr>
          <a:xfrm>
            <a:off x="755576" y="4077072"/>
            <a:ext cx="2016224" cy="43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itchFamily="50" charset="-127"/>
                <a:ea typeface="나눔고딕" pitchFamily="50" charset="-127"/>
              </a:rPr>
              <a:t>우리 지역의 변화 배경</a:t>
            </a:r>
            <a:endParaRPr lang="ko-KR" altLang="en-US" sz="1600" dirty="0"/>
          </a:p>
        </p:txBody>
      </p:sp>
      <p:sp>
        <p:nvSpPr>
          <p:cNvPr id="32" name="직사각형 31"/>
          <p:cNvSpPr/>
          <p:nvPr/>
        </p:nvSpPr>
        <p:spPr>
          <a:xfrm>
            <a:off x="755576" y="5229200"/>
            <a:ext cx="1440160" cy="432048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600" b="1" spc="-15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itchFamily="50" charset="-127"/>
                <a:ea typeface="나눔고딕" pitchFamily="50" charset="-127"/>
              </a:rPr>
              <a:t>지역의 문제점</a:t>
            </a:r>
            <a:endParaRPr lang="ko-KR" altLang="en-US" sz="1600" dirty="0"/>
          </a:p>
        </p:txBody>
      </p:sp>
      <p:sp>
        <p:nvSpPr>
          <p:cNvPr id="33" name="모서리가 둥근 직사각형 32"/>
          <p:cNvSpPr/>
          <p:nvPr/>
        </p:nvSpPr>
        <p:spPr>
          <a:xfrm>
            <a:off x="5580112" y="2924944"/>
            <a:ext cx="2880320" cy="3384376"/>
          </a:xfrm>
          <a:prstGeom prst="roundRect">
            <a:avLst>
              <a:gd name="adj" fmla="val 4056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rIns="720000" bIns="72000" rtlCol="0" anchor="ctr"/>
          <a:lstStyle/>
          <a:p>
            <a:pPr marL="144000" indent="-144000" algn="ctr">
              <a:lnSpc>
                <a:spcPct val="120000"/>
              </a:lnSpc>
            </a:pPr>
            <a:r>
              <a:rPr lang="ko-KR" altLang="en-US" sz="1200" spc="-15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자료 붙이는 곳</a:t>
            </a:r>
            <a:endParaRPr lang="ko-KR" altLang="en-US" sz="1200" spc="-150" dirty="0">
              <a:solidFill>
                <a:schemeClr val="tx1">
                  <a:lumMod val="50000"/>
                  <a:lumOff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5576" y="3356992"/>
            <a:ext cx="4392488" cy="65409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과거 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1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차 산업 중심의 농촌 마을에서 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3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차 산업</a:t>
            </a:r>
          </a:p>
          <a:p>
            <a:pPr>
              <a:lnSpc>
                <a:spcPct val="12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중심의 도시로 변화하였다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55576" y="4509120"/>
            <a:ext cx="4680520" cy="68326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신도시로 개발되면서 도로가 생기고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인구가 증가하면서 지역의 모습과 주민들의 생활 모습이 변화하였다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5576" y="5661248"/>
            <a:ext cx="4680520" cy="65409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인구 증가에 따른 주택 및 각종 시설 부족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환경 오염 심화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주민의 낮은 공동체 의식 등의 문제점이 나타났다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75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2"/>
          <p:cNvGrpSpPr/>
          <p:nvPr/>
        </p:nvGrpSpPr>
        <p:grpSpPr>
          <a:xfrm>
            <a:off x="6474" y="-1506"/>
            <a:ext cx="9144000" cy="1106224"/>
            <a:chOff x="-8040" y="-1506"/>
            <a:chExt cx="9144000" cy="1106224"/>
          </a:xfrm>
        </p:grpSpPr>
        <p:grpSp>
          <p:nvGrpSpPr>
            <p:cNvPr id="3" name="그룹 4"/>
            <p:cNvGrpSpPr/>
            <p:nvPr/>
          </p:nvGrpSpPr>
          <p:grpSpPr>
            <a:xfrm>
              <a:off x="-8040" y="-1506"/>
              <a:ext cx="9144000" cy="1106224"/>
              <a:chOff x="-8040" y="-1506"/>
              <a:chExt cx="9144000" cy="1106224"/>
            </a:xfrm>
          </p:grpSpPr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040" y="-1506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7" name="제목 1"/>
              <p:cNvSpPr txBox="1">
                <a:spLocks/>
              </p:cNvSpPr>
              <p:nvPr/>
            </p:nvSpPr>
            <p:spPr>
              <a:xfrm>
                <a:off x="204912" y="6524"/>
                <a:ext cx="1584176" cy="648072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통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합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  <a:p>
                <a:pPr algn="l"/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주제 탐</a:t>
                </a:r>
                <a:r>
                  <a:rPr lang="ko-KR" altLang="en-US" sz="1900" b="1" spc="-150" dirty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구</a:t>
                </a:r>
                <a:r>
                  <a:rPr lang="ko-KR" altLang="en-US" sz="1900" b="1" spc="-150" dirty="0" smtClean="0">
                    <a:solidFill>
                      <a:srgbClr val="2E8F29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 </a:t>
                </a:r>
                <a:endParaRPr lang="en-US" altLang="ko-KR" sz="1900" b="1" spc="-150" dirty="0" smtClean="0">
                  <a:solidFill>
                    <a:srgbClr val="2E8F29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0" name="직사각형 19"/>
            <p:cNvSpPr/>
            <p:nvPr/>
          </p:nvSpPr>
          <p:spPr>
            <a:xfrm>
              <a:off x="1313646" y="103847"/>
              <a:ext cx="705678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ko-KR" altLang="en-US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우리 지역은 어떤 모습을 하고 있을까</a:t>
              </a:r>
              <a:r>
                <a:rPr lang="en-US" altLang="ko-KR" sz="2800" b="1" spc="-150" dirty="0" smtClean="0">
                  <a:latin typeface="나눔고딕 ExtraBold" pitchFamily="50" charset="-127"/>
                  <a:ea typeface="나눔고딕 ExtraBold" pitchFamily="50" charset="-127"/>
                </a:rPr>
                <a:t>?</a:t>
              </a:r>
              <a:endParaRPr lang="en-US" altLang="ko-KR" sz="2800" b="1" spc="-15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827584" y="44624"/>
            <a:ext cx="432048" cy="288032"/>
          </a:xfrm>
          <a:prstGeom prst="roundRect">
            <a:avLst>
              <a:gd name="adj" fmla="val 50000"/>
            </a:avLst>
          </a:prstGeom>
          <a:solidFill>
            <a:srgbClr val="EBEB25">
              <a:alpha val="83922"/>
            </a:srgb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 anchor="ctr">
            <a:noAutofit/>
          </a:bodyPr>
          <a:lstStyle/>
          <a:p>
            <a:pPr algn="ctr"/>
            <a:r>
              <a:rPr lang="ko-KR" altLang="en-US" sz="1300" b="1" spc="-150" dirty="0" err="1" smtClean="0">
                <a:solidFill>
                  <a:schemeClr val="accent3">
                    <a:lumMod val="50000"/>
                  </a:schemeClr>
                </a:solidFill>
                <a:latin typeface="나눔고딕" pitchFamily="50" charset="-127"/>
                <a:ea typeface="나눔고딕" pitchFamily="50" charset="-127"/>
              </a:rPr>
              <a:t>모둠</a:t>
            </a:r>
            <a:endParaRPr lang="ko-KR" altLang="en-US" sz="1300" b="1" spc="-150" dirty="0">
              <a:solidFill>
                <a:schemeClr val="accent3">
                  <a:lumMod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97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051720" y="1161560"/>
            <a:ext cx="6768752" cy="87818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ts val="3200"/>
              </a:lnSpc>
              <a:buSzPct val="100000"/>
            </a:pPr>
            <a:r>
              <a:rPr lang="ko-KR" altLang="en-US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우리 지역이 더 나은 모습으로 변화하기 위해 어떠한 노력이 필요한지 토의해 보자</a:t>
            </a:r>
            <a:r>
              <a:rPr lang="en-US" altLang="ko-KR" sz="22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en-US" altLang="ko-KR" sz="22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286" y="1172244"/>
            <a:ext cx="1656184" cy="555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모서리가 둥근 직사각형 18"/>
          <p:cNvSpPr/>
          <p:nvPr/>
        </p:nvSpPr>
        <p:spPr>
          <a:xfrm>
            <a:off x="539552" y="2420887"/>
            <a:ext cx="4608512" cy="1656184"/>
          </a:xfrm>
          <a:prstGeom prst="roundRect">
            <a:avLst>
              <a:gd name="adj" fmla="val 6805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rIns="720000" bIns="72000" rtlCol="0" anchor="ctr"/>
          <a:lstStyle/>
          <a:p>
            <a:pPr marL="144000" indent="-144000" algn="ctr">
              <a:lnSpc>
                <a:spcPct val="120000"/>
              </a:lnSpc>
            </a:pPr>
            <a:endParaRPr lang="ko-KR" altLang="en-US" sz="1200" spc="-150" dirty="0">
              <a:solidFill>
                <a:schemeClr val="tx1">
                  <a:lumMod val="50000"/>
                  <a:lumOff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1" name="모서리가 둥근 직사각형 20"/>
          <p:cNvSpPr/>
          <p:nvPr/>
        </p:nvSpPr>
        <p:spPr>
          <a:xfrm>
            <a:off x="539552" y="4365103"/>
            <a:ext cx="4680520" cy="1656184"/>
          </a:xfrm>
          <a:prstGeom prst="roundRect">
            <a:avLst>
              <a:gd name="adj" fmla="val 6805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72000" rIns="720000" bIns="72000" rtlCol="0" anchor="ctr"/>
          <a:lstStyle/>
          <a:p>
            <a:pPr marL="144000" indent="-144000" algn="ctr">
              <a:lnSpc>
                <a:spcPct val="120000"/>
              </a:lnSpc>
            </a:pPr>
            <a:endParaRPr lang="ko-KR" altLang="en-US" sz="1200" spc="-150" dirty="0">
              <a:solidFill>
                <a:schemeClr val="tx1">
                  <a:lumMod val="50000"/>
                  <a:lumOff val="50000"/>
                </a:schemeClr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251520" y="2564903"/>
            <a:ext cx="1512168" cy="360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itchFamily="50" charset="-127"/>
                <a:ea typeface="나눔고딕" pitchFamily="50" charset="-127"/>
              </a:rPr>
              <a:t>나의 노력</a:t>
            </a:r>
            <a:endParaRPr lang="ko-KR" altLang="en-US" dirty="0"/>
          </a:p>
        </p:txBody>
      </p:sp>
      <p:sp>
        <p:nvSpPr>
          <p:cNvPr id="34" name="직사각형 33"/>
          <p:cNvSpPr/>
          <p:nvPr/>
        </p:nvSpPr>
        <p:spPr>
          <a:xfrm>
            <a:off x="251520" y="4509119"/>
            <a:ext cx="1800200" cy="36004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b="1" spc="-15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itchFamily="50" charset="-127"/>
                <a:ea typeface="나눔고딕" pitchFamily="50" charset="-127"/>
              </a:rPr>
              <a:t>지역 사회의 </a:t>
            </a:r>
            <a:r>
              <a:rPr lang="ko-KR" altLang="en-US" b="1" spc="-1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" pitchFamily="50" charset="-127"/>
                <a:ea typeface="나눔고딕" pitchFamily="50" charset="-127"/>
              </a:rPr>
              <a:t>노력</a:t>
            </a:r>
            <a:endParaRPr lang="ko-KR" altLang="en-US" dirty="0"/>
          </a:p>
        </p:txBody>
      </p:sp>
      <p:grpSp>
        <p:nvGrpSpPr>
          <p:cNvPr id="35" name="그룹 34"/>
          <p:cNvGrpSpPr/>
          <p:nvPr/>
        </p:nvGrpSpPr>
        <p:grpSpPr>
          <a:xfrm>
            <a:off x="5508104" y="3356991"/>
            <a:ext cx="3276872" cy="2664297"/>
            <a:chOff x="-4573016" y="9181093"/>
            <a:chExt cx="3276872" cy="2881107"/>
          </a:xfrm>
        </p:grpSpPr>
        <p:sp>
          <p:nvSpPr>
            <p:cNvPr id="36" name="양쪽 모서리가 둥근 사각형 35"/>
            <p:cNvSpPr/>
            <p:nvPr/>
          </p:nvSpPr>
          <p:spPr>
            <a:xfrm>
              <a:off x="-4573016" y="9181093"/>
              <a:ext cx="1152128" cy="700811"/>
            </a:xfrm>
            <a:prstGeom prst="round2SameRect">
              <a:avLst>
                <a:gd name="adj1" fmla="val 13974"/>
                <a:gd name="adj2" fmla="val 0"/>
              </a:avLst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36000" rtlCol="0" anchor="t"/>
            <a:lstStyle/>
            <a:p>
              <a:pPr algn="ctr">
                <a:lnSpc>
                  <a:spcPct val="120000"/>
                </a:lnSpc>
              </a:pPr>
              <a:r>
                <a:rPr lang="ko-KR" altLang="en-US" sz="1200" b="1" spc="-100" dirty="0" smtClean="0">
                  <a:solidFill>
                    <a:schemeClr val="bg1"/>
                  </a:solidFill>
                  <a:latin typeface="맑은 고딕" pitchFamily="50" charset="-127"/>
                  <a:ea typeface="맑은 고딕" pitchFamily="50" charset="-127"/>
                </a:rPr>
                <a:t> 활동 길잡이</a:t>
              </a:r>
              <a:endParaRPr lang="en-US" altLang="ko-KR" sz="1200" spc="-100" dirty="0" smtClean="0">
                <a:solidFill>
                  <a:schemeClr val="bg1"/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  <p:sp>
          <p:nvSpPr>
            <p:cNvPr id="37" name="제목 1"/>
            <p:cNvSpPr txBox="1">
              <a:spLocks/>
            </p:cNvSpPr>
            <p:nvPr/>
          </p:nvSpPr>
          <p:spPr>
            <a:xfrm>
              <a:off x="-4573016" y="9512913"/>
              <a:ext cx="3276872" cy="2549287"/>
            </a:xfrm>
            <a:prstGeom prst="roundRect">
              <a:avLst>
                <a:gd name="adj" fmla="val 4210"/>
              </a:avLst>
            </a:prstGeom>
            <a:solidFill>
              <a:schemeClr val="bg1"/>
            </a:solidFill>
            <a:ln w="19050" cap="rnd" cmpd="sng">
              <a:solidFill>
                <a:schemeClr val="bg1">
                  <a:lumMod val="65000"/>
                </a:schemeClr>
              </a:solidFill>
            </a:ln>
          </p:spPr>
          <p:txBody>
            <a:bodyPr vert="horz" wrap="square" lIns="144000" tIns="72000" rIns="144000" bIns="36000" rtlCol="0" anchor="ctr">
              <a:sp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180000" indent="-180000" algn="just">
                <a:lnSpc>
                  <a:spcPct val="130000"/>
                </a:lnSpc>
                <a:buFont typeface="+mj-lt"/>
                <a:buAutoNum type="arabicPeriod"/>
              </a:pPr>
              <a:r>
                <a:rPr lang="ko-KR" altLang="en-US" sz="12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우리 지역의 문제점과 그 해결 방법을 생각한다</a:t>
              </a:r>
              <a:r>
                <a:rPr lang="en-US" altLang="ko-KR" sz="12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180000" indent="-180000" algn="just">
                <a:lnSpc>
                  <a:spcPct val="130000"/>
                </a:lnSpc>
                <a:buFont typeface="+mj-lt"/>
                <a:buAutoNum type="arabicPeriod"/>
              </a:pPr>
              <a:r>
                <a:rPr lang="ko-KR" altLang="en-US" sz="12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우리 지역이 미래에는 어떤 모습이면 좋을지 상상한다</a:t>
              </a:r>
              <a:r>
                <a:rPr lang="en-US" altLang="ko-KR" sz="12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180000" indent="-180000" algn="just">
                <a:lnSpc>
                  <a:spcPct val="130000"/>
                </a:lnSpc>
                <a:buFont typeface="+mj-lt"/>
                <a:buAutoNum type="arabicPeriod"/>
              </a:pPr>
              <a:r>
                <a:rPr lang="ko-KR" altLang="en-US" sz="12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미래의 우리 지역을 위해 내가 할 수 있는 일을 생각한다</a:t>
              </a:r>
              <a:r>
                <a:rPr lang="en-US" altLang="ko-KR" sz="12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</a:p>
            <a:p>
              <a:pPr marL="180000" indent="-180000" algn="just">
                <a:lnSpc>
                  <a:spcPct val="130000"/>
                </a:lnSpc>
                <a:buFont typeface="+mj-lt"/>
                <a:buAutoNum type="arabicPeriod"/>
              </a:pPr>
              <a:r>
                <a:rPr lang="ko-KR" altLang="en-US" sz="12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우리 지역이 더 나은 지역으로 변화하기 위해서 시 </a:t>
              </a:r>
              <a:r>
                <a:rPr lang="en-US" altLang="ko-KR" sz="12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· </a:t>
              </a:r>
              <a:r>
                <a:rPr lang="ko-KR" altLang="en-US" sz="12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군청 관계자와 주민들이 할 수 있는 일을 생각한다</a:t>
              </a:r>
              <a:r>
                <a:rPr lang="en-US" altLang="ko-KR" sz="1200" spc="-1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맑은 고딕" pitchFamily="50" charset="-127"/>
                  <a:ea typeface="맑은 고딕" pitchFamily="50" charset="-127"/>
                </a:rPr>
                <a:t>.</a:t>
              </a:r>
              <a:endParaRPr lang="ko-KR" altLang="en-US" sz="1200" spc="-100" dirty="0">
                <a:solidFill>
                  <a:schemeClr val="tx1">
                    <a:lumMod val="75000"/>
                    <a:lumOff val="25000"/>
                  </a:schemeClr>
                </a:solidFill>
                <a:latin typeface="맑은 고딕" pitchFamily="50" charset="-127"/>
                <a:ea typeface="맑은 고딕" pitchFamily="50" charset="-127"/>
              </a:endParaRP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611560" y="2996951"/>
            <a:ext cx="4392488" cy="978729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쓰레기 분리 수거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주말마다 우리 지역 청소하기 봉사 활동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등교시 대중 교통 이용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이웃들에게 마주칠 때마다 인사를 하며 안부 묻기 등</a:t>
            </a:r>
            <a:endParaRPr lang="en-US" altLang="ko-KR" sz="1600" spc="-13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1560" y="4941167"/>
            <a:ext cx="4392488" cy="949555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대중교통 및 도로 등 기반 시설 확대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도시 숲 조성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아파트 </a:t>
            </a:r>
            <a:r>
              <a:rPr lang="ko-KR" altLang="en-US" sz="1600" spc="-130" dirty="0" err="1" smtClean="0">
                <a:solidFill>
                  <a:srgbClr val="FF0000"/>
                </a:solidFill>
                <a:latin typeface="+mn-ea"/>
              </a:rPr>
              <a:t>요일장과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 지역 행사 및 축제 개최</a:t>
            </a:r>
          </a:p>
          <a:p>
            <a:pPr>
              <a:lnSpc>
                <a:spcPct val="12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등 공동체 참여 기회 확대 등</a:t>
            </a:r>
            <a:endParaRPr lang="en-US" altLang="ko-KR" sz="1600" spc="-130" dirty="0" smtClean="0">
              <a:solidFill>
                <a:srgbClr val="FF0000"/>
              </a:solidFill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8759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시대별 다양한 직업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130948" y="78134"/>
            <a:ext cx="171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진로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98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87524" y="2060848"/>
            <a:ext cx="8568952" cy="3240360"/>
          </a:xfrm>
          <a:prstGeom prst="roundRect">
            <a:avLst>
              <a:gd name="adj" fmla="val 7027"/>
            </a:avLst>
          </a:prstGeom>
          <a:solidFill>
            <a:schemeClr val="bg1"/>
          </a:solidFill>
          <a:ln w="38100">
            <a:solidFill>
              <a:schemeClr val="bg1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2000" bIns="72000" rtlCol="0" anchor="ctr"/>
          <a:lstStyle/>
          <a:p>
            <a:pPr>
              <a:lnSpc>
                <a:spcPct val="150000"/>
              </a:lnSpc>
            </a:pP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우리는 앞으로 어떠한 일을 하면서 살아가게 될까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산업화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도시화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정보화에 따라 사회가 변화하면서 직업도 함께 변화해 왔다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과거에는 어떤 직업들이 있었고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앞으로 등장하게 될 직업에는 어떤 것들이 있을까</a:t>
            </a:r>
            <a:r>
              <a:rPr lang="en-US" altLang="ko-KR" sz="2400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spc="-100" dirty="0">
              <a:solidFill>
                <a:prstClr val="black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3878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68750"/>
            <a:ext cx="4327525" cy="288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직사각형 17"/>
          <p:cNvSpPr/>
          <p:nvPr/>
        </p:nvSpPr>
        <p:spPr>
          <a:xfrm>
            <a:off x="7668344" y="5949280"/>
            <a:ext cx="288032" cy="908720"/>
          </a:xfrm>
          <a:prstGeom prst="rect">
            <a:avLst/>
          </a:prstGeom>
          <a:solidFill>
            <a:srgbClr val="A34F29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직사각형 16"/>
          <p:cNvSpPr/>
          <p:nvPr/>
        </p:nvSpPr>
        <p:spPr>
          <a:xfrm>
            <a:off x="2915816" y="5949280"/>
            <a:ext cx="288032" cy="908720"/>
          </a:xfrm>
          <a:prstGeom prst="rect">
            <a:avLst/>
          </a:prstGeom>
          <a:solidFill>
            <a:srgbClr val="A34F29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모서리가 둥근 직사각형 15"/>
          <p:cNvSpPr/>
          <p:nvPr/>
        </p:nvSpPr>
        <p:spPr>
          <a:xfrm>
            <a:off x="2267744" y="1340768"/>
            <a:ext cx="6264696" cy="4680520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57150">
            <a:solidFill>
              <a:srgbClr val="A34F29"/>
            </a:solidFill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시대별 다양한 직업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130948" y="78134"/>
            <a:ext cx="171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진로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98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1484784"/>
            <a:ext cx="1471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양쪽 모서리가 둥근 사각형 14"/>
          <p:cNvSpPr/>
          <p:nvPr/>
        </p:nvSpPr>
        <p:spPr>
          <a:xfrm>
            <a:off x="4463988" y="908720"/>
            <a:ext cx="1872208" cy="432048"/>
          </a:xfrm>
          <a:prstGeom prst="round2SameRect">
            <a:avLst>
              <a:gd name="adj1" fmla="val 33159"/>
              <a:gd name="adj2" fmla="val 0"/>
            </a:avLst>
          </a:prstGeom>
          <a:solidFill>
            <a:srgbClr val="A34F29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/>
            <a:r>
              <a:rPr lang="ko-KR" altLang="en-US" sz="2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전화 교환원</a:t>
            </a:r>
            <a:endParaRPr lang="ko-KR" altLang="en-US" sz="2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55776" y="4122946"/>
            <a:ext cx="56886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20000"/>
              </a:lnSpc>
            </a:pP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오늘날 유선 전화가 보편화되기 전에 사용했었던 자석식 전화는 송신자와 수신자 사이에 전화선을 연결해 주는 교환원이 필요했다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전화를 연결해 주던 전화 교환원은 당시 여성들에게 매우 인기 있는 직업이었다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하지만 </a:t>
            </a:r>
            <a:r>
              <a:rPr lang="ko-KR" altLang="en-US" spc="-100" dirty="0" err="1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스마트폰</a:t>
            </a:r>
            <a:r>
              <a:rPr lang="ko-KR" altLang="en-US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 등 정보 통신 수단의 개발로 지금은 볼 수 없게 되었다</a:t>
            </a:r>
            <a:r>
              <a:rPr lang="en-US" altLang="ko-KR" spc="-100" dirty="0" smtClean="0">
                <a:solidFill>
                  <a:prstClr val="black"/>
                </a:solidFill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600" spc="-100" dirty="0">
              <a:solidFill>
                <a:prstClr val="black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81933" y="1513905"/>
            <a:ext cx="5636318" cy="2563167"/>
          </a:xfrm>
          <a:prstGeom prst="roundRect">
            <a:avLst>
              <a:gd name="adj" fmla="val 3458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403029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7668344" y="6165304"/>
            <a:ext cx="288032" cy="692696"/>
          </a:xfrm>
          <a:prstGeom prst="rect">
            <a:avLst/>
          </a:prstGeom>
          <a:solidFill>
            <a:srgbClr val="4A4F99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915816" y="6165304"/>
            <a:ext cx="288032" cy="692696"/>
          </a:xfrm>
          <a:prstGeom prst="rect">
            <a:avLst/>
          </a:prstGeom>
          <a:solidFill>
            <a:srgbClr val="4A4F99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267744" y="1340768"/>
            <a:ext cx="6264696" cy="4968552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57150">
            <a:solidFill>
              <a:srgbClr val="4A4F99"/>
            </a:solidFill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시대별 다양한 직업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130948" y="78134"/>
            <a:ext cx="171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진로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98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양쪽 모서리가 둥근 사각형 14"/>
          <p:cNvSpPr/>
          <p:nvPr/>
        </p:nvSpPr>
        <p:spPr>
          <a:xfrm>
            <a:off x="4463988" y="908720"/>
            <a:ext cx="1872208" cy="432048"/>
          </a:xfrm>
          <a:prstGeom prst="round2SameRect">
            <a:avLst>
              <a:gd name="adj1" fmla="val 33159"/>
              <a:gd name="adj2" fmla="val 0"/>
            </a:avLst>
          </a:prstGeom>
          <a:solidFill>
            <a:srgbClr val="4A4F99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/>
            <a:r>
              <a:rPr lang="ko-KR" altLang="en-US" sz="2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버스 안내원</a:t>
            </a:r>
            <a:endParaRPr lang="ko-KR" altLang="en-US" sz="2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555776" y="4111344"/>
            <a:ext cx="5688632" cy="2053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prstClr val="black"/>
                </a:solidFill>
              </a:rPr>
              <a:t>버스 출입문이 자동화되기 이전에는 사람이 직접 문을 열고 닫아야 했다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</a:rPr>
              <a:t>버스 안내원은 문 앞에 서서 문을 여닫으며 승객을 맞이하고 안내 방송을 하거나 요금을 받는 일을 맡았던 승무원을 말한다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</a:rPr>
              <a:t>특히 고속버스 승무원의 경우에는 당시로서는 상당한 고학력인 고등학교 졸업 이상이어야 했고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직업에 대한 자부심도 컸다</a:t>
            </a:r>
            <a:r>
              <a:rPr lang="en-US" altLang="ko-KR" spc="-100" dirty="0" smtClean="0">
                <a:solidFill>
                  <a:prstClr val="black"/>
                </a:solidFill>
              </a:rPr>
              <a:t>.</a:t>
            </a:r>
            <a:endParaRPr lang="ko-KR" altLang="en-US" sz="1600" spc="-100" dirty="0">
              <a:solidFill>
                <a:prstClr val="black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1484784"/>
            <a:ext cx="5699026" cy="2592288"/>
          </a:xfrm>
          <a:prstGeom prst="roundRect">
            <a:avLst>
              <a:gd name="adj" fmla="val 4361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3933056"/>
            <a:ext cx="155416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1560" y="1916832"/>
            <a:ext cx="1471613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53412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7308304" y="6165304"/>
            <a:ext cx="288032" cy="69269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3563888" y="6165304"/>
            <a:ext cx="288032" cy="692696"/>
          </a:xfrm>
          <a:prstGeom prst="rect">
            <a:avLst/>
          </a:prstGeom>
          <a:solidFill>
            <a:schemeClr val="accent5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987824" y="1484784"/>
            <a:ext cx="5112568" cy="4824536"/>
          </a:xfrm>
          <a:prstGeom prst="roundRect">
            <a:avLst>
              <a:gd name="adj" fmla="val 5766"/>
            </a:avLst>
          </a:prstGeom>
          <a:solidFill>
            <a:schemeClr val="bg1"/>
          </a:solidFill>
          <a:ln w="57150">
            <a:solidFill>
              <a:schemeClr val="accent5"/>
            </a:solidFill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시대별 다양한 직업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130948" y="78134"/>
            <a:ext cx="171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진로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98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양쪽 모서리가 둥근 사각형 14"/>
          <p:cNvSpPr/>
          <p:nvPr/>
        </p:nvSpPr>
        <p:spPr>
          <a:xfrm>
            <a:off x="4644008" y="1052736"/>
            <a:ext cx="1872208" cy="432048"/>
          </a:xfrm>
          <a:prstGeom prst="round2SameRect">
            <a:avLst>
              <a:gd name="adj1" fmla="val 33159"/>
              <a:gd name="adj2" fmla="val 0"/>
            </a:avLst>
          </a:prstGeom>
          <a:solidFill>
            <a:schemeClr val="accent5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/>
            <a:r>
              <a:rPr lang="ko-KR" altLang="en-US" sz="2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전당포 업자</a:t>
            </a:r>
            <a:endParaRPr lang="ko-KR" altLang="en-US" sz="2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203848" y="4482986"/>
            <a:ext cx="48245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prstClr val="black"/>
                </a:solidFill>
              </a:rPr>
              <a:t>전당포 업자는 물건을 담보로 잡고 돈을 빌려주는 일을 하는 사람으로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전당포가 등장했던 초기에는 텔레비전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라디오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재봉틀 등의 가전제품이 주요 담보 물품이었다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</a:rPr>
              <a:t>이후 밍크코트나 비디오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컴퓨터도 담보의 대상이 되었다</a:t>
            </a:r>
            <a:r>
              <a:rPr lang="en-US" altLang="ko-KR" spc="-100" dirty="0" smtClean="0">
                <a:solidFill>
                  <a:prstClr val="black"/>
                </a:solidFill>
              </a:rPr>
              <a:t>.</a:t>
            </a:r>
            <a:endParaRPr lang="ko-KR" altLang="en-US" sz="1600" spc="-100" dirty="0">
              <a:solidFill>
                <a:prstClr val="black"/>
              </a:solidFill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068960"/>
            <a:ext cx="155416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9349" y="1628800"/>
            <a:ext cx="4724884" cy="2808312"/>
          </a:xfrm>
          <a:prstGeom prst="roundRect">
            <a:avLst>
              <a:gd name="adj" fmla="val 3372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85304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직사각형 17"/>
          <p:cNvSpPr/>
          <p:nvPr/>
        </p:nvSpPr>
        <p:spPr>
          <a:xfrm>
            <a:off x="7380312" y="6165304"/>
            <a:ext cx="288032" cy="692696"/>
          </a:xfrm>
          <a:prstGeom prst="rect">
            <a:avLst/>
          </a:prstGeom>
          <a:solidFill>
            <a:srgbClr val="B7D252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4283968" y="6165304"/>
            <a:ext cx="288032" cy="692696"/>
          </a:xfrm>
          <a:prstGeom prst="rect">
            <a:avLst/>
          </a:prstGeom>
          <a:solidFill>
            <a:srgbClr val="B7D252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3707904" y="1412776"/>
            <a:ext cx="4536504" cy="5112568"/>
          </a:xfrm>
          <a:prstGeom prst="roundRect">
            <a:avLst>
              <a:gd name="adj" fmla="val 4457"/>
            </a:avLst>
          </a:prstGeom>
          <a:solidFill>
            <a:schemeClr val="bg1"/>
          </a:solidFill>
          <a:ln w="57150">
            <a:solidFill>
              <a:srgbClr val="B7D252"/>
            </a:solidFill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시대별 다양한 직업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130948" y="78134"/>
            <a:ext cx="171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진로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99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양쪽 모서리가 둥근 사각형 14"/>
          <p:cNvSpPr/>
          <p:nvPr/>
        </p:nvSpPr>
        <p:spPr>
          <a:xfrm>
            <a:off x="5040052" y="980728"/>
            <a:ext cx="1872208" cy="432048"/>
          </a:xfrm>
          <a:prstGeom prst="round2SameRect">
            <a:avLst>
              <a:gd name="adj1" fmla="val 33159"/>
              <a:gd name="adj2" fmla="val 0"/>
            </a:avLst>
          </a:prstGeom>
          <a:solidFill>
            <a:srgbClr val="B7D252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/>
            <a:r>
              <a:rPr lang="ko-KR" altLang="en-US" sz="2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외환 딜러</a:t>
            </a:r>
            <a:endParaRPr lang="ko-KR" altLang="en-US" sz="2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851920" y="3962204"/>
            <a:ext cx="4248472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prstClr val="black"/>
                </a:solidFill>
              </a:rPr>
              <a:t>외환 딜러는 국제 금융 시장에서 통용되는 달러</a:t>
            </a:r>
            <a:r>
              <a:rPr lang="en-US" altLang="ko-KR" spc="-100" dirty="0" smtClean="0">
                <a:solidFill>
                  <a:prstClr val="black"/>
                </a:solidFill>
              </a:rPr>
              <a:t>(</a:t>
            </a:r>
            <a:r>
              <a:rPr lang="ko-KR" altLang="en-US" spc="-100" dirty="0" smtClean="0">
                <a:solidFill>
                  <a:prstClr val="black"/>
                </a:solidFill>
              </a:rPr>
              <a:t>미국</a:t>
            </a:r>
            <a:r>
              <a:rPr lang="en-US" altLang="ko-KR" spc="-100" dirty="0" smtClean="0">
                <a:solidFill>
                  <a:prstClr val="black"/>
                </a:solidFill>
              </a:rPr>
              <a:t>), </a:t>
            </a:r>
            <a:r>
              <a:rPr lang="ko-KR" altLang="en-US" spc="-100" dirty="0" smtClean="0">
                <a:solidFill>
                  <a:prstClr val="black"/>
                </a:solidFill>
              </a:rPr>
              <a:t>유로화</a:t>
            </a:r>
            <a:r>
              <a:rPr lang="en-US" altLang="ko-KR" spc="-100" dirty="0" smtClean="0">
                <a:solidFill>
                  <a:prstClr val="black"/>
                </a:solidFill>
              </a:rPr>
              <a:t>(</a:t>
            </a:r>
            <a:r>
              <a:rPr lang="ko-KR" altLang="en-US" spc="-100" dirty="0" smtClean="0">
                <a:solidFill>
                  <a:prstClr val="black"/>
                </a:solidFill>
              </a:rPr>
              <a:t>유럽 연합</a:t>
            </a:r>
            <a:r>
              <a:rPr lang="en-US" altLang="ko-KR" spc="-100" dirty="0" smtClean="0">
                <a:solidFill>
                  <a:prstClr val="black"/>
                </a:solidFill>
              </a:rPr>
              <a:t>), </a:t>
            </a:r>
            <a:r>
              <a:rPr lang="ko-KR" altLang="en-US" spc="-100" dirty="0" smtClean="0">
                <a:solidFill>
                  <a:prstClr val="black"/>
                </a:solidFill>
              </a:rPr>
              <a:t>엔화</a:t>
            </a:r>
            <a:r>
              <a:rPr lang="en-US" altLang="ko-KR" spc="-100" dirty="0" smtClean="0">
                <a:solidFill>
                  <a:prstClr val="black"/>
                </a:solidFill>
              </a:rPr>
              <a:t>(</a:t>
            </a:r>
            <a:r>
              <a:rPr lang="ko-KR" altLang="en-US" spc="-100" dirty="0" smtClean="0">
                <a:solidFill>
                  <a:prstClr val="black"/>
                </a:solidFill>
              </a:rPr>
              <a:t>일본</a:t>
            </a:r>
            <a:r>
              <a:rPr lang="en-US" altLang="ko-KR" spc="-100" dirty="0" smtClean="0">
                <a:solidFill>
                  <a:prstClr val="black"/>
                </a:solidFill>
              </a:rPr>
              <a:t>), </a:t>
            </a:r>
            <a:r>
              <a:rPr lang="ko-KR" altLang="en-US" spc="-100" dirty="0" smtClean="0">
                <a:solidFill>
                  <a:prstClr val="black"/>
                </a:solidFill>
              </a:rPr>
              <a:t>위안화</a:t>
            </a:r>
            <a:r>
              <a:rPr lang="en-US" altLang="ko-KR" spc="-100" dirty="0" smtClean="0">
                <a:solidFill>
                  <a:prstClr val="black"/>
                </a:solidFill>
              </a:rPr>
              <a:t>(</a:t>
            </a:r>
            <a:r>
              <a:rPr lang="ko-KR" altLang="en-US" spc="-100" dirty="0" smtClean="0">
                <a:solidFill>
                  <a:prstClr val="black"/>
                </a:solidFill>
              </a:rPr>
              <a:t>중국</a:t>
            </a:r>
            <a:r>
              <a:rPr lang="en-US" altLang="ko-KR" spc="-100" dirty="0" smtClean="0">
                <a:solidFill>
                  <a:prstClr val="black"/>
                </a:solidFill>
              </a:rPr>
              <a:t>), </a:t>
            </a:r>
            <a:r>
              <a:rPr lang="ko-KR" altLang="en-US" spc="-100" dirty="0" err="1" smtClean="0">
                <a:solidFill>
                  <a:prstClr val="black"/>
                </a:solidFill>
              </a:rPr>
              <a:t>바트화</a:t>
            </a:r>
            <a:r>
              <a:rPr lang="en-US" altLang="ko-KR" spc="-100" dirty="0" smtClean="0">
                <a:solidFill>
                  <a:prstClr val="black"/>
                </a:solidFill>
              </a:rPr>
              <a:t>(</a:t>
            </a:r>
            <a:r>
              <a:rPr lang="ko-KR" altLang="en-US" spc="-100" dirty="0" smtClean="0">
                <a:solidFill>
                  <a:prstClr val="black"/>
                </a:solidFill>
              </a:rPr>
              <a:t>태국</a:t>
            </a:r>
            <a:r>
              <a:rPr lang="en-US" altLang="ko-KR" spc="-100" dirty="0" smtClean="0">
                <a:solidFill>
                  <a:prstClr val="black"/>
                </a:solidFill>
              </a:rPr>
              <a:t>) </a:t>
            </a:r>
            <a:r>
              <a:rPr lang="ko-KR" altLang="en-US" spc="-100" dirty="0" smtClean="0">
                <a:solidFill>
                  <a:prstClr val="black"/>
                </a:solidFill>
              </a:rPr>
              <a:t>등 각국 화폐와 파생 상품을 싼 시점에 사서 비쌀 때 팔아 그 차액만큼 이익을 남기는 금융 전문가이다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</a:rPr>
              <a:t>외환 딜러는 국제 금융 시장의 동향을 파악하고 분석하는 능력이 요구된다</a:t>
            </a:r>
            <a:r>
              <a:rPr lang="en-US" altLang="ko-KR" spc="-100" dirty="0" smtClean="0">
                <a:solidFill>
                  <a:prstClr val="black"/>
                </a:solidFill>
              </a:rPr>
              <a:t>.</a:t>
            </a:r>
            <a:endParaRPr lang="ko-KR" altLang="en-US" sz="1600" spc="-100" dirty="0">
              <a:solidFill>
                <a:prstClr val="black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95936" y="1556792"/>
            <a:ext cx="3957439" cy="2357742"/>
          </a:xfrm>
          <a:prstGeom prst="roundRect">
            <a:avLst>
              <a:gd name="adj" fmla="val 3698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75656" y="5085184"/>
            <a:ext cx="155416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7" cstate="print"/>
          <a:srcRect l="10190"/>
          <a:stretch>
            <a:fillRect/>
          </a:stretch>
        </p:blipFill>
        <p:spPr bwMode="auto">
          <a:xfrm>
            <a:off x="0" y="1556792"/>
            <a:ext cx="321053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290741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355" y="2852936"/>
            <a:ext cx="3798645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4" cstate="print"/>
          <a:srcRect l="10190"/>
          <a:stretch>
            <a:fillRect/>
          </a:stretch>
        </p:blipFill>
        <p:spPr bwMode="auto">
          <a:xfrm>
            <a:off x="0" y="1556792"/>
            <a:ext cx="3210538" cy="3356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직사각형 17"/>
          <p:cNvSpPr/>
          <p:nvPr/>
        </p:nvSpPr>
        <p:spPr>
          <a:xfrm>
            <a:off x="6084168" y="6165304"/>
            <a:ext cx="288032" cy="6926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2627784" y="6165304"/>
            <a:ext cx="288032" cy="69269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2051720" y="1412776"/>
            <a:ext cx="4896544" cy="4824536"/>
          </a:xfrm>
          <a:prstGeom prst="roundRect">
            <a:avLst>
              <a:gd name="adj" fmla="val 4267"/>
            </a:avLst>
          </a:prstGeom>
          <a:solidFill>
            <a:schemeClr val="bg1"/>
          </a:solidFill>
          <a:ln w="57150">
            <a:solidFill>
              <a:schemeClr val="accent6">
                <a:lumMod val="75000"/>
              </a:schemeClr>
            </a:solidFill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시대별 다양한 직업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130948" y="78134"/>
            <a:ext cx="171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진로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99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양쪽 모서리가 둥근 사각형 14"/>
          <p:cNvSpPr/>
          <p:nvPr/>
        </p:nvSpPr>
        <p:spPr>
          <a:xfrm>
            <a:off x="3563888" y="980728"/>
            <a:ext cx="1872208" cy="432048"/>
          </a:xfrm>
          <a:prstGeom prst="round2SameRect">
            <a:avLst>
              <a:gd name="adj1" fmla="val 33159"/>
              <a:gd name="adj2" fmla="val 0"/>
            </a:avLst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/>
            <a:r>
              <a:rPr lang="ko-KR" altLang="en-US" sz="2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로봇 연구원</a:t>
            </a:r>
            <a:endParaRPr lang="ko-KR" altLang="en-US" sz="2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2195736" y="3717032"/>
            <a:ext cx="4680520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pc="-100" dirty="0" smtClean="0">
                <a:solidFill>
                  <a:prstClr val="black"/>
                </a:solidFill>
              </a:rPr>
              <a:t>로봇 연구원은 산업용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군사용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의료용 및 실생활에 이용할 수 있는 로봇을 연구하고 개발하는 일을 담당한다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</a:rPr>
              <a:t>앞으로는 인간의 일을 대신해 줄 수 있는 로봇의 쓰임이 많아질 것으로 예측되기 때문에 로봇 연구원의 직업 전망은 매우 밝다고 할 수 있다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</a:rPr>
              <a:t>로봇 연구원이 되기 위해서는 공학 분야의 전문적인 지식이 필요하다</a:t>
            </a:r>
            <a:r>
              <a:rPr lang="en-US" altLang="ko-KR" spc="-100" dirty="0" smtClean="0">
                <a:solidFill>
                  <a:prstClr val="black"/>
                </a:solidFill>
              </a:rPr>
              <a:t>.</a:t>
            </a:r>
            <a:endParaRPr lang="ko-KR" altLang="en-US" sz="1600" spc="-100" dirty="0">
              <a:solidFill>
                <a:prstClr val="black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085184"/>
            <a:ext cx="1554163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195736" y="1556792"/>
            <a:ext cx="4491955" cy="2099501"/>
          </a:xfrm>
          <a:prstGeom prst="roundRect">
            <a:avLst>
              <a:gd name="adj" fmla="val 3867"/>
            </a:avLst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164288" y="1196752"/>
            <a:ext cx="15367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7682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그룹 32"/>
          <p:cNvGrpSpPr/>
          <p:nvPr/>
        </p:nvGrpSpPr>
        <p:grpSpPr>
          <a:xfrm>
            <a:off x="0" y="0"/>
            <a:ext cx="9144000" cy="1106224"/>
            <a:chOff x="0" y="0"/>
            <a:chExt cx="9144000" cy="1106224"/>
          </a:xfrm>
        </p:grpSpPr>
        <p:pic>
          <p:nvPicPr>
            <p:cNvPr id="34" name="그림 33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5900"/>
                      </a14:imgEffect>
                      <a14:imgEffect>
                        <a14:saturation sat="17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1106224"/>
            </a:xfrm>
            <a:prstGeom prst="rect">
              <a:avLst/>
            </a:prstGeom>
          </p:spPr>
        </p:pic>
        <p:sp>
          <p:nvSpPr>
            <p:cNvPr id="35" name="제목 1"/>
            <p:cNvSpPr txBox="1">
              <a:spLocks/>
            </p:cNvSpPr>
            <p:nvPr/>
          </p:nvSpPr>
          <p:spPr>
            <a:xfrm>
              <a:off x="251520" y="34020"/>
              <a:ext cx="7056784" cy="684076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1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꼭꼭</a:t>
              </a:r>
              <a:r>
                <a:rPr lang="en-US" altLang="ko-KR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! </a:t>
              </a:r>
              <a:r>
                <a:rPr lang="ko-KR" altLang="en-US" sz="28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자기 점검</a:t>
              </a:r>
              <a:endParaRPr lang="ko-KR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57279" y="1713508"/>
            <a:ext cx="8496944" cy="461665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학습 전개 과정을 읽고 체크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en-US" altLang="ko-KR" sz="2400" b="1" dirty="0" smtClean="0">
                <a:solidFill>
                  <a:srgbClr val="FF0000"/>
                </a:solidFill>
                <a:latin typeface="나눔고딕 ExtraBold" pitchFamily="50" charset="-127"/>
                <a:ea typeface="나눔고딕 ExtraBold" pitchFamily="50" charset="-127"/>
              </a:rPr>
              <a:t>V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r>
              <a:rPr lang="ko-KR" altLang="en-US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하면서 단원의 구조를 파악해 보자</a:t>
            </a:r>
            <a:r>
              <a:rPr lang="en-US" altLang="ko-KR" sz="24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1" name="육각형 30"/>
          <p:cNvSpPr/>
          <p:nvPr/>
        </p:nvSpPr>
        <p:spPr>
          <a:xfrm>
            <a:off x="251520" y="1857524"/>
            <a:ext cx="198000" cy="180000"/>
          </a:xfrm>
          <a:prstGeom prst="hexagon">
            <a:avLst/>
          </a:prstGeom>
          <a:solidFill>
            <a:schemeClr val="bg1"/>
          </a:solidFill>
          <a:ln w="53975">
            <a:solidFill>
              <a:srgbClr val="A0D7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8" name="그룹 47"/>
          <p:cNvGrpSpPr/>
          <p:nvPr/>
        </p:nvGrpSpPr>
        <p:grpSpPr>
          <a:xfrm>
            <a:off x="251520" y="4248144"/>
            <a:ext cx="7980864" cy="461665"/>
            <a:chOff x="341552" y="4235444"/>
            <a:chExt cx="7980864" cy="461665"/>
          </a:xfrm>
        </p:grpSpPr>
        <p:sp>
          <p:nvSpPr>
            <p:cNvPr id="28" name="TextBox 27"/>
            <p:cNvSpPr txBox="1"/>
            <p:nvPr/>
          </p:nvSpPr>
          <p:spPr>
            <a:xfrm>
              <a:off x="553936" y="4235444"/>
              <a:ext cx="7768480" cy="461665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학습 전개 과정을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 </a:t>
              </a:r>
              <a:r>
                <a:rPr lang="ko-KR" altLang="en-US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바탕으로 나의 목표를 세워 보자</a:t>
              </a:r>
              <a:r>
                <a:rPr lang="en-US" altLang="ko-KR" sz="24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sp>
          <p:nvSpPr>
            <p:cNvPr id="32" name="육각형 31"/>
            <p:cNvSpPr/>
            <p:nvPr/>
          </p:nvSpPr>
          <p:spPr>
            <a:xfrm>
              <a:off x="341552" y="4376276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90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0" name="오각형 19"/>
          <p:cNvSpPr/>
          <p:nvPr/>
        </p:nvSpPr>
        <p:spPr>
          <a:xfrm>
            <a:off x="264220" y="2844070"/>
            <a:ext cx="2390680" cy="885662"/>
          </a:xfrm>
          <a:prstGeom prst="homePlate">
            <a:avLst/>
          </a:prstGeom>
          <a:solidFill>
            <a:srgbClr val="E8F5F8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500" spc="-140" dirty="0" smtClean="0">
                <a:solidFill>
                  <a:schemeClr val="tx1"/>
                </a:solidFill>
              </a:rPr>
              <a:t>교통 </a:t>
            </a:r>
            <a:r>
              <a:rPr lang="en-US" altLang="ko-KR" sz="1500" spc="-140" dirty="0" smtClean="0">
                <a:solidFill>
                  <a:schemeClr val="tx1"/>
                </a:solidFill>
              </a:rPr>
              <a:t>· </a:t>
            </a:r>
            <a:r>
              <a:rPr lang="ko-KR" altLang="en-US" sz="1500" spc="-140" dirty="0" smtClean="0">
                <a:solidFill>
                  <a:schemeClr val="tx1"/>
                </a:solidFill>
              </a:rPr>
              <a:t>통신의 발달과 정보화에 따른 삶의 변화 모습을 이해한다</a:t>
            </a:r>
            <a:r>
              <a:rPr lang="en-US" altLang="ko-KR" sz="1500" spc="-140" dirty="0" smtClean="0">
                <a:solidFill>
                  <a:schemeClr val="tx1"/>
                </a:solidFill>
              </a:rPr>
              <a:t>.</a:t>
            </a:r>
            <a:endParaRPr lang="ko-KR" altLang="en-US" sz="1500" spc="-140" dirty="0">
              <a:solidFill>
                <a:schemeClr val="tx1"/>
              </a:solidFill>
            </a:endParaRPr>
          </a:p>
        </p:txBody>
      </p:sp>
      <p:sp>
        <p:nvSpPr>
          <p:cNvPr id="21" name="갈매기형 수장 20"/>
          <p:cNvSpPr/>
          <p:nvPr/>
        </p:nvSpPr>
        <p:spPr>
          <a:xfrm>
            <a:off x="2280444" y="2844070"/>
            <a:ext cx="2664296" cy="885662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72000" rIns="36000" rtlCol="0" anchor="ctr"/>
          <a:lstStyle/>
          <a:p>
            <a:pPr algn="ctr"/>
            <a:r>
              <a:rPr lang="ko-KR" altLang="en-US" sz="1500" spc="-150" dirty="0" smtClean="0">
                <a:solidFill>
                  <a:schemeClr val="tx1"/>
                </a:solidFill>
              </a:rPr>
              <a:t>교통 </a:t>
            </a:r>
            <a:r>
              <a:rPr lang="en-US" altLang="ko-KR" sz="1500" spc="-150" dirty="0" smtClean="0">
                <a:solidFill>
                  <a:schemeClr val="tx1"/>
                </a:solidFill>
              </a:rPr>
              <a:t>· </a:t>
            </a:r>
            <a:r>
              <a:rPr lang="ko-KR" altLang="en-US" sz="1500" spc="-150" dirty="0" smtClean="0">
                <a:solidFill>
                  <a:schemeClr val="tx1"/>
                </a:solidFill>
              </a:rPr>
              <a:t>통신 발달과 정보화에 따른 문제점을 파악한다</a:t>
            </a:r>
            <a:r>
              <a:rPr lang="en-US" altLang="ko-KR" sz="1500" spc="-150" dirty="0" smtClean="0">
                <a:solidFill>
                  <a:schemeClr val="tx1"/>
                </a:solidFill>
              </a:rPr>
              <a:t>.</a:t>
            </a:r>
            <a:endParaRPr lang="ko-KR" altLang="en-US" sz="1500" spc="-150" dirty="0">
              <a:solidFill>
                <a:schemeClr val="tx1"/>
              </a:solidFill>
            </a:endParaRPr>
          </a:p>
        </p:txBody>
      </p:sp>
      <p:sp>
        <p:nvSpPr>
          <p:cNvPr id="22" name="갈매기형 수장 21"/>
          <p:cNvSpPr/>
          <p:nvPr/>
        </p:nvSpPr>
        <p:spPr>
          <a:xfrm>
            <a:off x="4560059" y="2844070"/>
            <a:ext cx="2626868" cy="885661"/>
          </a:xfrm>
          <a:prstGeom prst="chevron">
            <a:avLst/>
          </a:prstGeom>
          <a:solidFill>
            <a:srgbClr val="C5E3ED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6000" rIns="36000" rtlCol="0" anchor="ctr"/>
          <a:lstStyle/>
          <a:p>
            <a:pPr algn="ctr"/>
            <a:r>
              <a:rPr lang="ko-KR" altLang="en-US" sz="1200" spc="-140" dirty="0" smtClean="0">
                <a:solidFill>
                  <a:schemeClr val="tx1"/>
                </a:solidFill>
              </a:rPr>
              <a:t>교통 </a:t>
            </a:r>
            <a:r>
              <a:rPr lang="en-US" altLang="ko-KR" sz="1200" spc="-140" dirty="0" smtClean="0">
                <a:solidFill>
                  <a:schemeClr val="tx1"/>
                </a:solidFill>
              </a:rPr>
              <a:t>· </a:t>
            </a:r>
            <a:r>
              <a:rPr lang="ko-KR" altLang="en-US" sz="1200" spc="-140" dirty="0" smtClean="0">
                <a:solidFill>
                  <a:schemeClr val="tx1"/>
                </a:solidFill>
              </a:rPr>
              <a:t>통신의 발달과 정보화에 따른 문제점을 해결하기 위한 대처 방안을 알아본다</a:t>
            </a:r>
            <a:r>
              <a:rPr lang="en-US" altLang="ko-KR" sz="1200" spc="-140" dirty="0" smtClean="0">
                <a:solidFill>
                  <a:schemeClr val="tx1"/>
                </a:solidFill>
              </a:rPr>
              <a:t>.</a:t>
            </a:r>
            <a:endParaRPr lang="ko-KR" altLang="en-US" sz="1200" spc="-50" dirty="0">
              <a:solidFill>
                <a:schemeClr val="tx1"/>
              </a:solidFill>
            </a:endParaRPr>
          </a:p>
        </p:txBody>
      </p:sp>
      <p:grpSp>
        <p:nvGrpSpPr>
          <p:cNvPr id="23" name="그룹 22"/>
          <p:cNvGrpSpPr/>
          <p:nvPr/>
        </p:nvGrpSpPr>
        <p:grpSpPr>
          <a:xfrm>
            <a:off x="6814513" y="2844070"/>
            <a:ext cx="2016224" cy="885662"/>
            <a:chOff x="6660232" y="2831370"/>
            <a:chExt cx="2016224" cy="885662"/>
          </a:xfrm>
        </p:grpSpPr>
        <p:sp>
          <p:nvSpPr>
            <p:cNvPr id="24" name="갈매기형 수장 23"/>
            <p:cNvSpPr/>
            <p:nvPr/>
          </p:nvSpPr>
          <p:spPr>
            <a:xfrm>
              <a:off x="6660232" y="2831371"/>
              <a:ext cx="1080120" cy="885661"/>
            </a:xfrm>
            <a:prstGeom prst="chevron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ko-KR" altLang="en-US" sz="1600" dirty="0">
                <a:solidFill>
                  <a:schemeClr val="tx1"/>
                </a:solidFill>
              </a:endParaRPr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7236296" y="2831370"/>
              <a:ext cx="1440160" cy="885598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/>
              <a:r>
                <a:rPr lang="en-US" altLang="ko-KR" sz="1500" dirty="0" smtClean="0">
                  <a:solidFill>
                    <a:prstClr val="black"/>
                  </a:solidFill>
                </a:rPr>
                <a:t> 87</a:t>
              </a:r>
              <a:r>
                <a:rPr lang="ko-KR" altLang="en-US" sz="1500" dirty="0" smtClean="0">
                  <a:solidFill>
                    <a:prstClr val="black"/>
                  </a:solidFill>
                </a:rPr>
                <a:t>쪽에서 </a:t>
              </a:r>
              <a:endParaRPr lang="en-US" altLang="ko-KR" sz="1500" dirty="0" smtClean="0">
                <a:solidFill>
                  <a:prstClr val="black"/>
                </a:solidFill>
              </a:endParaRPr>
            </a:p>
            <a:p>
              <a:pPr lvl="0"/>
              <a:r>
                <a:rPr lang="ko-KR" altLang="en-US" sz="1500" dirty="0" smtClean="0">
                  <a:solidFill>
                    <a:prstClr val="black"/>
                  </a:solidFill>
                </a:rPr>
                <a:t>학습 결과를 </a:t>
              </a:r>
              <a:endParaRPr lang="en-US" altLang="ko-KR" sz="1500" dirty="0" smtClean="0">
                <a:solidFill>
                  <a:prstClr val="black"/>
                </a:solidFill>
              </a:endParaRPr>
            </a:p>
            <a:p>
              <a:pPr lvl="0"/>
              <a:r>
                <a:rPr lang="ko-KR" altLang="en-US" sz="1500" dirty="0" smtClean="0">
                  <a:solidFill>
                    <a:prstClr val="black"/>
                  </a:solidFill>
                </a:rPr>
                <a:t> 평가한다</a:t>
              </a:r>
              <a:r>
                <a:rPr lang="en-US" altLang="ko-KR" sz="1500" dirty="0" smtClean="0">
                  <a:solidFill>
                    <a:prstClr val="black"/>
                  </a:solidFill>
                </a:rPr>
                <a:t>.</a:t>
              </a:r>
              <a:endParaRPr lang="ko-KR" altLang="en-US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직사각형 25"/>
          <p:cNvSpPr/>
          <p:nvPr/>
        </p:nvSpPr>
        <p:spPr>
          <a:xfrm>
            <a:off x="1850831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6" name="직사각형 35"/>
          <p:cNvSpPr/>
          <p:nvPr/>
        </p:nvSpPr>
        <p:spPr>
          <a:xfrm>
            <a:off x="4083079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39" name="직사각형 38"/>
          <p:cNvSpPr/>
          <p:nvPr/>
        </p:nvSpPr>
        <p:spPr>
          <a:xfrm>
            <a:off x="6387335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  <p:sp>
        <p:nvSpPr>
          <p:cNvPr id="42" name="직사각형 41"/>
          <p:cNvSpPr/>
          <p:nvPr/>
        </p:nvSpPr>
        <p:spPr>
          <a:xfrm>
            <a:off x="8475567" y="2577604"/>
            <a:ext cx="316835" cy="316835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65000"/>
                <a:lumOff val="35000"/>
                <a:alpha val="87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16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5355" y="2852936"/>
            <a:ext cx="3798645" cy="4005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직사각형 17"/>
          <p:cNvSpPr/>
          <p:nvPr/>
        </p:nvSpPr>
        <p:spPr>
          <a:xfrm>
            <a:off x="4788024" y="6165304"/>
            <a:ext cx="288032" cy="692696"/>
          </a:xfrm>
          <a:prstGeom prst="rect">
            <a:avLst/>
          </a:prstGeom>
          <a:solidFill>
            <a:srgbClr val="EE648B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7" name="직사각형 16"/>
          <p:cNvSpPr/>
          <p:nvPr/>
        </p:nvSpPr>
        <p:spPr>
          <a:xfrm>
            <a:off x="899592" y="6165304"/>
            <a:ext cx="288032" cy="692696"/>
          </a:xfrm>
          <a:prstGeom prst="rect">
            <a:avLst/>
          </a:prstGeom>
          <a:solidFill>
            <a:srgbClr val="EE648B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323528" y="1340768"/>
            <a:ext cx="5256584" cy="5328592"/>
          </a:xfrm>
          <a:prstGeom prst="roundRect">
            <a:avLst>
              <a:gd name="adj" fmla="val 4267"/>
            </a:avLst>
          </a:prstGeom>
          <a:solidFill>
            <a:schemeClr val="bg1"/>
          </a:solidFill>
          <a:ln w="57150">
            <a:solidFill>
              <a:srgbClr val="EE648B"/>
            </a:solidFill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prstClr val="white"/>
              </a:solidFill>
            </a:endParaRPr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시대별 다양한 직업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130948" y="78134"/>
            <a:ext cx="171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진로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99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양쪽 모서리가 둥근 사각형 14"/>
          <p:cNvSpPr/>
          <p:nvPr/>
        </p:nvSpPr>
        <p:spPr>
          <a:xfrm>
            <a:off x="1619672" y="908720"/>
            <a:ext cx="2664296" cy="432048"/>
          </a:xfrm>
          <a:prstGeom prst="round2SameRect">
            <a:avLst>
              <a:gd name="adj1" fmla="val 33159"/>
              <a:gd name="adj2" fmla="val 0"/>
            </a:avLst>
          </a:prstGeom>
          <a:solidFill>
            <a:srgbClr val="EE648B"/>
          </a:solidFill>
          <a:ln>
            <a:noFill/>
          </a:ln>
          <a:effectLst>
            <a:outerShdw blurRad="127000" dist="76200" dir="18900000" algn="b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8000" rtlCol="0" anchor="ctr"/>
          <a:lstStyle/>
          <a:p>
            <a:pPr algn="ctr"/>
            <a:r>
              <a:rPr lang="en-US" altLang="ko-KR" sz="2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3D </a:t>
            </a:r>
            <a:r>
              <a:rPr lang="ko-KR" altLang="en-US" sz="2000" b="1" dirty="0" err="1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프린팅</a:t>
            </a:r>
            <a:r>
              <a:rPr lang="ko-KR" altLang="en-US" sz="2000" b="1" dirty="0" smtClean="0">
                <a:solidFill>
                  <a:prstClr val="white"/>
                </a:solidFill>
                <a:latin typeface="나눔고딕" pitchFamily="50" charset="-127"/>
                <a:ea typeface="나눔고딕" pitchFamily="50" charset="-127"/>
              </a:rPr>
              <a:t> 디자이너</a:t>
            </a:r>
            <a:endParaRPr lang="ko-KR" altLang="en-US" sz="2000" b="1" dirty="0">
              <a:solidFill>
                <a:prstClr val="white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467544" y="4221088"/>
            <a:ext cx="4968552" cy="2419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ko-KR" spc="-100" dirty="0" smtClean="0">
                <a:solidFill>
                  <a:prstClr val="black"/>
                </a:solidFill>
              </a:rPr>
              <a:t>3D </a:t>
            </a:r>
            <a:r>
              <a:rPr lang="ko-KR" altLang="en-US" spc="-100" dirty="0" smtClean="0">
                <a:solidFill>
                  <a:prstClr val="black"/>
                </a:solidFill>
              </a:rPr>
              <a:t>프린터는 입력한 도면을 바탕으로 </a:t>
            </a:r>
            <a:r>
              <a:rPr lang="en-US" altLang="ko-KR" spc="-100" dirty="0" smtClean="0">
                <a:solidFill>
                  <a:prstClr val="black"/>
                </a:solidFill>
              </a:rPr>
              <a:t>3</a:t>
            </a:r>
            <a:r>
              <a:rPr lang="ko-KR" altLang="en-US" spc="-100" dirty="0" smtClean="0">
                <a:solidFill>
                  <a:prstClr val="black"/>
                </a:solidFill>
              </a:rPr>
              <a:t>차원의 입체 물품을 만들어 내는 기계이다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</a:t>
            </a:r>
            <a:r>
              <a:rPr lang="ko-KR" altLang="en-US" spc="-100" dirty="0" smtClean="0">
                <a:solidFill>
                  <a:prstClr val="black"/>
                </a:solidFill>
              </a:rPr>
              <a:t>복잡했던 작업 과정을 줄여 효율적으로 제품을 생산할 수 있으며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다양한 분야에 빠르게 적용되고 있어 발전 가능성이 무궁무진하다는 평가를 받고 있다</a:t>
            </a:r>
            <a:r>
              <a:rPr lang="en-US" altLang="ko-KR" spc="-100" dirty="0" smtClean="0">
                <a:solidFill>
                  <a:prstClr val="black"/>
                </a:solidFill>
              </a:rPr>
              <a:t>. 3D </a:t>
            </a:r>
            <a:r>
              <a:rPr lang="ko-KR" altLang="en-US" spc="-100" dirty="0" err="1" smtClean="0">
                <a:solidFill>
                  <a:prstClr val="black"/>
                </a:solidFill>
              </a:rPr>
              <a:t>프린팅</a:t>
            </a:r>
            <a:r>
              <a:rPr lang="ko-KR" altLang="en-US" spc="-100" dirty="0" smtClean="0">
                <a:solidFill>
                  <a:prstClr val="black"/>
                </a:solidFill>
              </a:rPr>
              <a:t> 디자이너가 되기 위해서는 디자인 능력</a:t>
            </a:r>
            <a:r>
              <a:rPr lang="en-US" altLang="ko-KR" spc="-100" dirty="0" smtClean="0">
                <a:solidFill>
                  <a:prstClr val="black"/>
                </a:solidFill>
              </a:rPr>
              <a:t>, </a:t>
            </a:r>
            <a:r>
              <a:rPr lang="ko-KR" altLang="en-US" spc="-100" dirty="0" smtClean="0">
                <a:solidFill>
                  <a:prstClr val="black"/>
                </a:solidFill>
              </a:rPr>
              <a:t>제품에 대한 이해력</a:t>
            </a:r>
            <a:r>
              <a:rPr lang="en-US" altLang="ko-KR" spc="-100" dirty="0" smtClean="0">
                <a:solidFill>
                  <a:prstClr val="black"/>
                </a:solidFill>
              </a:rPr>
              <a:t>, 3D </a:t>
            </a:r>
            <a:r>
              <a:rPr lang="ko-KR" altLang="en-US" spc="-100" dirty="0" smtClean="0">
                <a:solidFill>
                  <a:prstClr val="black"/>
                </a:solidFill>
              </a:rPr>
              <a:t>프로그램 조작 능력이 필요하다</a:t>
            </a:r>
            <a:r>
              <a:rPr lang="en-US" altLang="ko-KR" spc="-100" dirty="0" smtClean="0">
                <a:solidFill>
                  <a:prstClr val="black"/>
                </a:solidFill>
              </a:rPr>
              <a:t>.</a:t>
            </a:r>
            <a:endParaRPr lang="ko-KR" altLang="en-US" sz="1600" spc="-100" dirty="0">
              <a:solidFill>
                <a:prstClr val="black"/>
              </a:solidFill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96136" y="1340768"/>
            <a:ext cx="1536700" cy="1344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/>
          <a:srcRect b="2980"/>
          <a:stretch>
            <a:fillRect/>
          </a:stretch>
        </p:blipFill>
        <p:spPr bwMode="auto">
          <a:xfrm>
            <a:off x="755576" y="1484784"/>
            <a:ext cx="4392488" cy="2664296"/>
          </a:xfrm>
          <a:prstGeom prst="roundRect">
            <a:avLst>
              <a:gd name="adj" fmla="val 3372"/>
            </a:avLst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2856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" name="직선 연결선 27"/>
          <p:cNvCxnSpPr/>
          <p:nvPr/>
        </p:nvCxnSpPr>
        <p:spPr>
          <a:xfrm>
            <a:off x="592287" y="2302048"/>
            <a:ext cx="223" cy="1198960"/>
          </a:xfrm>
          <a:prstGeom prst="line">
            <a:avLst/>
          </a:prstGeom>
          <a:ln>
            <a:solidFill>
              <a:srgbClr val="EE648B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그림 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0" name="제목 1"/>
          <p:cNvSpPr txBox="1">
            <a:spLocks/>
          </p:cNvSpPr>
          <p:nvPr/>
        </p:nvSpPr>
        <p:spPr>
          <a:xfrm>
            <a:off x="1331640" y="33896"/>
            <a:ext cx="6624736" cy="68407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ko-KR" altLang="en-US" sz="2800" b="1" spc="-5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시대별 다양한 직업</a:t>
            </a:r>
          </a:p>
        </p:txBody>
      </p:sp>
      <p:sp>
        <p:nvSpPr>
          <p:cNvPr id="12" name="직사각형 11"/>
          <p:cNvSpPr/>
          <p:nvPr/>
        </p:nvSpPr>
        <p:spPr>
          <a:xfrm>
            <a:off x="7130948" y="78134"/>
            <a:ext cx="17123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세 번째 이야기 </a:t>
            </a:r>
            <a:r>
              <a:rPr lang="en-US" altLang="ko-KR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-</a:t>
            </a:r>
            <a:r>
              <a:rPr lang="ko-KR" altLang="en-US" sz="1400" b="1" spc="-5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 진로</a:t>
            </a:r>
          </a:p>
        </p:txBody>
      </p:sp>
      <p:sp>
        <p:nvSpPr>
          <p:cNvPr id="13" name="제목 1"/>
          <p:cNvSpPr txBox="1">
            <a:spLocks/>
          </p:cNvSpPr>
          <p:nvPr/>
        </p:nvSpPr>
        <p:spPr>
          <a:xfrm>
            <a:off x="195212" y="35520"/>
            <a:ext cx="1077120" cy="648072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ko-KR" altLang="en-US" sz="2000" b="1" spc="-150" dirty="0" err="1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범교과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r>
              <a:rPr lang="ko-KR" altLang="en-US" sz="2000" b="1" spc="-150" dirty="0" smtClean="0">
                <a:solidFill>
                  <a:srgbClr val="F9557C"/>
                </a:solidFill>
                <a:latin typeface="나눔고딕 ExtraBold" pitchFamily="50" charset="-127"/>
                <a:ea typeface="나눔고딕 ExtraBold" pitchFamily="50" charset="-127"/>
              </a:rPr>
              <a:t>교실</a:t>
            </a:r>
            <a:endParaRPr lang="en-US" altLang="ko-KR" sz="2000" b="1" spc="-150" dirty="0" smtClean="0">
              <a:solidFill>
                <a:srgbClr val="F9557C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99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52726" y="1942609"/>
            <a:ext cx="8196212" cy="45397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ko-KR" altLang="en-US" sz="2000" b="1" spc="-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앞으로 나는 어떤 직업을 가지게 될까</a:t>
            </a:r>
            <a:r>
              <a:rPr lang="en-US" altLang="ko-KR" sz="2000" b="1" spc="-100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24744"/>
            <a:ext cx="1612286" cy="79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5536" y="2060848"/>
            <a:ext cx="287585" cy="24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타원 21"/>
          <p:cNvSpPr/>
          <p:nvPr/>
        </p:nvSpPr>
        <p:spPr>
          <a:xfrm>
            <a:off x="467544" y="2708920"/>
            <a:ext cx="252000" cy="252000"/>
          </a:xfrm>
          <a:prstGeom prst="ellipse">
            <a:avLst/>
          </a:prstGeom>
          <a:solidFill>
            <a:srgbClr val="EE6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1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6" name="타원 25"/>
          <p:cNvSpPr/>
          <p:nvPr/>
        </p:nvSpPr>
        <p:spPr>
          <a:xfrm>
            <a:off x="467544" y="3284984"/>
            <a:ext cx="252000" cy="252000"/>
          </a:xfrm>
          <a:prstGeom prst="ellipse">
            <a:avLst/>
          </a:prstGeom>
          <a:solidFill>
            <a:srgbClr val="EE64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400" b="1" dirty="0" smtClean="0">
                <a:latin typeface="맑은 고딕" pitchFamily="50" charset="-127"/>
                <a:ea typeface="맑은 고딕" pitchFamily="50" charset="-127"/>
              </a:rPr>
              <a:t>2</a:t>
            </a:r>
            <a:endParaRPr lang="ko-KR" altLang="en-US" sz="1400" b="1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3568" y="2636912"/>
            <a:ext cx="6408712" cy="38779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우주 관련 직업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: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우주 개발 연구원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우주선 조종사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우주 관광 안내자 등</a:t>
            </a:r>
            <a:endParaRPr lang="en-US" altLang="ko-KR" sz="1600" spc="-130" dirty="0" smtClean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83568" y="3212976"/>
            <a:ext cx="6408712" cy="35862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인터넷 관련 직업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: 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정보 보안 전문가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디지털 </a:t>
            </a:r>
            <a:r>
              <a:rPr lang="ko-KR" altLang="en-US" sz="1600" spc="-130" dirty="0" err="1" smtClean="0">
                <a:solidFill>
                  <a:srgbClr val="FF0000"/>
                </a:solidFill>
                <a:latin typeface="+mn-ea"/>
              </a:rPr>
              <a:t>큐레이터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z="1600" spc="-130" dirty="0" err="1" smtClean="0">
                <a:solidFill>
                  <a:srgbClr val="FF0000"/>
                </a:solidFill>
                <a:latin typeface="+mn-ea"/>
              </a:rPr>
              <a:t>웹광고기획자</a:t>
            </a:r>
            <a:r>
              <a:rPr lang="ko-KR" altLang="en-US" sz="1600" spc="-130" dirty="0" smtClean="0">
                <a:solidFill>
                  <a:srgbClr val="FF0000"/>
                </a:solidFill>
                <a:latin typeface="+mn-ea"/>
              </a:rPr>
              <a:t> 등</a:t>
            </a:r>
            <a:r>
              <a:rPr lang="en-US" altLang="ko-KR" sz="1600" spc="-130" dirty="0" smtClean="0">
                <a:solidFill>
                  <a:srgbClr val="FF0000"/>
                </a:solidFill>
                <a:latin typeface="+mn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622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556792"/>
            <a:ext cx="8856984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indent="-360000"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1.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산업화</a:t>
            </a:r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·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도시화에 따른 변화와 문제점</a:t>
            </a:r>
            <a:endParaRPr lang="en-US" altLang="ko-KR" b="1" spc="-30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 marL="360000" indent="-360000" fontAlgn="base"/>
            <a:endParaRPr lang="en-US" altLang="ko-KR" spc="-30" dirty="0" smtClean="0">
              <a:latin typeface="+mn-ea"/>
            </a:endParaRPr>
          </a:p>
          <a:p>
            <a:pPr marL="360000" indent="-360000" fontAlgn="base"/>
            <a:r>
              <a:rPr lang="en-US" altLang="ko-KR" spc="-30" dirty="0" smtClean="0">
                <a:latin typeface="+mn-ea"/>
              </a:rPr>
              <a:t>  01.</a:t>
            </a:r>
            <a:r>
              <a:rPr lang="en-US" altLang="ko-KR" spc="-100" dirty="0" smtClean="0">
                <a:latin typeface="+mn-ea"/>
              </a:rPr>
              <a:t> </a:t>
            </a:r>
            <a:r>
              <a:rPr lang="ko-KR" altLang="en-US" spc="-100" dirty="0" smtClean="0">
                <a:latin typeface="+mn-ea"/>
              </a:rPr>
              <a:t>생활 공간과 생활 양식의 변화</a:t>
            </a:r>
            <a:endParaRPr lang="ko-KR" altLang="en-US" spc="-100" dirty="0">
              <a:latin typeface="+mn-ea"/>
            </a:endParaRPr>
          </a:p>
          <a:p>
            <a:pPr marL="360000" indent="-360000" fontAlgn="base"/>
            <a:endParaRPr lang="en-US" altLang="ko-KR" spc="-10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100" dirty="0" smtClean="0">
                <a:latin typeface="+mn-ea"/>
              </a:rPr>
              <a:t>  •</a:t>
            </a:r>
            <a:r>
              <a:rPr lang="ko-KR" altLang="en-US" spc="-100" dirty="0" smtClean="0">
                <a:latin typeface="+mn-ea"/>
              </a:rPr>
              <a:t> 산업화와 도시화로 인간의 주된 공간은 </a:t>
            </a:r>
            <a:r>
              <a:rPr lang="en-US" altLang="ko-KR" spc="-100" dirty="0" smtClean="0">
                <a:latin typeface="+mn-ea"/>
              </a:rPr>
              <a:t>(          )</a:t>
            </a:r>
            <a:r>
              <a:rPr lang="ko-KR" altLang="en-US" spc="-100" dirty="0" smtClean="0">
                <a:latin typeface="+mn-ea"/>
              </a:rPr>
              <a:t>에서 </a:t>
            </a:r>
            <a:r>
              <a:rPr lang="en-US" altLang="ko-KR" spc="-100" dirty="0" smtClean="0">
                <a:latin typeface="+mn-ea"/>
              </a:rPr>
              <a:t>(          )(</a:t>
            </a:r>
            <a:r>
              <a:rPr lang="ko-KR" altLang="en-US" spc="-100" dirty="0" err="1" smtClean="0">
                <a:latin typeface="+mn-ea"/>
              </a:rPr>
              <a:t>으</a:t>
            </a:r>
            <a:r>
              <a:rPr lang="en-US" altLang="ko-KR" spc="-100" dirty="0" smtClean="0">
                <a:latin typeface="+mn-ea"/>
              </a:rPr>
              <a:t>)</a:t>
            </a:r>
            <a:r>
              <a:rPr lang="ko-KR" altLang="en-US" spc="-100" dirty="0" smtClean="0">
                <a:latin typeface="+mn-ea"/>
              </a:rPr>
              <a:t>로 중심이 바뀌게 됨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100" dirty="0" smtClean="0">
                <a:latin typeface="+mn-ea"/>
              </a:rPr>
              <a:t>  • </a:t>
            </a:r>
            <a:r>
              <a:rPr lang="ko-KR" altLang="en-US" spc="-100" dirty="0" smtClean="0">
                <a:latin typeface="+mn-ea"/>
              </a:rPr>
              <a:t>산업화와 도시화로 생활 수준이 향상되고</a:t>
            </a:r>
            <a:r>
              <a:rPr lang="en-US" altLang="ko-KR" spc="-100" dirty="0" smtClean="0">
                <a:latin typeface="+mn-ea"/>
              </a:rPr>
              <a:t>, (          )</a:t>
            </a:r>
            <a:r>
              <a:rPr lang="ko-KR" altLang="en-US" spc="-100" dirty="0" smtClean="0">
                <a:latin typeface="+mn-ea"/>
              </a:rPr>
              <a:t>이</a:t>
            </a:r>
            <a:r>
              <a:rPr lang="en-US" altLang="ko-KR" spc="-100" dirty="0" smtClean="0">
                <a:latin typeface="+mn-ea"/>
              </a:rPr>
              <a:t>/</a:t>
            </a:r>
            <a:r>
              <a:rPr lang="ko-KR" altLang="en-US" spc="-100" dirty="0" smtClean="0">
                <a:latin typeface="+mn-ea"/>
              </a:rPr>
              <a:t>가 다양해짐</a:t>
            </a:r>
            <a:endParaRPr lang="en-US" altLang="ko-KR" spc="-10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endParaRPr lang="en-US" altLang="ko-KR" spc="-100" dirty="0" smtClean="0">
              <a:latin typeface="+mn-ea"/>
            </a:endParaRPr>
          </a:p>
          <a:p>
            <a:pPr marL="360000" indent="-360000" fontAlgn="base"/>
            <a:r>
              <a:rPr lang="en-US" altLang="ko-KR" spc="-100" dirty="0" smtClean="0">
                <a:latin typeface="+mn-ea"/>
              </a:rPr>
              <a:t>  </a:t>
            </a:r>
            <a:r>
              <a:rPr lang="en-US" altLang="ko-KR" spc="-30" dirty="0" smtClean="0">
                <a:latin typeface="+mn-ea"/>
              </a:rPr>
              <a:t>02.</a:t>
            </a:r>
            <a:r>
              <a:rPr lang="en-US" altLang="ko-KR" spc="-100" dirty="0" smtClean="0">
                <a:latin typeface="+mn-ea"/>
              </a:rPr>
              <a:t> </a:t>
            </a:r>
            <a:r>
              <a:rPr lang="ko-KR" altLang="en-US" spc="-100" dirty="0" smtClean="0">
                <a:latin typeface="+mn-ea"/>
              </a:rPr>
              <a:t>문제점과 해결 방안</a:t>
            </a:r>
          </a:p>
          <a:p>
            <a:pPr marL="360000" indent="-360000" fontAlgn="base"/>
            <a:endParaRPr lang="en-US" altLang="ko-KR" spc="-10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100" dirty="0" smtClean="0">
                <a:latin typeface="+mn-ea"/>
              </a:rPr>
              <a:t>  • </a:t>
            </a:r>
            <a:r>
              <a:rPr lang="ko-KR" altLang="en-US" spc="-100" dirty="0" smtClean="0">
                <a:latin typeface="+mn-ea"/>
              </a:rPr>
              <a:t>산업화와 도시화가 특정 지역에 집중되면서 도시와 농촌 간</a:t>
            </a:r>
            <a:r>
              <a:rPr lang="en-US" altLang="ko-KR" spc="-100" dirty="0" smtClean="0">
                <a:latin typeface="+mn-ea"/>
              </a:rPr>
              <a:t> (                    )</a:t>
            </a:r>
            <a:r>
              <a:rPr lang="ko-KR" altLang="en-US" spc="-100" dirty="0" smtClean="0">
                <a:latin typeface="+mn-ea"/>
              </a:rPr>
              <a:t>이</a:t>
            </a:r>
            <a:r>
              <a:rPr lang="en-US" altLang="ko-KR" spc="-100" dirty="0" smtClean="0">
                <a:latin typeface="+mn-ea"/>
              </a:rPr>
              <a:t>/</a:t>
            </a:r>
            <a:r>
              <a:rPr lang="ko-KR" altLang="en-US" spc="-100" dirty="0" smtClean="0">
                <a:latin typeface="+mn-ea"/>
              </a:rPr>
              <a:t>가 심화되고</a:t>
            </a:r>
            <a:r>
              <a:rPr lang="en-US" altLang="ko-KR" spc="-100" dirty="0" smtClean="0">
                <a:latin typeface="+mn-ea"/>
              </a:rPr>
              <a:t>, </a:t>
            </a:r>
            <a:r>
              <a:rPr lang="ko-KR" altLang="en-US" spc="-100" dirty="0" smtClean="0">
                <a:latin typeface="+mn-ea"/>
              </a:rPr>
              <a:t>인간을 기계의 부속품처럼 취급하는 </a:t>
            </a:r>
            <a:r>
              <a:rPr lang="en-US" altLang="ko-KR" spc="-100" dirty="0" smtClean="0">
                <a:latin typeface="+mn-ea"/>
              </a:rPr>
              <a:t>(                         )</a:t>
            </a:r>
            <a:r>
              <a:rPr lang="ko-KR" altLang="en-US" spc="-100" dirty="0" smtClean="0">
                <a:latin typeface="+mn-ea"/>
              </a:rPr>
              <a:t>이</a:t>
            </a:r>
            <a:r>
              <a:rPr lang="en-US" altLang="ko-KR" spc="-100" dirty="0" smtClean="0">
                <a:latin typeface="+mn-ea"/>
              </a:rPr>
              <a:t>/</a:t>
            </a:r>
            <a:r>
              <a:rPr lang="ko-KR" altLang="en-US" spc="-100" dirty="0" smtClean="0">
                <a:latin typeface="+mn-ea"/>
              </a:rPr>
              <a:t>가 발생함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100" dirty="0" smtClean="0">
                <a:latin typeface="+mn-ea"/>
              </a:rPr>
              <a:t>  • </a:t>
            </a:r>
            <a:r>
              <a:rPr lang="ko-KR" altLang="en-US" spc="-100" dirty="0" smtClean="0">
                <a:latin typeface="+mn-ea"/>
              </a:rPr>
              <a:t>산업화와 도시화에 따른 문제점을 해결하기 위해서는 대중교통 이용</a:t>
            </a:r>
            <a:r>
              <a:rPr lang="en-US" altLang="ko-KR" spc="-100" dirty="0" smtClean="0">
                <a:latin typeface="+mn-ea"/>
              </a:rPr>
              <a:t>, </a:t>
            </a:r>
            <a:r>
              <a:rPr lang="ko-KR" altLang="en-US" spc="-100" dirty="0" smtClean="0">
                <a:latin typeface="+mn-ea"/>
              </a:rPr>
              <a:t>자원 절약 등 </a:t>
            </a:r>
            <a:r>
              <a:rPr lang="en-US" altLang="ko-KR" spc="-100" dirty="0" smtClean="0">
                <a:latin typeface="+mn-ea"/>
              </a:rPr>
              <a:t>(               )</a:t>
            </a:r>
            <a:r>
              <a:rPr lang="ko-KR" altLang="en-US" spc="-100" dirty="0" smtClean="0">
                <a:latin typeface="+mn-ea"/>
              </a:rPr>
              <a:t> 차원의 노력과 도시 환경 정비</a:t>
            </a:r>
            <a:r>
              <a:rPr lang="en-US" altLang="ko-KR" spc="-100" dirty="0" smtClean="0">
                <a:latin typeface="+mn-ea"/>
              </a:rPr>
              <a:t>, </a:t>
            </a:r>
            <a:r>
              <a:rPr lang="ko-KR" altLang="en-US" spc="-100" dirty="0" smtClean="0">
                <a:latin typeface="+mn-ea"/>
              </a:rPr>
              <a:t>신도시 건설 등</a:t>
            </a:r>
            <a:r>
              <a:rPr lang="en-US" altLang="ko-KR" spc="-100" dirty="0" smtClean="0">
                <a:latin typeface="+mn-ea"/>
              </a:rPr>
              <a:t> (               )</a:t>
            </a:r>
            <a:r>
              <a:rPr lang="ko-KR" altLang="en-US" spc="-100" dirty="0" smtClean="0">
                <a:latin typeface="+mn-ea"/>
              </a:rPr>
              <a:t> 차원의 노력이 필요함</a:t>
            </a:r>
            <a:endParaRPr lang="en-US" altLang="ko-KR" spc="-100" dirty="0" smtClean="0"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생활 공간과 사회</a:t>
            </a:r>
          </a:p>
        </p:txBody>
      </p:sp>
      <p:grpSp>
        <p:nvGrpSpPr>
          <p:cNvPr id="2" name="그룹 30"/>
          <p:cNvGrpSpPr/>
          <p:nvPr/>
        </p:nvGrpSpPr>
        <p:grpSpPr>
          <a:xfrm>
            <a:off x="179512" y="1115063"/>
            <a:ext cx="2699792" cy="404413"/>
            <a:chOff x="179512" y="1052347"/>
            <a:chExt cx="2699792" cy="404413"/>
          </a:xfrm>
        </p:grpSpPr>
        <p:sp>
          <p:nvSpPr>
            <p:cNvPr id="32" name="TextBox 31"/>
            <p:cNvSpPr txBox="1"/>
            <p:nvPr/>
          </p:nvSpPr>
          <p:spPr>
            <a:xfrm>
              <a:off x="251520" y="1087428"/>
              <a:ext cx="2627784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내용 정리하기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1052347"/>
              <a:ext cx="648072" cy="3608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TextBox 15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100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4" name="직사각형 23"/>
          <p:cNvSpPr/>
          <p:nvPr/>
        </p:nvSpPr>
        <p:spPr>
          <a:xfrm>
            <a:off x="4381376" y="2675012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촌락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5664821" y="2670820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도시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2" name="직사각형 11"/>
          <p:cNvSpPr/>
          <p:nvPr/>
        </p:nvSpPr>
        <p:spPr>
          <a:xfrm>
            <a:off x="4597400" y="3021568"/>
            <a:ext cx="6463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직업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3" name="직사각형 12"/>
          <p:cNvSpPr/>
          <p:nvPr/>
        </p:nvSpPr>
        <p:spPr>
          <a:xfrm>
            <a:off x="6300192" y="4221088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지역 격차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4572000" y="4530328"/>
            <a:ext cx="17281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인간 소외 현상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5" name="직사각형 14"/>
          <p:cNvSpPr/>
          <p:nvPr/>
        </p:nvSpPr>
        <p:spPr>
          <a:xfrm>
            <a:off x="395536" y="5229200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개인적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9" name="직사각형 18"/>
          <p:cNvSpPr/>
          <p:nvPr/>
        </p:nvSpPr>
        <p:spPr>
          <a:xfrm>
            <a:off x="6084168" y="5229200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사회적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28710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1" grpId="0"/>
      <p:bldP spid="12" grpId="0"/>
      <p:bldP spid="13" grpId="0"/>
      <p:bldP spid="14" grpId="0"/>
      <p:bldP spid="15" grpId="0"/>
      <p:bldP spid="1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338015"/>
            <a:ext cx="8856984" cy="40811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2.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교통</a:t>
            </a:r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·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통신 발달과 정보화에 따른 변화와 문제점</a:t>
            </a:r>
          </a:p>
          <a:p>
            <a:pPr fontAlgn="base"/>
            <a:endParaRPr lang="en-US" altLang="ko-KR" spc="-30" dirty="0" smtClean="0">
              <a:latin typeface="+mn-ea"/>
            </a:endParaRPr>
          </a:p>
          <a:p>
            <a:pPr fontAlgn="base"/>
            <a:r>
              <a:rPr lang="en-US" altLang="ko-KR" spc="-30" dirty="0" smtClean="0">
                <a:latin typeface="+mn-ea"/>
              </a:rPr>
              <a:t>  01. </a:t>
            </a:r>
            <a:r>
              <a:rPr lang="ko-KR" altLang="en-US" spc="-30" dirty="0" smtClean="0">
                <a:latin typeface="+mn-ea"/>
              </a:rPr>
              <a:t>생활 공간과 생활 양식의 변화</a:t>
            </a:r>
            <a:endParaRPr lang="en-US" altLang="ko-KR" spc="-30" dirty="0" smtClean="0">
              <a:latin typeface="+mn-ea"/>
            </a:endParaRPr>
          </a:p>
          <a:p>
            <a:pPr fontAlgn="base"/>
            <a:endParaRPr lang="ko-KR" altLang="en-US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ko-KR" altLang="en-US" spc="-30" dirty="0" smtClean="0">
                <a:latin typeface="+mn-ea"/>
              </a:rPr>
              <a:t> </a:t>
            </a:r>
            <a:r>
              <a:rPr lang="en-US" altLang="ko-KR" spc="-30" dirty="0" smtClean="0">
                <a:latin typeface="+mn-ea"/>
              </a:rPr>
              <a:t> • </a:t>
            </a:r>
            <a:r>
              <a:rPr lang="ko-KR" altLang="en-US" spc="-30" dirty="0" smtClean="0">
                <a:latin typeface="+mn-ea"/>
              </a:rPr>
              <a:t>교통 </a:t>
            </a:r>
            <a:r>
              <a:rPr lang="en-US" altLang="ko-KR" spc="-30" dirty="0" smtClean="0">
                <a:latin typeface="+mn-ea"/>
              </a:rPr>
              <a:t>· </a:t>
            </a:r>
            <a:r>
              <a:rPr lang="ko-KR" altLang="en-US" spc="-30" dirty="0" smtClean="0">
                <a:latin typeface="+mn-ea"/>
              </a:rPr>
              <a:t>통신의 발달과 정보화로 공간적 제약이 </a:t>
            </a:r>
            <a:r>
              <a:rPr lang="en-US" altLang="ko-KR" spc="-30" dirty="0" smtClean="0">
                <a:latin typeface="+mn-ea"/>
              </a:rPr>
              <a:t>(         )</a:t>
            </a:r>
            <a:r>
              <a:rPr lang="ko-KR" altLang="en-US" spc="-30" dirty="0" smtClean="0">
                <a:latin typeface="+mn-ea"/>
              </a:rPr>
              <a:t>되어 삶의 공간이 확장됨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</a:t>
            </a:r>
            <a:r>
              <a:rPr lang="ko-KR" altLang="en-US" spc="-30" dirty="0" smtClean="0">
                <a:latin typeface="+mn-ea"/>
              </a:rPr>
              <a:t>교통의 발달로 </a:t>
            </a:r>
            <a:r>
              <a:rPr lang="en-US" altLang="ko-KR" spc="-30" dirty="0" smtClean="0">
                <a:latin typeface="+mn-ea"/>
              </a:rPr>
              <a:t>(             )</a:t>
            </a:r>
            <a:r>
              <a:rPr lang="ko-KR" altLang="en-US" spc="-30" dirty="0" smtClean="0">
                <a:latin typeface="+mn-ea"/>
              </a:rPr>
              <a:t>이</a:t>
            </a:r>
            <a:r>
              <a:rPr lang="en-US" altLang="ko-KR" spc="-30" dirty="0" smtClean="0">
                <a:latin typeface="+mn-ea"/>
              </a:rPr>
              <a:t>/</a:t>
            </a:r>
            <a:r>
              <a:rPr lang="ko-KR" altLang="en-US" spc="-30" dirty="0" smtClean="0">
                <a:latin typeface="+mn-ea"/>
              </a:rPr>
              <a:t>가 확대되고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정보화로 일상생활의 편리함이 확대됨  </a:t>
            </a:r>
            <a:endParaRPr lang="en-US" altLang="ko-KR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endParaRPr lang="ko-KR" altLang="en-US" spc="-30" dirty="0" smtClean="0">
              <a:latin typeface="+mn-ea"/>
            </a:endParaRPr>
          </a:p>
          <a:p>
            <a:pPr fontAlgn="base"/>
            <a:r>
              <a:rPr lang="en-US" altLang="ko-KR" spc="-30" dirty="0" smtClean="0">
                <a:latin typeface="+mn-ea"/>
              </a:rPr>
              <a:t>  02. </a:t>
            </a:r>
            <a:r>
              <a:rPr lang="ko-KR" altLang="en-US" spc="-30" dirty="0" smtClean="0">
                <a:latin typeface="+mn-ea"/>
              </a:rPr>
              <a:t>문제점과 해결 방안</a:t>
            </a:r>
            <a:endParaRPr lang="en-US" altLang="ko-KR" spc="-30" dirty="0" smtClean="0">
              <a:latin typeface="+mn-ea"/>
            </a:endParaRPr>
          </a:p>
          <a:p>
            <a:pPr fontAlgn="base"/>
            <a:endParaRPr lang="ko-KR" altLang="en-US" spc="-3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</a:t>
            </a:r>
            <a:r>
              <a:rPr lang="ko-KR" altLang="en-US" spc="-30" dirty="0" smtClean="0">
                <a:latin typeface="+mn-ea"/>
              </a:rPr>
              <a:t>교통의 발달로 큰 도시가 주변 중소 도시의 인구나 경제력을 흡수하는 </a:t>
            </a:r>
            <a:r>
              <a:rPr lang="en-US" altLang="ko-KR" spc="-30" dirty="0" smtClean="0">
                <a:latin typeface="+mn-ea"/>
              </a:rPr>
              <a:t>(              ) </a:t>
            </a:r>
            <a:r>
              <a:rPr lang="ko-KR" altLang="en-US" spc="-30" dirty="0" smtClean="0">
                <a:latin typeface="+mn-ea"/>
              </a:rPr>
              <a:t>이</a:t>
            </a:r>
            <a:r>
              <a:rPr lang="en-US" altLang="ko-KR" spc="-30" dirty="0" smtClean="0">
                <a:latin typeface="+mn-ea"/>
              </a:rPr>
              <a:t>/</a:t>
            </a:r>
            <a:r>
              <a:rPr lang="ko-KR" altLang="en-US" spc="-30" dirty="0" smtClean="0">
                <a:latin typeface="+mn-ea"/>
              </a:rPr>
              <a:t>가 나타남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30" dirty="0" smtClean="0">
                <a:latin typeface="+mn-ea"/>
              </a:rPr>
              <a:t>  • (            )(</a:t>
            </a:r>
            <a:r>
              <a:rPr lang="ko-KR" altLang="en-US" spc="-30" dirty="0" err="1" smtClean="0">
                <a:latin typeface="+mn-ea"/>
              </a:rPr>
              <a:t>으</a:t>
            </a:r>
            <a:r>
              <a:rPr lang="en-US" altLang="ko-KR" spc="-30" dirty="0" smtClean="0">
                <a:latin typeface="+mn-ea"/>
              </a:rPr>
              <a:t>)</a:t>
            </a:r>
            <a:r>
              <a:rPr lang="ko-KR" altLang="en-US" spc="-30" dirty="0" smtClean="0">
                <a:latin typeface="+mn-ea"/>
              </a:rPr>
              <a:t>로 인터넷 중독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사생활 침해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정보 격차</a:t>
            </a:r>
            <a:r>
              <a:rPr lang="en-US" altLang="ko-KR" spc="-30" dirty="0" smtClean="0">
                <a:latin typeface="+mn-ea"/>
              </a:rPr>
              <a:t>, </a:t>
            </a:r>
            <a:r>
              <a:rPr lang="ko-KR" altLang="en-US" spc="-30" dirty="0" smtClean="0">
                <a:latin typeface="+mn-ea"/>
              </a:rPr>
              <a:t>사이버 범죄 등 사회 문제가 발생함</a:t>
            </a:r>
            <a:endParaRPr lang="en-US" altLang="ko-KR" spc="-30" dirty="0" smtClean="0"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생활 공간과 사회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100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85432" y="2480196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악화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1835696" y="2780928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생활권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7490420" y="4017764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빨대 효과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1" name="직사각형 10"/>
          <p:cNvSpPr/>
          <p:nvPr/>
        </p:nvSpPr>
        <p:spPr>
          <a:xfrm>
            <a:off x="361628" y="4678536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정보화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59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직사각형 19"/>
          <p:cNvSpPr/>
          <p:nvPr/>
        </p:nvSpPr>
        <p:spPr>
          <a:xfrm>
            <a:off x="107504" y="1338015"/>
            <a:ext cx="8856984" cy="3859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b="1" spc="-30" dirty="0" smtClean="0">
                <a:latin typeface="나눔고딕 ExtraBold" pitchFamily="50" charset="-127"/>
                <a:ea typeface="나눔고딕 ExtraBold" pitchFamily="50" charset="-127"/>
              </a:rPr>
              <a:t>3. </a:t>
            </a:r>
            <a:r>
              <a:rPr lang="ko-KR" altLang="en-US" b="1" spc="-30" dirty="0" smtClean="0">
                <a:latin typeface="나눔고딕 ExtraBold" pitchFamily="50" charset="-127"/>
                <a:ea typeface="나눔고딕 ExtraBold" pitchFamily="50" charset="-127"/>
              </a:rPr>
              <a:t>우리 지역의 변화와 발전</a:t>
            </a:r>
          </a:p>
          <a:p>
            <a:pPr fontAlgn="base"/>
            <a:endParaRPr lang="en-US" altLang="ko-KR" spc="-30" dirty="0" smtClean="0">
              <a:latin typeface="+mn-ea"/>
            </a:endParaRPr>
          </a:p>
          <a:p>
            <a:pPr marL="288000" indent="-288000" fontAlgn="base"/>
            <a:r>
              <a:rPr lang="en-US" altLang="ko-KR" spc="-50" dirty="0" smtClean="0">
                <a:latin typeface="+mn-ea"/>
              </a:rPr>
              <a:t>  01. </a:t>
            </a:r>
            <a:r>
              <a:rPr lang="ko-KR" altLang="en-US" spc="-50" dirty="0" smtClean="0">
                <a:latin typeface="+mn-ea"/>
              </a:rPr>
              <a:t>지역의 변화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/>
            <a:endParaRPr lang="ko-KR" altLang="en-US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ko-KR" altLang="en-US" spc="-50" dirty="0" smtClean="0">
                <a:latin typeface="+mn-ea"/>
              </a:rPr>
              <a:t>  </a:t>
            </a:r>
            <a:r>
              <a:rPr lang="en-US" altLang="ko-KR" spc="-50" dirty="0" smtClean="0">
                <a:latin typeface="+mn-ea"/>
              </a:rPr>
              <a:t>•</a:t>
            </a:r>
            <a:r>
              <a:rPr lang="ko-KR" altLang="en-US" spc="-50" dirty="0" smtClean="0">
                <a:latin typeface="+mn-ea"/>
              </a:rPr>
              <a:t> 대도시 주변에 신도시가 건설되면서 인구의 </a:t>
            </a:r>
            <a:r>
              <a:rPr lang="en-US" altLang="ko-KR" spc="-50" dirty="0" smtClean="0">
                <a:latin typeface="+mn-ea"/>
              </a:rPr>
              <a:t>(               ) </a:t>
            </a:r>
            <a:r>
              <a:rPr lang="ko-KR" altLang="en-US" spc="-50" dirty="0" smtClean="0">
                <a:latin typeface="+mn-ea"/>
              </a:rPr>
              <a:t>현상이 나타나기도 함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(           )</a:t>
            </a:r>
            <a:r>
              <a:rPr lang="ko-KR" altLang="en-US" spc="-50" dirty="0" smtClean="0">
                <a:latin typeface="+mn-ea"/>
              </a:rPr>
              <a:t>은</a:t>
            </a:r>
            <a:r>
              <a:rPr lang="en-US" altLang="ko-KR" spc="-50" dirty="0" smtClean="0">
                <a:latin typeface="+mn-ea"/>
              </a:rPr>
              <a:t>/</a:t>
            </a:r>
            <a:r>
              <a:rPr lang="ko-KR" altLang="en-US" spc="-50" dirty="0" smtClean="0">
                <a:latin typeface="+mn-ea"/>
              </a:rPr>
              <a:t>는 인구가 감소하면서 빈집과 휴경지가 증가함</a:t>
            </a:r>
            <a:r>
              <a:rPr lang="en-US" altLang="ko-KR" spc="-50" dirty="0" smtClean="0">
                <a:latin typeface="+mn-ea"/>
              </a:rPr>
              <a:t>  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02. </a:t>
            </a:r>
            <a:r>
              <a:rPr lang="ko-KR" altLang="en-US" spc="-50" dirty="0" smtClean="0">
                <a:latin typeface="+mn-ea"/>
              </a:rPr>
              <a:t>문제점과 해결 방안</a:t>
            </a: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endParaRPr lang="en-US" altLang="ko-KR" spc="-50" dirty="0" smtClean="0">
              <a:latin typeface="+mn-ea"/>
            </a:endParaRP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ko-KR" altLang="en-US" spc="-50" dirty="0" smtClean="0">
                <a:latin typeface="+mn-ea"/>
              </a:rPr>
              <a:t>도시 내 노후화된 지역은 </a:t>
            </a:r>
            <a:r>
              <a:rPr lang="en-US" altLang="ko-KR" spc="-50" dirty="0" smtClean="0">
                <a:latin typeface="+mn-ea"/>
              </a:rPr>
              <a:t>(               )</a:t>
            </a:r>
            <a:r>
              <a:rPr lang="ko-KR" altLang="en-US" spc="-50" dirty="0" smtClean="0">
                <a:latin typeface="+mn-ea"/>
              </a:rPr>
              <a:t>을</a:t>
            </a:r>
            <a:r>
              <a:rPr lang="en-US" altLang="ko-KR" spc="-50" dirty="0" smtClean="0">
                <a:latin typeface="+mn-ea"/>
              </a:rPr>
              <a:t>/</a:t>
            </a:r>
            <a:r>
              <a:rPr lang="ko-KR" altLang="en-US" spc="-50" dirty="0" smtClean="0">
                <a:latin typeface="+mn-ea"/>
              </a:rPr>
              <a:t>를 통해 주거 환경을 개선해야 함</a:t>
            </a:r>
          </a:p>
          <a:p>
            <a:pPr marL="288000" indent="-288000" fontAlgn="base">
              <a:lnSpc>
                <a:spcPct val="120000"/>
              </a:lnSpc>
            </a:pPr>
            <a:r>
              <a:rPr lang="en-US" altLang="ko-KR" spc="-50" dirty="0" smtClean="0">
                <a:latin typeface="+mn-ea"/>
              </a:rPr>
              <a:t>  • </a:t>
            </a:r>
            <a:r>
              <a:rPr lang="ko-KR" altLang="en-US" spc="-50" dirty="0" smtClean="0">
                <a:latin typeface="+mn-ea"/>
              </a:rPr>
              <a:t>촌락은 </a:t>
            </a:r>
            <a:r>
              <a:rPr lang="en-US" altLang="ko-KR" spc="-50" dirty="0" smtClean="0">
                <a:latin typeface="+mn-ea"/>
              </a:rPr>
              <a:t>(                       )</a:t>
            </a:r>
            <a:r>
              <a:rPr lang="ko-KR" altLang="en-US" spc="-50" dirty="0" smtClean="0">
                <a:latin typeface="+mn-ea"/>
              </a:rPr>
              <a:t>을</a:t>
            </a:r>
            <a:r>
              <a:rPr lang="en-US" altLang="ko-KR" spc="-50" dirty="0" smtClean="0">
                <a:latin typeface="+mn-ea"/>
              </a:rPr>
              <a:t>/</a:t>
            </a:r>
            <a:r>
              <a:rPr lang="ko-KR" altLang="en-US" spc="-50" dirty="0" smtClean="0">
                <a:latin typeface="+mn-ea"/>
              </a:rPr>
              <a:t>를 통한 지역 브랜드화</a:t>
            </a:r>
            <a:r>
              <a:rPr lang="en-US" altLang="ko-KR" spc="-50" dirty="0" smtClean="0">
                <a:latin typeface="+mn-ea"/>
              </a:rPr>
              <a:t>, </a:t>
            </a:r>
            <a:r>
              <a:rPr lang="ko-KR" altLang="en-US" spc="-50" dirty="0" smtClean="0">
                <a:latin typeface="+mn-ea"/>
              </a:rPr>
              <a:t>지역 축제 등을 통해 지역 경제를 활성화해야 함</a:t>
            </a:r>
            <a:endParaRPr lang="en-US" altLang="ko-KR" spc="-50" dirty="0" smtClean="0">
              <a:latin typeface="+mn-ea"/>
            </a:endParaRPr>
          </a:p>
        </p:txBody>
      </p:sp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8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3" name="직사각형 22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생활 공간과 사회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100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800724" y="2480196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교외화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8" name="직사각형 7"/>
          <p:cNvSpPr/>
          <p:nvPr/>
        </p:nvSpPr>
        <p:spPr>
          <a:xfrm>
            <a:off x="395536" y="2780928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촌락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2941216" y="4102472"/>
            <a:ext cx="13681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재개발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10" name="직사각형 9"/>
          <p:cNvSpPr/>
          <p:nvPr/>
        </p:nvSpPr>
        <p:spPr>
          <a:xfrm>
            <a:off x="1141016" y="4437112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dirty="0" smtClean="0">
                <a:solidFill>
                  <a:srgbClr val="FF0000"/>
                </a:solidFill>
                <a:latin typeface="맑은 고딕" pitchFamily="50" charset="-127"/>
                <a:ea typeface="맑은 고딕" pitchFamily="50" charset="-127"/>
              </a:rPr>
              <a:t>지리적 표시제</a:t>
            </a:r>
            <a:endParaRPr lang="ko-KR" altLang="en-US" dirty="0">
              <a:solidFill>
                <a:srgbClr val="FF0000"/>
              </a:solidFill>
              <a:latin typeface="맑은 고딕" pitchFamily="50" charset="-127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66814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그림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19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1" name="직사각형 20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생활 공간과 사회</a:t>
            </a:r>
          </a:p>
        </p:txBody>
      </p:sp>
      <p:grpSp>
        <p:nvGrpSpPr>
          <p:cNvPr id="2" name="그룹 24"/>
          <p:cNvGrpSpPr/>
          <p:nvPr/>
        </p:nvGrpSpPr>
        <p:grpSpPr>
          <a:xfrm>
            <a:off x="251520" y="1143408"/>
            <a:ext cx="2627784" cy="396000"/>
            <a:chOff x="251520" y="1099344"/>
            <a:chExt cx="2627784" cy="420132"/>
          </a:xfrm>
        </p:grpSpPr>
        <p:sp>
          <p:nvSpPr>
            <p:cNvPr id="23" name="TextBox 22"/>
            <p:cNvSpPr txBox="1"/>
            <p:nvPr/>
          </p:nvSpPr>
          <p:spPr>
            <a:xfrm>
              <a:off x="251520" y="1150144"/>
              <a:ext cx="2627784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스스로 확인하기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5122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1099344"/>
              <a:ext cx="549676" cy="3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100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3" name="그룹 25"/>
          <p:cNvGrpSpPr/>
          <p:nvPr/>
        </p:nvGrpSpPr>
        <p:grpSpPr>
          <a:xfrm>
            <a:off x="251520" y="1623434"/>
            <a:ext cx="7955464" cy="400110"/>
            <a:chOff x="341552" y="4235444"/>
            <a:chExt cx="7955464" cy="400110"/>
          </a:xfrm>
        </p:grpSpPr>
        <p:sp>
          <p:nvSpPr>
            <p:cNvPr id="24" name="TextBox 23"/>
            <p:cNvSpPr txBox="1"/>
            <p:nvPr/>
          </p:nvSpPr>
          <p:spPr>
            <a:xfrm>
              <a:off x="528536" y="4235444"/>
              <a:ext cx="7768480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다음을 읽고 옳은 설명에는 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O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를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, 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옳지 않은 설명에는 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×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를 표시해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25" name="육각형 24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6" name="타원 25"/>
          <p:cNvSpPr/>
          <p:nvPr/>
        </p:nvSpPr>
        <p:spPr>
          <a:xfrm>
            <a:off x="323528" y="222479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1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9" name="타원 28"/>
          <p:cNvSpPr/>
          <p:nvPr/>
        </p:nvSpPr>
        <p:spPr>
          <a:xfrm>
            <a:off x="323528" y="2811363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2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4" name="타원 33"/>
          <p:cNvSpPr/>
          <p:nvPr/>
        </p:nvSpPr>
        <p:spPr>
          <a:xfrm>
            <a:off x="323529" y="3459435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3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5" name="타원 34"/>
          <p:cNvSpPr/>
          <p:nvPr/>
        </p:nvSpPr>
        <p:spPr>
          <a:xfrm>
            <a:off x="323529" y="4038421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4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6" name="타원 35"/>
          <p:cNvSpPr/>
          <p:nvPr/>
        </p:nvSpPr>
        <p:spPr>
          <a:xfrm>
            <a:off x="323529" y="4611563"/>
            <a:ext cx="324000" cy="324000"/>
          </a:xfrm>
          <a:prstGeom prst="ellipse">
            <a:avLst/>
          </a:prstGeom>
          <a:solidFill>
            <a:schemeClr val="bg1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spc="-100" dirty="0" smtClean="0">
                <a:solidFill>
                  <a:prstClr val="black"/>
                </a:solidFill>
                <a:latin typeface="나눔고딕 ExtraBold" pitchFamily="50" charset="-127"/>
                <a:ea typeface="나눔고딕 ExtraBold" pitchFamily="50" charset="-127"/>
              </a:rPr>
              <a:t>5</a:t>
            </a:r>
            <a:endParaRPr lang="ko-KR" altLang="en-US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24951" y="2210501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00" dirty="0" smtClean="0"/>
              <a:t>산업화와 도시화로 생활 공간과 생활 양식에 많은 변화가 나타났다</a:t>
            </a:r>
            <a:r>
              <a:rPr lang="en-US" altLang="ko-KR" sz="1600" spc="-100" dirty="0" smtClean="0"/>
              <a:t>.</a:t>
            </a:r>
            <a:endParaRPr lang="ko-KR" altLang="en-US" sz="1600" spc="-100" dirty="0"/>
          </a:p>
        </p:txBody>
      </p:sp>
      <p:sp>
        <p:nvSpPr>
          <p:cNvPr id="39" name="TextBox 38"/>
          <p:cNvSpPr txBox="1"/>
          <p:nvPr/>
        </p:nvSpPr>
        <p:spPr>
          <a:xfrm>
            <a:off x="624951" y="2793628"/>
            <a:ext cx="707936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00" dirty="0" smtClean="0"/>
              <a:t>산업화와 도시화로 인해 생활 공간과 생활 양식에는 긍정적인 측면만 나타났다</a:t>
            </a:r>
            <a:r>
              <a:rPr lang="en-US" altLang="ko-KR" sz="1600" spc="-100" dirty="0" smtClean="0"/>
              <a:t>.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24951" y="3439197"/>
            <a:ext cx="72728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00" dirty="0" smtClean="0"/>
              <a:t>교통 </a:t>
            </a:r>
            <a:r>
              <a:rPr lang="en-US" altLang="ko-KR" sz="1600" spc="-100" dirty="0" smtClean="0"/>
              <a:t>· </a:t>
            </a:r>
            <a:r>
              <a:rPr lang="ko-KR" altLang="en-US" sz="1600" spc="-100" dirty="0" smtClean="0"/>
              <a:t>통신의 발달은 시 </a:t>
            </a:r>
            <a:r>
              <a:rPr lang="en-US" altLang="ko-KR" sz="1600" spc="-100" dirty="0" smtClean="0"/>
              <a:t>· </a:t>
            </a:r>
            <a:r>
              <a:rPr lang="ko-KR" altLang="en-US" sz="1600" spc="-100" dirty="0" smtClean="0"/>
              <a:t>공간이 압축되는 결과를 가져왔다</a:t>
            </a:r>
            <a:r>
              <a:rPr lang="en-US" altLang="ko-KR" sz="1600" spc="-100" dirty="0" smtClean="0"/>
              <a:t>.</a:t>
            </a:r>
            <a:endParaRPr lang="ko-KR" altLang="en-US" sz="1600" spc="-100" dirty="0"/>
          </a:p>
        </p:txBody>
      </p:sp>
      <p:sp>
        <p:nvSpPr>
          <p:cNvPr id="42" name="TextBox 41"/>
          <p:cNvSpPr txBox="1"/>
          <p:nvPr/>
        </p:nvSpPr>
        <p:spPr>
          <a:xfrm>
            <a:off x="611560" y="3898945"/>
            <a:ext cx="7151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00" dirty="0" smtClean="0"/>
              <a:t>교통 </a:t>
            </a:r>
            <a:r>
              <a:rPr lang="en-US" altLang="ko-KR" sz="1600" spc="-100" dirty="0" smtClean="0"/>
              <a:t>· </a:t>
            </a:r>
            <a:r>
              <a:rPr lang="ko-KR" altLang="en-US" sz="1600" spc="-100" dirty="0" smtClean="0"/>
              <a:t>통신의 발달과 정보화로 인해 사생활 침해</a:t>
            </a:r>
            <a:r>
              <a:rPr lang="en-US" altLang="ko-KR" sz="1600" spc="-100" dirty="0" smtClean="0"/>
              <a:t>, </a:t>
            </a:r>
            <a:r>
              <a:rPr lang="ko-KR" altLang="en-US" sz="1600" spc="-100" dirty="0" smtClean="0"/>
              <a:t>사이버 범죄</a:t>
            </a:r>
            <a:r>
              <a:rPr lang="en-US" altLang="ko-KR" sz="1600" spc="-100" dirty="0" smtClean="0"/>
              <a:t>, </a:t>
            </a:r>
            <a:r>
              <a:rPr lang="ko-KR" altLang="en-US" sz="1600" spc="-100" dirty="0" smtClean="0"/>
              <a:t>정보 격차 등과 같은 문제점이 발생하고 있다</a:t>
            </a:r>
            <a:r>
              <a:rPr lang="en-US" altLang="ko-KR" sz="1600" spc="-100" dirty="0" smtClean="0"/>
              <a:t>.</a:t>
            </a:r>
            <a:endParaRPr lang="ko-KR" altLang="en-US" sz="1600" spc="-100" dirty="0"/>
          </a:p>
        </p:txBody>
      </p:sp>
      <p:sp>
        <p:nvSpPr>
          <p:cNvPr id="43" name="TextBox 42"/>
          <p:cNvSpPr txBox="1"/>
          <p:nvPr/>
        </p:nvSpPr>
        <p:spPr>
          <a:xfrm>
            <a:off x="624951" y="4500409"/>
            <a:ext cx="70433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spc="-100" dirty="0" smtClean="0">
                <a:latin typeface="맑은 고딕" pitchFamily="50" charset="-127"/>
                <a:ea typeface="맑은 고딕" pitchFamily="50" charset="-127"/>
              </a:rPr>
              <a:t>내가 거주하는 지역이 촌락 공간에서 도시 공간으로 바뀌었다면 과거보다 산업 구조와 직업이 단순화되었을 것이다</a:t>
            </a:r>
            <a:r>
              <a:rPr lang="en-US" altLang="ko-KR" sz="1600" spc="-100" dirty="0" smtClean="0">
                <a:latin typeface="맑은 고딕" pitchFamily="50" charset="-127"/>
                <a:ea typeface="맑은 고딕" pitchFamily="50" charset="-127"/>
              </a:rPr>
              <a:t>.</a:t>
            </a:r>
            <a:endParaRPr lang="ko-KR" altLang="en-US" sz="1600" spc="-100" dirty="0">
              <a:latin typeface="맑은 고딕" pitchFamily="50" charset="-127"/>
              <a:ea typeface="맑은 고딕" pitchFamily="50" charset="-127"/>
            </a:endParaRPr>
          </a:p>
        </p:txBody>
      </p:sp>
      <p:sp>
        <p:nvSpPr>
          <p:cNvPr id="44" name="모서리가 둥근 직사각형 43"/>
          <p:cNvSpPr/>
          <p:nvPr/>
        </p:nvSpPr>
        <p:spPr>
          <a:xfrm>
            <a:off x="7884368" y="2242779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000" bIns="36000" rtlCol="0" anchor="ctr"/>
          <a:lstStyle/>
          <a:p>
            <a:pPr algn="ctr"/>
            <a:r>
              <a:rPr lang="en-US" altLang="ko-KR" dirty="0" smtClean="0"/>
              <a:t>`</a:t>
            </a:r>
            <a:endParaRPr lang="ko-KR" altLang="en-US" dirty="0"/>
          </a:p>
        </p:txBody>
      </p:sp>
      <p:sp>
        <p:nvSpPr>
          <p:cNvPr id="45" name="모서리가 둥근 직사각형 44"/>
          <p:cNvSpPr/>
          <p:nvPr/>
        </p:nvSpPr>
        <p:spPr>
          <a:xfrm>
            <a:off x="7884368" y="2840636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6" name="모서리가 둥근 직사각형 45"/>
          <p:cNvSpPr/>
          <p:nvPr/>
        </p:nvSpPr>
        <p:spPr>
          <a:xfrm>
            <a:off x="7884368" y="3401056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7" name="모서리가 둥근 직사각형 46"/>
          <p:cNvSpPr/>
          <p:nvPr/>
        </p:nvSpPr>
        <p:spPr>
          <a:xfrm>
            <a:off x="7884368" y="4056405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8" name="모서리가 둥근 직사각형 47"/>
          <p:cNvSpPr/>
          <p:nvPr/>
        </p:nvSpPr>
        <p:spPr>
          <a:xfrm>
            <a:off x="7884368" y="4629547"/>
            <a:ext cx="648072" cy="288032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0" name="TextBox 49"/>
          <p:cNvSpPr txBox="1"/>
          <p:nvPr/>
        </p:nvSpPr>
        <p:spPr>
          <a:xfrm>
            <a:off x="7884368" y="2248927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O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7884368" y="2858859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X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7884368" y="3412345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O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7884368" y="4071706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O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884368" y="4647770"/>
            <a:ext cx="648072" cy="24622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" tIns="0" rIns="36000" bIns="0" rtlCol="0">
            <a:spAutoFit/>
          </a:bodyPr>
          <a:lstStyle/>
          <a:p>
            <a:pPr algn="ctr"/>
            <a:r>
              <a:rPr lang="en-US" altLang="ko-KR" sz="1600" dirty="0" smtClean="0">
                <a:solidFill>
                  <a:srgbClr val="FF0000"/>
                </a:solidFill>
                <a:latin typeface="+mn-ea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840694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6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생활 공간과 사회</a:t>
            </a:r>
          </a:p>
        </p:txBody>
      </p:sp>
      <p:grpSp>
        <p:nvGrpSpPr>
          <p:cNvPr id="2" name="그룹 29"/>
          <p:cNvGrpSpPr/>
          <p:nvPr/>
        </p:nvGrpSpPr>
        <p:grpSpPr>
          <a:xfrm>
            <a:off x="251520" y="1124744"/>
            <a:ext cx="2899935" cy="439299"/>
            <a:chOff x="251520" y="1124744"/>
            <a:chExt cx="2899935" cy="439299"/>
          </a:xfrm>
        </p:grpSpPr>
        <p:sp>
          <p:nvSpPr>
            <p:cNvPr id="29" name="TextBox 28"/>
            <p:cNvSpPr txBox="1"/>
            <p:nvPr/>
          </p:nvSpPr>
          <p:spPr>
            <a:xfrm>
              <a:off x="271135" y="1192385"/>
              <a:ext cx="2880320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  통합적으로 사고하기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1124744"/>
              <a:ext cx="504000" cy="43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그룹 13"/>
          <p:cNvGrpSpPr/>
          <p:nvPr/>
        </p:nvGrpSpPr>
        <p:grpSpPr>
          <a:xfrm>
            <a:off x="251520" y="1628800"/>
            <a:ext cx="8640960" cy="400110"/>
            <a:chOff x="341552" y="4235444"/>
            <a:chExt cx="8640960" cy="400110"/>
          </a:xfrm>
        </p:grpSpPr>
        <p:sp>
          <p:nvSpPr>
            <p:cNvPr id="15" name="TextBox 14"/>
            <p:cNvSpPr txBox="1"/>
            <p:nvPr/>
          </p:nvSpPr>
          <p:spPr>
            <a:xfrm>
              <a:off x="528536" y="4235444"/>
              <a:ext cx="8453976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단원 도입부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(72~73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쪽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)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에 던진 질문들에 대해 자신의 생각을 정리해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16" name="육각형 15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583636" y="314900"/>
            <a:ext cx="1296144" cy="377796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101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60" name="그룹 59"/>
          <p:cNvGrpSpPr/>
          <p:nvPr/>
        </p:nvGrpSpPr>
        <p:grpSpPr>
          <a:xfrm>
            <a:off x="179512" y="2276872"/>
            <a:ext cx="8784976" cy="1944216"/>
            <a:chOff x="179512" y="2276872"/>
            <a:chExt cx="8784976" cy="1944216"/>
          </a:xfrm>
        </p:grpSpPr>
        <p:pic>
          <p:nvPicPr>
            <p:cNvPr id="9220" name="Picture 4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79512" y="2286397"/>
              <a:ext cx="3799295" cy="191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67693"/>
            <a:stretch>
              <a:fillRect/>
            </a:stretch>
          </p:blipFill>
          <p:spPr bwMode="auto">
            <a:xfrm>
              <a:off x="3923928" y="2276872"/>
              <a:ext cx="1508142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67693" r="7626"/>
            <a:stretch>
              <a:fillRect/>
            </a:stretch>
          </p:blipFill>
          <p:spPr bwMode="auto">
            <a:xfrm>
              <a:off x="5152090" y="2276872"/>
              <a:ext cx="1152128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67693"/>
            <a:stretch>
              <a:fillRect/>
            </a:stretch>
          </p:blipFill>
          <p:spPr bwMode="auto">
            <a:xfrm>
              <a:off x="6232210" y="2276872"/>
              <a:ext cx="1508142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7" cstate="print"/>
            <a:srcRect l="67693"/>
            <a:stretch>
              <a:fillRect/>
            </a:stretch>
          </p:blipFill>
          <p:spPr bwMode="auto">
            <a:xfrm>
              <a:off x="7456346" y="2276872"/>
              <a:ext cx="1508142" cy="1944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3" name="TextBox 52"/>
          <p:cNvSpPr txBox="1"/>
          <p:nvPr/>
        </p:nvSpPr>
        <p:spPr>
          <a:xfrm>
            <a:off x="1115616" y="2723942"/>
            <a:ext cx="7704856" cy="128528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	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급속한 산업화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도시화가 진행되면서 도시 인구 밀도가 높아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	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지고 도시적 생활 양식이 확산되었다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교통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통신의 발달과 정보화의 진행으로 시공간이 압축되며 지구촌 사회로 변모하게 되었다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59" name="그룹 58"/>
          <p:cNvGrpSpPr/>
          <p:nvPr/>
        </p:nvGrpSpPr>
        <p:grpSpPr>
          <a:xfrm>
            <a:off x="0" y="4221088"/>
            <a:ext cx="8867187" cy="1944000"/>
            <a:chOff x="0" y="4221088"/>
            <a:chExt cx="8867187" cy="1944000"/>
          </a:xfrm>
        </p:grpSpPr>
        <p:pic>
          <p:nvPicPr>
            <p:cNvPr id="9221" name="Picture 5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0" y="4221088"/>
              <a:ext cx="3939955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22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7020272" y="4509120"/>
              <a:ext cx="1846915" cy="161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 r="14226"/>
            <a:stretch>
              <a:fillRect/>
            </a:stretch>
          </p:blipFill>
          <p:spPr bwMode="auto">
            <a:xfrm>
              <a:off x="5868144" y="4509120"/>
              <a:ext cx="1584176" cy="161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 r="14226"/>
            <a:stretch>
              <a:fillRect/>
            </a:stretch>
          </p:blipFill>
          <p:spPr bwMode="auto">
            <a:xfrm>
              <a:off x="4355976" y="4509120"/>
              <a:ext cx="1584176" cy="161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6"/>
            <p:cNvPicPr>
              <a:picLocks noChangeAspect="1" noChangeArrowheads="1"/>
            </p:cNvPicPr>
            <p:nvPr/>
          </p:nvPicPr>
          <p:blipFill>
            <a:blip r:embed="rId9" cstate="print"/>
            <a:srcRect r="14226"/>
            <a:stretch>
              <a:fillRect/>
            </a:stretch>
          </p:blipFill>
          <p:spPr bwMode="auto">
            <a:xfrm>
              <a:off x="3491880" y="4509120"/>
              <a:ext cx="1584176" cy="1612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1" name="TextBox 60"/>
          <p:cNvSpPr txBox="1"/>
          <p:nvPr/>
        </p:nvSpPr>
        <p:spPr>
          <a:xfrm>
            <a:off x="1064816" y="4644628"/>
            <a:ext cx="7704856" cy="128528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         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산업화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도시화로 인한 도시 문제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사회 및 공간 불평등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환경 오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         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염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인간 소외 등의 문제가 나타나고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또한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정보화로 인터넷 중독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사생활 침해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정보 격차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사이버 범죄 등의 문제가 나타나고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89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6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6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생활 공간과 사회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101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64" name="그룹 29"/>
          <p:cNvGrpSpPr/>
          <p:nvPr/>
        </p:nvGrpSpPr>
        <p:grpSpPr>
          <a:xfrm>
            <a:off x="251520" y="1124744"/>
            <a:ext cx="2899935" cy="439299"/>
            <a:chOff x="251520" y="1124744"/>
            <a:chExt cx="2899935" cy="439299"/>
          </a:xfrm>
        </p:grpSpPr>
        <p:sp>
          <p:nvSpPr>
            <p:cNvPr id="65" name="TextBox 64"/>
            <p:cNvSpPr txBox="1"/>
            <p:nvPr/>
          </p:nvSpPr>
          <p:spPr>
            <a:xfrm>
              <a:off x="271135" y="1192385"/>
              <a:ext cx="2880320" cy="369332"/>
            </a:xfrm>
            <a:prstGeom prst="rect">
              <a:avLst/>
            </a:prstGeom>
            <a:noFill/>
            <a:effectLst>
              <a:innerShdw blurRad="63500" dist="50800" dir="13500000">
                <a:prstClr val="black">
                  <a:alpha val="15000"/>
                </a:prstClr>
              </a:inn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b="1" dirty="0" smtClean="0">
                  <a:solidFill>
                    <a:srgbClr val="64AEA9"/>
                  </a:solidFill>
                  <a:latin typeface="나눔고딕 ExtraBold" pitchFamily="50" charset="-127"/>
                  <a:ea typeface="나눔고딕 ExtraBold" pitchFamily="50" charset="-127"/>
                </a:rPr>
                <a:t>     통합적으로 사고하기</a:t>
              </a:r>
              <a:endParaRPr lang="en-US" altLang="ko-KR" b="1" dirty="0" smtClean="0">
                <a:solidFill>
                  <a:srgbClr val="64AEA9"/>
                </a:solidFill>
                <a:latin typeface="나눔고딕 ExtraBold" pitchFamily="50" charset="-127"/>
                <a:ea typeface="나눔고딕 ExtraBold" pitchFamily="50" charset="-127"/>
              </a:endParaRPr>
            </a:p>
          </p:txBody>
        </p:sp>
        <p:pic>
          <p:nvPicPr>
            <p:cNvPr id="66" name="Picture 3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1520" y="1124744"/>
              <a:ext cx="504000" cy="439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7" name="그룹 13"/>
          <p:cNvGrpSpPr/>
          <p:nvPr/>
        </p:nvGrpSpPr>
        <p:grpSpPr>
          <a:xfrm>
            <a:off x="251520" y="1628800"/>
            <a:ext cx="8640960" cy="400110"/>
            <a:chOff x="341552" y="4235444"/>
            <a:chExt cx="8640960" cy="400110"/>
          </a:xfrm>
        </p:grpSpPr>
        <p:sp>
          <p:nvSpPr>
            <p:cNvPr id="68" name="TextBox 67"/>
            <p:cNvSpPr txBox="1"/>
            <p:nvPr/>
          </p:nvSpPr>
          <p:spPr>
            <a:xfrm>
              <a:off x="528536" y="4235444"/>
              <a:ext cx="8453976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단원 도입부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(72~73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쪽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)</a:t>
              </a:r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에 던진 질문들에 대해 자신의 생각을 정리해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69" name="육각형 68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74" name="그룹 73"/>
          <p:cNvGrpSpPr/>
          <p:nvPr/>
        </p:nvGrpSpPr>
        <p:grpSpPr>
          <a:xfrm>
            <a:off x="35496" y="2276872"/>
            <a:ext cx="9001000" cy="1944216"/>
            <a:chOff x="86262" y="2276872"/>
            <a:chExt cx="9001000" cy="1944216"/>
          </a:xfrm>
        </p:grpSpPr>
        <p:pic>
          <p:nvPicPr>
            <p:cNvPr id="10242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86262" y="2277088"/>
              <a:ext cx="4557746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58739" r="4924"/>
            <a:stretch>
              <a:fillRect/>
            </a:stretch>
          </p:blipFill>
          <p:spPr bwMode="auto">
            <a:xfrm>
              <a:off x="4139952" y="2276872"/>
              <a:ext cx="1656184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58739" r="4924"/>
            <a:stretch>
              <a:fillRect/>
            </a:stretch>
          </p:blipFill>
          <p:spPr bwMode="auto">
            <a:xfrm>
              <a:off x="5508104" y="2276872"/>
              <a:ext cx="1656184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3" name="Picture 2"/>
            <p:cNvPicPr>
              <a:picLocks noChangeAspect="1" noChangeArrowheads="1"/>
            </p:cNvPicPr>
            <p:nvPr/>
          </p:nvPicPr>
          <p:blipFill>
            <a:blip r:embed="rId6" cstate="print"/>
            <a:srcRect l="58739" r="-2975"/>
            <a:stretch>
              <a:fillRect/>
            </a:stretch>
          </p:blipFill>
          <p:spPr bwMode="auto">
            <a:xfrm>
              <a:off x="7071038" y="2276872"/>
              <a:ext cx="2016224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9" name="그룹 78"/>
          <p:cNvGrpSpPr/>
          <p:nvPr/>
        </p:nvGrpSpPr>
        <p:grpSpPr>
          <a:xfrm>
            <a:off x="323528" y="4293096"/>
            <a:ext cx="8640960" cy="1944000"/>
            <a:chOff x="323528" y="4293096"/>
            <a:chExt cx="8640960" cy="1944000"/>
          </a:xfrm>
        </p:grpSpPr>
        <p:pic>
          <p:nvPicPr>
            <p:cNvPr id="10243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3528" y="4293096"/>
              <a:ext cx="4153091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58033"/>
            <a:stretch>
              <a:fillRect/>
            </a:stretch>
          </p:blipFill>
          <p:spPr bwMode="auto">
            <a:xfrm>
              <a:off x="7221569" y="4293096"/>
              <a:ext cx="1742919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6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58033" r="7290"/>
            <a:stretch>
              <a:fillRect/>
            </a:stretch>
          </p:blipFill>
          <p:spPr bwMode="auto">
            <a:xfrm>
              <a:off x="5940152" y="4293096"/>
              <a:ext cx="1440160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58033" r="7290"/>
            <a:stretch>
              <a:fillRect/>
            </a:stretch>
          </p:blipFill>
          <p:spPr bwMode="auto">
            <a:xfrm>
              <a:off x="4716016" y="4293096"/>
              <a:ext cx="1440160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 l="58033" r="7290"/>
            <a:stretch>
              <a:fillRect/>
            </a:stretch>
          </p:blipFill>
          <p:spPr bwMode="auto">
            <a:xfrm>
              <a:off x="3563888" y="4293096"/>
              <a:ext cx="1440160" cy="194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0" name="TextBox 79"/>
          <p:cNvSpPr txBox="1"/>
          <p:nvPr/>
        </p:nvSpPr>
        <p:spPr>
          <a:xfrm>
            <a:off x="992842" y="2636912"/>
            <a:ext cx="7920880" cy="13388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          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산업화로 인해 빠르게 도시화가 진행되면서 도시가 다양한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기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          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능을 가진 지역으로 분화했으며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녹지 공간이 줄어들었다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정보화가 진행되면서 많은 양의 정보를 시간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거리와 관계없이 얻을 수 있게 되었다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1043608" y="4657328"/>
            <a:ext cx="7776864" cy="133882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        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산업화가 진행되면서 개인주의 가치관이 확산되고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형식적인 인</a:t>
            </a:r>
            <a:endParaRPr lang="en-US" altLang="ko-KR" spc="-100" dirty="0" smtClean="0">
              <a:solidFill>
                <a:srgbClr val="FF0000"/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	       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</a:t>
            </a:r>
            <a:r>
              <a:rPr lang="ko-KR" altLang="en-US" spc="-100" dirty="0" err="1" smtClean="0">
                <a:solidFill>
                  <a:srgbClr val="FF0000"/>
                </a:solidFill>
                <a:latin typeface="+mn-ea"/>
              </a:rPr>
              <a:t>간관계가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 증가하고 있으며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인간 소외 현상이 나타나고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이를 해결하기 위해 사람들과 소통하면서 인간 소외 문제를 극복해 나가야 한다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3426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81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그림 2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1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06224"/>
          </a:xfrm>
          <a:prstGeom prst="rect">
            <a:avLst/>
          </a:prstGeom>
        </p:spPr>
      </p:pic>
      <p:sp>
        <p:nvSpPr>
          <p:cNvPr id="26" name="제목 1"/>
          <p:cNvSpPr txBox="1">
            <a:spLocks/>
          </p:cNvSpPr>
          <p:nvPr/>
        </p:nvSpPr>
        <p:spPr>
          <a:xfrm>
            <a:off x="323528" y="35998"/>
            <a:ext cx="4464496" cy="58469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32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대단원 마무리</a:t>
            </a:r>
            <a:endParaRPr lang="ko-KR" altLang="en-US" sz="3200" b="1" spc="-15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28" name="직사각형 27"/>
          <p:cNvSpPr/>
          <p:nvPr/>
        </p:nvSpPr>
        <p:spPr>
          <a:xfrm>
            <a:off x="6885036" y="78134"/>
            <a:ext cx="195919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altLang="ko-KR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Ⅲ. </a:t>
            </a:r>
            <a:r>
              <a:rPr lang="ko-KR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생활 공간과 사회</a:t>
            </a:r>
          </a:p>
        </p:txBody>
      </p:sp>
      <p:grpSp>
        <p:nvGrpSpPr>
          <p:cNvPr id="2" name="그룹 20"/>
          <p:cNvGrpSpPr/>
          <p:nvPr/>
        </p:nvGrpSpPr>
        <p:grpSpPr>
          <a:xfrm>
            <a:off x="251520" y="1628800"/>
            <a:ext cx="7955464" cy="400110"/>
            <a:chOff x="341552" y="4235444"/>
            <a:chExt cx="7955464" cy="400110"/>
          </a:xfrm>
        </p:grpSpPr>
        <p:sp>
          <p:nvSpPr>
            <p:cNvPr id="22" name="TextBox 21"/>
            <p:cNvSpPr txBox="1"/>
            <p:nvPr/>
          </p:nvSpPr>
          <p:spPr>
            <a:xfrm>
              <a:off x="528536" y="4235444"/>
              <a:ext cx="7768480" cy="400110"/>
            </a:xfrm>
            <a:prstGeom prst="rect">
              <a:avLst/>
            </a:prstGeom>
            <a:noFill/>
            <a:effectLst>
              <a:innerShdw blurRad="114300">
                <a:prstClr val="black"/>
              </a:innerShdw>
            </a:effectLst>
          </p:spPr>
          <p:txBody>
            <a:bodyPr wrap="square" rtlCol="0">
              <a:spAutoFit/>
            </a:bodyPr>
            <a:lstStyle/>
            <a:p>
              <a:r>
                <a:rPr lang="ko-KR" altLang="en-US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위에서 정리한 내용을 바탕으로 단원의 핵심 질문에 답해 보자</a:t>
              </a:r>
              <a:r>
                <a:rPr lang="en-US" altLang="ko-KR" sz="2000" b="1" dirty="0" smtClean="0">
                  <a:solidFill>
                    <a:schemeClr val="tx1">
                      <a:lumMod val="85000"/>
                      <a:lumOff val="1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.</a:t>
              </a:r>
            </a:p>
          </p:txBody>
        </p:sp>
        <p:sp>
          <p:nvSpPr>
            <p:cNvPr id="23" name="육각형 22"/>
            <p:cNvSpPr/>
            <p:nvPr/>
          </p:nvSpPr>
          <p:spPr>
            <a:xfrm>
              <a:off x="341552" y="4345499"/>
              <a:ext cx="198000" cy="180000"/>
            </a:xfrm>
            <a:prstGeom prst="hexagon">
              <a:avLst/>
            </a:prstGeom>
            <a:solidFill>
              <a:schemeClr val="bg1"/>
            </a:solidFill>
            <a:ln w="53975">
              <a:solidFill>
                <a:srgbClr val="A0D7E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30" name="모서리가 둥근 직사각형 29"/>
          <p:cNvSpPr/>
          <p:nvPr/>
        </p:nvSpPr>
        <p:spPr>
          <a:xfrm>
            <a:off x="517780" y="2107456"/>
            <a:ext cx="8014660" cy="540000"/>
          </a:xfrm>
          <a:prstGeom prst="roundRect">
            <a:avLst>
              <a:gd name="adj" fmla="val 0"/>
            </a:avLst>
          </a:prstGeom>
          <a:solidFill>
            <a:srgbClr val="FADEDA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spc="-100" dirty="0" smtClean="0">
                <a:solidFill>
                  <a:prstClr val="black"/>
                </a:solidFill>
              </a:rPr>
              <a:t>“</a:t>
            </a:r>
            <a:r>
              <a:rPr lang="ko-KR" altLang="en-US" b="1" spc="-100" dirty="0" smtClean="0">
                <a:solidFill>
                  <a:prstClr val="black"/>
                </a:solidFill>
              </a:rPr>
              <a:t>변화하는 생활 공간은 우리의 삶에 어떤 영향을 미치는가</a:t>
            </a:r>
            <a:r>
              <a:rPr lang="en-US" altLang="ko-KR" b="1" spc="-100" dirty="0" smtClean="0">
                <a:solidFill>
                  <a:prstClr val="black"/>
                </a:solidFill>
              </a:rPr>
              <a:t>?”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9552" y="2780928"/>
            <a:ext cx="7992888" cy="138916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산업화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도시화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교통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·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통신의 발달은 우리가 사는 생활 공간의 변화를 가져온다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.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때로는 우리의 삶을 풍요롭고 편리하게 하는 등 긍정적인 영향을 주기도 하지만 주택 공간 부족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교통 체증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범죄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dirty="0" smtClean="0">
                <a:solidFill>
                  <a:srgbClr val="FF0000"/>
                </a:solidFill>
                <a:latin typeface="+mn-ea"/>
              </a:rPr>
              <a:t>환경 오염 등 부정적인 영향을 주기도 한다</a:t>
            </a:r>
            <a:r>
              <a:rPr lang="en-US" altLang="ko-KR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101</a:t>
            </a:r>
            <a:r>
              <a:rPr lang="ko-KR" altLang="en-US" dirty="0" smtClean="0">
                <a:solidFill>
                  <a:prstClr val="white">
                    <a:lumMod val="50000"/>
                  </a:prstClr>
                </a:solidFill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solidFill>
                <a:prstClr val="white">
                  <a:lumMod val="50000"/>
                </a:prst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76154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176011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0A35B"/>
                </a:solidFill>
                <a:latin typeface="나눔고딕 ExtraBold" pitchFamily="50" charset="-127"/>
                <a:ea typeface="나눔고딕 ExtraBold" pitchFamily="50" charset="-127"/>
              </a:rPr>
              <a:t>학습 목표</a:t>
            </a:r>
            <a:endParaRPr lang="ko-KR" altLang="en-US" sz="2500" b="1" dirty="0">
              <a:solidFill>
                <a:srgbClr val="A0A35B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95536" y="2276872"/>
            <a:ext cx="8496944" cy="1102033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ts val="42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자신이 거주하는 지역을 사례로 공간 변화가 초래한 양상을 찾아볼 수 있다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.</a:t>
            </a:r>
            <a:endParaRPr lang="ko-KR" altLang="en-US" sz="2400" b="1" spc="-15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67544" y="4779957"/>
            <a:ext cx="7848872" cy="57496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공간 변화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지역 경제</a:t>
            </a:r>
            <a:r>
              <a:rPr lang="en-US" altLang="ko-KR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400" b="1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산업 구조</a:t>
            </a:r>
            <a:endParaRPr lang="en-US" altLang="ko-KR" sz="2400" b="1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4293096"/>
            <a:ext cx="1728192" cy="477054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ko-KR" altLang="en-US" sz="2500" b="1" dirty="0" smtClean="0">
                <a:solidFill>
                  <a:srgbClr val="A0A35B"/>
                </a:solidFill>
                <a:latin typeface="나눔고딕 ExtraBold" pitchFamily="50" charset="-127"/>
                <a:ea typeface="나눔고딕 ExtraBold" pitchFamily="50" charset="-127"/>
              </a:rPr>
              <a:t>핵심 개념</a:t>
            </a:r>
            <a:endParaRPr lang="ko-KR" altLang="en-US" sz="2500" b="1" dirty="0">
              <a:solidFill>
                <a:srgbClr val="A0A35B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7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0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01</a:t>
                </a:r>
                <a:r>
                  <a:rPr lang="en-US" altLang="ko-KR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. </a:t>
                </a:r>
                <a:r>
                  <a:rPr lang="ko-KR" altLang="en-US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</a:rPr>
                  <a:t>우리 지역의 변화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75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971600" y="4653136"/>
            <a:ext cx="7776864" cy="94179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위 사진 속의 두 지역과 비교해 볼 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지금 내가 사는 지역의 모습은 어떻게 변화하였을까</a:t>
            </a:r>
            <a:r>
              <a:rPr lang="en-US" altLang="ko-KR" sz="2400" b="1" spc="-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400" b="1" spc="-100" dirty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39552" y="4722270"/>
            <a:ext cx="364047" cy="364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1043608" y="5662989"/>
            <a:ext cx="7560840" cy="646331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과거 조용한 시골 마을이었으나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인구가 증가하면서 자동차와 건물이 많아졌고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, </a:t>
            </a:r>
            <a:r>
              <a:rPr lang="ko-KR" altLang="en-US" spc="-100" dirty="0" smtClean="0">
                <a:solidFill>
                  <a:srgbClr val="FF0000"/>
                </a:solidFill>
                <a:latin typeface="+mn-ea"/>
              </a:rPr>
              <a:t>현재는 농촌과 도시 경관이 함께 나타나고 있다</a:t>
            </a:r>
            <a:r>
              <a:rPr lang="en-US" altLang="ko-KR" spc="-100" dirty="0" smtClean="0">
                <a:solidFill>
                  <a:srgbClr val="FF0000"/>
                </a:solidFill>
                <a:latin typeface="+mn-ea"/>
              </a:rPr>
              <a:t>.</a:t>
            </a:r>
          </a:p>
        </p:txBody>
      </p:sp>
      <p:grpSp>
        <p:nvGrpSpPr>
          <p:cNvPr id="14" name="그룹 13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5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3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</a:t>
                </a:r>
                <a:r>
                  <a:rPr lang="en-US" altLang="ko-KR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. </a:t>
                </a:r>
                <a:r>
                  <a:rPr lang="ko-KR" altLang="en-US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변화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21" name="직사각형 20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6966" y="1434548"/>
            <a:ext cx="414752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1320020"/>
            <a:ext cx="4379410" cy="2829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0701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2509"/>
            <a:ext cx="8496944" cy="1892826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</a:t>
            </a:r>
            <a:r>
              <a:rPr lang="en-US" altLang="ko-KR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도시 지역의 공간 변화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도시 내부의 기능 분화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 :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도심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상업 지역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공업 지역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주거 지역</a:t>
            </a:r>
            <a:endParaRPr lang="en-US" altLang="ko-KR" sz="2500" spc="-150" dirty="0" smtClean="0">
              <a:solidFill>
                <a:schemeClr val="tx1">
                  <a:lumMod val="85000"/>
                  <a:lumOff val="15000"/>
                </a:schemeClr>
              </a:solidFill>
              <a:latin typeface="+mn-ea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인구의 교외화 현상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도시의 인구가 교외 지역으로 이주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72706"/>
            <a:ext cx="730830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 지역의 공간은 어떻게 변하고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11" name="그룹 10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1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1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</a:t>
                </a:r>
                <a:r>
                  <a:rPr lang="en-US" altLang="ko-KR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. </a:t>
                </a:r>
                <a:r>
                  <a:rPr lang="ko-KR" altLang="en-US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변화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2509"/>
            <a:ext cx="8352928" cy="3046988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>
            <a:spAutoFit/>
          </a:bodyPr>
          <a:lstStyle/>
          <a:p>
            <a:pPr marL="180000" indent="-180000"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②</a:t>
            </a:r>
            <a:r>
              <a:rPr lang="en-US" altLang="ko-KR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촌락 지역의 공간 변화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도시와 인접한 촌락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상업 시설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아파트 단지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공업 단지 증가 등 도시적 경관이 많이 나타남</a:t>
            </a: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도시와 멀리 떨어진 촌락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: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인구의 빠른 감소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휴경지 증가</a:t>
            </a:r>
            <a:r>
              <a:rPr lang="en-US" altLang="ko-KR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, </a:t>
            </a:r>
            <a:r>
              <a:rPr lang="ko-KR" altLang="en-US" sz="2500" spc="-15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</a:rPr>
              <a:t>폐교와 폐가의 증가 등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1372706"/>
            <a:ext cx="7308304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 지역의 공간은 어떻게 변하고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" name="그룹 10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1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</a:t>
                </a:r>
                <a:r>
                  <a:rPr lang="en-US" altLang="ko-KR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. </a:t>
                </a:r>
                <a:r>
                  <a:rPr lang="ko-KR" altLang="en-US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변화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15" name="직사각형 14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2" name="TextBox 21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91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5550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23528" y="1820138"/>
            <a:ext cx="8280920" cy="2469907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2800" b="1" spc="1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① 도시 지역에서의 생활 양식 변화</a:t>
            </a:r>
            <a:endParaRPr lang="en-US" altLang="ko-KR" sz="2800" b="1" spc="100" dirty="0" smtClean="0">
              <a:solidFill>
                <a:schemeClr val="tx1">
                  <a:lumMod val="85000"/>
                  <a:lumOff val="1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제조업에서 서비스업 중심으로 변화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  <a:p>
            <a:pPr marL="180000" indent="-1800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교외에서 통근</a:t>
            </a:r>
            <a:r>
              <a:rPr lang="en-US" altLang="ko-KR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·</a:t>
            </a:r>
            <a:r>
              <a:rPr lang="ko-KR" altLang="en-US" sz="2500" spc="-150" dirty="0" smtClean="0">
                <a:solidFill>
                  <a:prstClr val="black">
                    <a:lumMod val="85000"/>
                    <a:lumOff val="15000"/>
                  </a:prstClr>
                </a:solidFill>
              </a:rPr>
              <a:t>통학하는 사람들이 증가하면서 도시 간의 상호 작용이 증가함</a:t>
            </a:r>
            <a:endParaRPr lang="en-US" altLang="ko-KR" sz="2500" spc="-150" dirty="0" smtClean="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1372706"/>
            <a:ext cx="7452320" cy="400110"/>
          </a:xfrm>
          <a:prstGeom prst="rect">
            <a:avLst/>
          </a:prstGeom>
          <a:noFill/>
          <a:effectLst>
            <a:innerShdw blurRad="63500" dist="50800" dir="13500000">
              <a:prstClr val="black">
                <a:alpha val="15000"/>
              </a:prstClr>
            </a:innerShdw>
          </a:effectLst>
        </p:spPr>
        <p:txBody>
          <a:bodyPr wrap="square" lIns="360000" rtlCol="0">
            <a:spAutoFit/>
          </a:bodyPr>
          <a:lstStyle/>
          <a:p>
            <a:r>
              <a:rPr lang="ko-KR" altLang="en-US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우리 지역의 생활 양식은 어떻게 변화하고 있을까</a:t>
            </a:r>
            <a:r>
              <a:rPr lang="en-US" altLang="ko-KR" sz="2000" b="1" dirty="0" smtClean="0">
                <a:solidFill>
                  <a:srgbClr val="D35007"/>
                </a:solidFill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2000" b="1" dirty="0">
              <a:solidFill>
                <a:srgbClr val="D35007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grpSp>
        <p:nvGrpSpPr>
          <p:cNvPr id="22" name="그룹 21"/>
          <p:cNvGrpSpPr/>
          <p:nvPr/>
        </p:nvGrpSpPr>
        <p:grpSpPr>
          <a:xfrm>
            <a:off x="0" y="0"/>
            <a:ext cx="9144000" cy="1106224"/>
            <a:chOff x="0" y="1124744"/>
            <a:chExt cx="9144000" cy="1106224"/>
          </a:xfrm>
        </p:grpSpPr>
        <p:grpSp>
          <p:nvGrpSpPr>
            <p:cNvPr id="23" name="그룹 11"/>
            <p:cNvGrpSpPr/>
            <p:nvPr/>
          </p:nvGrpSpPr>
          <p:grpSpPr>
            <a:xfrm>
              <a:off x="0" y="1124744"/>
              <a:ext cx="9144000" cy="1106224"/>
              <a:chOff x="0" y="0"/>
              <a:chExt cx="9144000" cy="1106224"/>
            </a:xfrm>
          </p:grpSpPr>
          <p:pic>
            <p:nvPicPr>
              <p:cNvPr id="26" name="그림 25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5900"/>
                        </a14:imgEffect>
                        <a14:imgEffect>
                          <a14:saturation sat="17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9144000" cy="1106224"/>
              </a:xfrm>
              <a:prstGeom prst="rect">
                <a:avLst/>
              </a:prstGeom>
            </p:spPr>
          </p:pic>
          <p:sp>
            <p:nvSpPr>
              <p:cNvPr id="27" name="제목 1"/>
              <p:cNvSpPr txBox="1">
                <a:spLocks/>
              </p:cNvSpPr>
              <p:nvPr/>
            </p:nvSpPr>
            <p:spPr>
              <a:xfrm>
                <a:off x="251520" y="5321"/>
                <a:ext cx="7056784" cy="684076"/>
              </a:xfrm>
              <a:prstGeom prst="rect">
                <a:avLst/>
              </a:prstGeom>
              <a:noFill/>
            </p:spPr>
            <p:txBody>
              <a:bodyPr vert="horz" lIns="91440" tIns="45720" rIns="91440" bIns="45720" rtlCol="0" anchor="ctr">
                <a:noAutofit/>
              </a:bodyPr>
              <a:lstStyle>
                <a:lvl1pPr algn="ctr" defTabSz="914400" rtl="0" eaLnBrk="1" latinLnBrk="1" hangingPunct="1">
                  <a:spcBef>
                    <a:spcPct val="0"/>
                  </a:spcBef>
                  <a:buNone/>
                  <a:defRPr sz="44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lvl="0" algn="l">
                  <a:spcBef>
                    <a:spcPts val="0"/>
                  </a:spcBef>
                </a:pPr>
                <a:r>
                  <a:rPr lang="en-US" altLang="ko-KR" sz="2800" b="1" spc="-100" dirty="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01</a:t>
                </a:r>
                <a:r>
                  <a:rPr lang="en-US" altLang="ko-KR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. </a:t>
                </a:r>
                <a:r>
                  <a:rPr lang="ko-KR" altLang="en-US" sz="2800" b="1" spc="-100" smtClean="0">
                    <a:solidFill>
                      <a:srgbClr val="3B2936"/>
                    </a:solidFill>
                    <a:latin typeface="나눔고딕 ExtraBold" pitchFamily="50" charset="-127"/>
                    <a:ea typeface="나눔고딕 ExtraBold" pitchFamily="50" charset="-127"/>
                    <a:cs typeface="+mn-cs"/>
                  </a:rPr>
                  <a:t>우리 지역의 변화</a:t>
                </a:r>
                <a:endParaRPr lang="ko-KR" altLang="en-US" sz="2800" b="1" spc="-100" dirty="0">
                  <a:solidFill>
                    <a:srgbClr val="3B2936"/>
                  </a:solidFill>
                  <a:latin typeface="나눔고딕 ExtraBold" pitchFamily="50" charset="-127"/>
                  <a:ea typeface="나눔고딕 ExtraBold" pitchFamily="50" charset="-127"/>
                  <a:cs typeface="+mn-cs"/>
                </a:endParaRPr>
              </a:p>
            </p:txBody>
          </p:sp>
        </p:grpSp>
        <p:sp>
          <p:nvSpPr>
            <p:cNvPr id="24" name="직사각형 23"/>
            <p:cNvSpPr/>
            <p:nvPr/>
          </p:nvSpPr>
          <p:spPr>
            <a:xfrm>
              <a:off x="5868144" y="1202878"/>
              <a:ext cx="302803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altLang="ko-KR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3-3. </a:t>
              </a:r>
              <a:r>
                <a:rPr lang="ko-KR" altLang="en-US" sz="16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나눔고딕 ExtraBold" pitchFamily="50" charset="-127"/>
                  <a:ea typeface="나눔고딕 ExtraBold" pitchFamily="50" charset="-127"/>
                </a:rPr>
                <a:t>우리 지역의 변화와 발전</a:t>
              </a:r>
              <a:endParaRPr lang="ko-KR" altLang="en-US" sz="1600" dirty="0">
                <a:latin typeface="나눔고딕 ExtraBold" pitchFamily="50" charset="-127"/>
                <a:ea typeface="나눔고딕 ExtraBold" pitchFamily="50" charset="-127"/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7583636" y="314900"/>
            <a:ext cx="1296144" cy="415498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>
            <a:defPPr>
              <a:defRPr lang="ko-KR"/>
            </a:defPPr>
            <a:lvl1pPr>
              <a:lnSpc>
                <a:spcPct val="150000"/>
              </a:lnSpc>
              <a:defRPr sz="1400" b="1">
                <a:solidFill>
                  <a:schemeClr val="bg1">
                    <a:lumMod val="50000"/>
                  </a:schemeClr>
                </a:solidFill>
                <a:latin typeface="+mn-ea"/>
              </a:defRPr>
            </a:lvl1pPr>
          </a:lstStyle>
          <a:p>
            <a:pPr algn="r"/>
            <a:r>
              <a:rPr lang="ko-KR" altLang="en-US" dirty="0">
                <a:latin typeface="나눔고딕 ExtraBold" pitchFamily="50" charset="-127"/>
                <a:ea typeface="나눔고딕 ExtraBold" pitchFamily="50" charset="-127"/>
              </a:rPr>
              <a:t>교과서 </a:t>
            </a:r>
            <a:r>
              <a:rPr lang="en-US" altLang="ko-KR" dirty="0" smtClean="0">
                <a:latin typeface="나눔고딕 ExtraBold" pitchFamily="50" charset="-127"/>
                <a:ea typeface="나눔고딕 ExtraBold" pitchFamily="50" charset="-127"/>
              </a:rPr>
              <a:t>92</a:t>
            </a:r>
            <a:r>
              <a:rPr lang="ko-KR" altLang="en-US" dirty="0" smtClean="0">
                <a:latin typeface="나눔고딕 ExtraBold" pitchFamily="50" charset="-127"/>
                <a:ea typeface="나눔고딕 ExtraBold" pitchFamily="50" charset="-127"/>
              </a:rPr>
              <a:t>쪽</a:t>
            </a:r>
            <a:endParaRPr lang="ko-KR" altLang="en-US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87510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3032</TotalTime>
  <Words>3649</Words>
  <Application>Microsoft Office PowerPoint</Application>
  <PresentationFormat>화면 슬라이드 쇼(4:3)</PresentationFormat>
  <Paragraphs>571</Paragraphs>
  <Slides>48</Slides>
  <Notes>48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49" baseType="lpstr"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통합사회</dc:title>
  <dc:creator>user</dc:creator>
  <cp:lastModifiedBy>user</cp:lastModifiedBy>
  <cp:revision>327</cp:revision>
  <dcterms:created xsi:type="dcterms:W3CDTF">2017-01-13T03:10:23Z</dcterms:created>
  <dcterms:modified xsi:type="dcterms:W3CDTF">2018-02-06T06:05:23Z</dcterms:modified>
</cp:coreProperties>
</file>