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8" r:id="rId4"/>
    <p:sldId id="343" r:id="rId5"/>
    <p:sldId id="259" r:id="rId6"/>
    <p:sldId id="261" r:id="rId7"/>
    <p:sldId id="262" r:id="rId8"/>
    <p:sldId id="263" r:id="rId9"/>
    <p:sldId id="360" r:id="rId10"/>
    <p:sldId id="347" r:id="rId11"/>
    <p:sldId id="350" r:id="rId12"/>
    <p:sldId id="361" r:id="rId13"/>
    <p:sldId id="362" r:id="rId14"/>
    <p:sldId id="363" r:id="rId15"/>
    <p:sldId id="365" r:id="rId16"/>
    <p:sldId id="367" r:id="rId17"/>
    <p:sldId id="366" r:id="rId18"/>
    <p:sldId id="368" r:id="rId19"/>
    <p:sldId id="282" r:id="rId20"/>
    <p:sldId id="369" r:id="rId21"/>
    <p:sldId id="270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9B"/>
    <a:srgbClr val="ADDDDC"/>
    <a:srgbClr val="FCF6F2"/>
    <a:srgbClr val="FAF0EA"/>
    <a:srgbClr val="FEF3E6"/>
    <a:srgbClr val="F9EBE3"/>
    <a:srgbClr val="A0A35B"/>
    <a:srgbClr val="A66246"/>
    <a:srgbClr val="F24C4C"/>
    <a:srgbClr val="E0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7" autoAdjust="0"/>
    <p:restoredTop sz="94660"/>
  </p:normalViewPr>
  <p:slideViewPr>
    <p:cSldViewPr>
      <p:cViewPr>
        <p:scale>
          <a:sx n="75" d="100"/>
          <a:sy n="75" d="100"/>
        </p:scale>
        <p:origin x="-13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1619672" y="5013176"/>
            <a:ext cx="6192688" cy="115212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   산업화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정보화를 거치면서 인간의 삶의 모습은 크게 변화하고 있다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과거의 농업 사회와 비교했을 때 현재 우리의 삶은 어떤 점이 달라졌을까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?</a:t>
            </a:r>
            <a:endParaRPr lang="ko-KR" altLang="en-US" sz="1800" b="1" spc="20" dirty="0">
              <a:solidFill>
                <a:schemeClr val="accent3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91880" y="3346755"/>
            <a:ext cx="5112568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도시화에 따른 변화와 문제점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교통 </a:t>
            </a: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통신 발달과 정보화에 따른 변화와 문제점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우리 지역의 변화와 발전</a:t>
            </a:r>
            <a:endParaRPr lang="ko-KR" altLang="en-US" sz="20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276872"/>
            <a:ext cx="612068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ct val="120000"/>
              </a:lnSpc>
            </a:pP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생활 공간과 사회</a:t>
            </a:r>
            <a:endParaRPr lang="en-US" altLang="ko-KR" sz="4400" b="1" spc="-150" dirty="0" smtClean="0">
              <a:ln w="18415" cmpd="sng">
                <a:noFill/>
                <a:prstDash val="solid"/>
              </a:ln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212976"/>
            <a:ext cx="511256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1619672" y="5013176"/>
            <a:ext cx="6192688" cy="115212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과거보다 더 풍요롭고 편리한 생활을 하게 되었지만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주민들 간의 유대감 약화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공동체 의식 실종과 더불어 환경 오염 등 다양한 문제도 겪고 있다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97642"/>
            <a:ext cx="520451" cy="5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280920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생활 공간의 변화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거주 공간의 변화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 생활 공간의 중심이 촌락에서 도시로 변함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토지 이용의 변화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취락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농경지 → 산업 단지와 시가지 증가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제한된 공간의 효율적 이용을 위한 고층 건물이 들어섬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생태 환경의 변화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산림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농경지 등 높은 녹지 공간 → 녹지 공간 감소 및 콘크리트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아스팔트 등의 인공 건축물 증가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도시화로 생활 공간은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 </a:t>
                </a:r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생활 공간과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산업화와 유럽 도시의 변화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16387"/>
            <a:ext cx="8676963" cy="5352963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중세 유럽의 도시는 공간적으로 성곽 도시였다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당시 도시에서는 방어를 위한 성벽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불규칙하고 굴곡이 심한 비포장의 </a:t>
            </a:r>
            <a:r>
              <a:rPr lang="ko-KR" altLang="en-US" sz="1400" b="1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가로망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목조 위주의 시민 주거 건물 등을 볼 수 있었다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16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세기 무렵 시작된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신항로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개척의 영향으로 국제 교역이 증가하면서 교역의 중심지 역할을 하는 도시들이 성장하였다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상업의 발달은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세기 중엽 이후 진행된 산업 혁명으로 이어졌으며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도시는 새로운 모습으로 발전하였다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인구가 빠르게 유입되면서 공동 주택이 증가하였고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기계화된 공장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반듯하게 정리된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가로망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증기 기관을 이용한 새로운 교통수단 등 다양한 경관이 나타났다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원료 자원이 풍부한 지역에는 공업 도시가 발달하기도 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384000" lvl="6">
              <a:lnSpc>
                <a:spcPct val="140000"/>
              </a:lnSpc>
            </a:pPr>
            <a:endParaRPr lang="en-US" altLang="ko-KR" sz="1400" spc="-100" baseline="30000" dirty="0" smtClean="0">
              <a:solidFill>
                <a:srgbClr val="F7964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384000" lvl="6">
              <a:lnSpc>
                <a:spcPct val="140000"/>
              </a:lnSpc>
            </a:pPr>
            <a:r>
              <a:rPr lang="ko-KR" altLang="en-US" sz="1400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 </a:t>
            </a:r>
            <a:r>
              <a:rPr lang="ko-KR" altLang="en-US" sz="1400" b="1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가로망</a:t>
            </a:r>
            <a:r>
              <a:rPr lang="en-US" altLang="ko-KR" sz="14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도시 내에 있는 도로의 체계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501362"/>
            <a:ext cx="2952328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중세의 유럽 도시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381" y="1340768"/>
            <a:ext cx="30084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3933056"/>
            <a:ext cx="3024336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6093296"/>
            <a:ext cx="2952328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산업 혁명 이후의 도시 모습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(19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세기 영국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산업화와 유럽 도시의 변화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16387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501362"/>
            <a:ext cx="2952328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중세의 유럽 도시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381" y="1340768"/>
            <a:ext cx="300848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3933056"/>
            <a:ext cx="3024336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6093296"/>
            <a:ext cx="2952328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산업 혁명 이후의 도시 모습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(19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세기 영국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1427289"/>
            <a:ext cx="4536504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산업 혁명은 도시 변화에 어떠한 영향을 주었을까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455160"/>
            <a:ext cx="4392488" cy="20539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산업 혁명은 도시의 형태를 변화시켰다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자신의 영역을 지키기 위해 마을마다 쌓은 성벽이 없어졌고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농경지보다는 공업 지역이 늘어났으며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반듯하게 정비된 도로의 건설과 증기 기관이라는 새로운 교통수단이 등장하였다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280920" cy="47089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다양해진 직업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농업 중심에서 공업과 서비스업 중심으로 변화되면서 직업이 다양해짐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생활 수준의 향상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대량 생산이 가능해지면서 물자가 풍부해지고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상업 시설에서 물건을 쉽게 구입할 수 있음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개인주의적 경향 확대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공동체보다 개인을 강조하는 경향이 커짐 → 형식적인 인간관계 증가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핵가족화 중심으로 변함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도시성의 확대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도시적 생활 양식이 보편적인 생활 양식으로 자리 잡음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도시화로 생활 공간은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 </a:t>
                </a:r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생활 공간과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50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년 전과 현재 우리나라 도시인들의 생활 모습</a:t>
              </a:r>
              <a:endParaRPr lang="ko-KR" altLang="en-US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44152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700" y="5445224"/>
            <a:ext cx="5400600" cy="822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16000" indent="-216000"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서울의 도심을 흐르던 청계천에서 사람들이 삼삼오오 모여 손빨래를 하고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>
            <a:off x="3814148" y="1628800"/>
            <a:ext cx="1515704" cy="43204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DDDC"/>
          </a:solidFill>
          <a:ln>
            <a:noFill/>
          </a:ln>
          <a:effectLst>
            <a:innerShdw blurRad="63500" dist="50800" dir="54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1960</a:t>
            </a:r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년대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962" y="2348880"/>
            <a:ext cx="5570076" cy="3024336"/>
          </a:xfrm>
          <a:prstGeom prst="roundRect">
            <a:avLst>
              <a:gd name="adj" fmla="val 7429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50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년 전과 현재 우리나라 도시인들의 생활 모습</a:t>
              </a:r>
              <a:endParaRPr lang="ko-KR" altLang="en-US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44152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700" y="5445224"/>
            <a:ext cx="5400600" cy="85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16000" indent="-216000"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손으로 빨래하던 과거와 달리 오늘날에는 세탁기가 </a:t>
            </a:r>
            <a:r>
              <a:rPr lang="ko-KR" altLang="en-US" sz="16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빨래를대신하고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>
            <a:off x="3814148" y="1628800"/>
            <a:ext cx="1515704" cy="43204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DDDC"/>
          </a:solidFill>
          <a:ln>
            <a:noFill/>
          </a:ln>
          <a:effectLst>
            <a:innerShdw blurRad="63500" dist="50800" dir="54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오늘날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400" y="2297036"/>
            <a:ext cx="5569200" cy="3076180"/>
          </a:xfrm>
          <a:prstGeom prst="roundRect">
            <a:avLst>
              <a:gd name="adj" fmla="val 742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오른쪽 화살표 20"/>
          <p:cNvSpPr/>
          <p:nvPr/>
        </p:nvSpPr>
        <p:spPr>
          <a:xfrm rot="400817">
            <a:off x="395536" y="3429000"/>
            <a:ext cx="1800200" cy="1008112"/>
          </a:xfrm>
          <a:prstGeom prst="rightArrow">
            <a:avLst/>
          </a:prstGeom>
          <a:solidFill>
            <a:srgbClr val="FFF19B"/>
          </a:solidFill>
          <a:ln>
            <a:noFill/>
          </a:ln>
          <a:effectLst>
            <a:outerShdw blurRad="88900" dist="165100" dir="2700000" sx="91000" sy="9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생활 방식의 변화</a:t>
            </a:r>
            <a:endParaRPr lang="ko-KR" altLang="en-US" sz="1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50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년 전과 현재 우리나라 도시인들의 생활 모습</a:t>
              </a:r>
              <a:endParaRPr lang="ko-KR" altLang="en-US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44152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92" y="5445224"/>
            <a:ext cx="5544616" cy="85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16000" indent="-216000"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겨울철에 꽁꽁 얼어붙은 강이나 개울에서 손수 만든 썰매를 타고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>
            <a:off x="3814148" y="1628800"/>
            <a:ext cx="1515704" cy="43204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DDDC"/>
          </a:solidFill>
          <a:ln>
            <a:noFill/>
          </a:ln>
          <a:effectLst>
            <a:innerShdw blurRad="63500" dist="50800" dir="54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1960</a:t>
            </a:r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년대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349216"/>
            <a:ext cx="5563444" cy="3024000"/>
          </a:xfrm>
          <a:prstGeom prst="roundRect">
            <a:avLst>
              <a:gd name="adj" fmla="val 9107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50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년 전과 현재 우리나라 도시인들의 생활 모습</a:t>
              </a:r>
              <a:endParaRPr lang="ko-KR" altLang="en-US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44152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700" y="5445224"/>
            <a:ext cx="5400600" cy="85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16000" indent="-216000"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계절과 관계없이 시설이 잘 갖추어진 실내 스키장에서 스키와 보드 등을 탄다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양쪽 모서리가 둥근 사각형 15"/>
          <p:cNvSpPr/>
          <p:nvPr/>
        </p:nvSpPr>
        <p:spPr>
          <a:xfrm>
            <a:off x="3814148" y="1628800"/>
            <a:ext cx="1515704" cy="43204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DDDC"/>
          </a:solidFill>
          <a:ln>
            <a:noFill/>
          </a:ln>
          <a:effectLst>
            <a:innerShdw blurRad="63500" dist="50800" dir="5400000">
              <a:prstClr val="black">
                <a:alpha val="1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오늘날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277216"/>
            <a:ext cx="5599149" cy="3096000"/>
          </a:xfrm>
          <a:prstGeom prst="roundRect">
            <a:avLst>
              <a:gd name="adj" fmla="val 564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오른쪽 화살표 20"/>
          <p:cNvSpPr/>
          <p:nvPr/>
        </p:nvSpPr>
        <p:spPr>
          <a:xfrm rot="400817">
            <a:off x="395536" y="3429000"/>
            <a:ext cx="1800200" cy="1008112"/>
          </a:xfrm>
          <a:prstGeom prst="rightArrow">
            <a:avLst/>
          </a:prstGeom>
          <a:solidFill>
            <a:srgbClr val="FFF19B"/>
          </a:solidFill>
          <a:ln>
            <a:noFill/>
          </a:ln>
          <a:effectLst>
            <a:outerShdw blurRad="88900" dist="165100" dir="2700000" sx="91000" sy="9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여가 공간의 변화</a:t>
            </a:r>
            <a:endParaRPr lang="ko-KR" altLang="en-US" sz="14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50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년 전과 현재 우리나라 도시인들의 생활 모습</a:t>
              </a:r>
              <a:endParaRPr lang="ko-KR" altLang="en-US" sz="24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그림을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44152"/>
            <a:ext cx="8676963" cy="5353200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38400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1640" y="1571305"/>
            <a:ext cx="7128792" cy="10710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4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주변에서 산업화와 도시화로 생활 모습이 바뀐 또 다른 사례에는 어떤 것이 있을까</a:t>
            </a:r>
            <a:r>
              <a:rPr lang="en-US" altLang="ko-KR" sz="24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2599176"/>
            <a:ext cx="6912768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과거 도시인들은 생필품을 재래 시장이나 구멍가게에서 필요할 때마다 구매했지만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현대 도시인들은 대형 </a:t>
            </a: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마트에서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 주말을 이용해 한꺼번에 대량으로 구매하는 경우가 많다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20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생활 공간과 생활 양식의 변화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1399434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340768"/>
            <a:ext cx="3384376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도시 수와 도시 인구수의 변화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16" y="2061636"/>
            <a:ext cx="7906569" cy="403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도시화에 따른 변화와 문제점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생활 공간과 사회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생활 공간과 생활 양식의 변화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1399434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340768"/>
            <a:ext cx="39604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시와 노래에 나타난 생활 양식의 변화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1844824"/>
            <a:ext cx="3960440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40000"/>
              </a:lnSpc>
            </a:pPr>
            <a:r>
              <a:rPr lang="ko-KR" altLang="en-US" spc="-100" dirty="0" smtClean="0">
                <a:solidFill>
                  <a:schemeClr val="tx1"/>
                </a:solidFill>
              </a:rPr>
              <a:t>향수</a:t>
            </a:r>
          </a:p>
          <a:p>
            <a:pPr algn="r"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정지용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넓은 벌 동쪽 끝으로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옛이야기 </a:t>
            </a:r>
            <a:r>
              <a:rPr lang="ko-KR" altLang="en-US" sz="1600" spc="-100" dirty="0" err="1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지줄대는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실개천이 휘돌아 나가고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얼룩빼기 황소가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err="1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해설피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금빛 게으른 울음을 우는 곳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그곳이 차마 꿈엔들 잊힐 리야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질화로에 재가 식어지면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비인 밭에 밤바람 소리 말을 달리고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엷은 졸음에 겨운 늙으신 아버지가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err="1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짚베개를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돋워 고이시는 곳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그곳이 차마 꿈엔들 잊힐 리야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… (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후략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 …</a:t>
            </a:r>
            <a:endParaRPr lang="ko-KR" altLang="en-US" sz="1600" spc="-1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16016" y="1844824"/>
            <a:ext cx="3960440" cy="4608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40000"/>
              </a:lnSpc>
            </a:pPr>
            <a:r>
              <a:rPr lang="ko-KR" altLang="en-US" spc="-100" dirty="0" smtClean="0">
                <a:solidFill>
                  <a:schemeClr val="tx1"/>
                </a:solidFill>
              </a:rPr>
              <a:t>도시인</a:t>
            </a:r>
          </a:p>
          <a:p>
            <a:pPr algn="r"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신해철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아침엔 우유 한 잔 점심엔 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FAST FOOD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쫓기는 사람처럼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err="1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시곗바늘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보면서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거리를 가득 메운 자동차 경적 소리</a:t>
            </a:r>
          </a:p>
          <a:p>
            <a:pPr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… (</a:t>
            </a: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중략</a:t>
            </a: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) …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구겨진 셔츠 샐러리맨 기계 부품처럼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큰 빌딩 속에 앉아</a:t>
            </a:r>
          </a:p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점점 빨리 가는 세월들</a:t>
            </a:r>
          </a:p>
          <a:p>
            <a:pPr>
              <a:lnSpc>
                <a:spcPct val="14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THIS IS THE CITY LIFE!</a:t>
            </a:r>
          </a:p>
          <a:p>
            <a:pPr>
              <a:lnSpc>
                <a:spcPct val="140000"/>
              </a:lnSpc>
            </a:pPr>
            <a:endParaRPr lang="en-US" altLang="ko-KR" sz="1600" spc="-100" dirty="0" smtClean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40000"/>
              </a:lnSpc>
            </a:pPr>
            <a:endParaRPr lang="ko-KR" altLang="en-US" sz="1600" spc="-1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196752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우리나라 도시 수와 도시 인구수가 어떻게 변화하였는지 써 보고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원인을 생각해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9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생활 공간과 생활 양식의 변화</a:t>
              </a: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912" y="3524042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시와 노래 가사에 나타난 두 시기 생활 양식의 차이점을 생각해 보고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가장 잘 부합하는 시기를 자료 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찾아보자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2040289"/>
            <a:ext cx="8064896" cy="15327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도시 수와 도시 인구 수가 점차 증가하기 시작하였다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2010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년에는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1,000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만 명 이상의 도시가 등장하였고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전국적으로 인구수가 많은 큰 규모의 도시가 증가하였다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 원인은 산업화가 이루어지면서 도시에 일자리가 늘어났고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교육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문화가 집중되면서 도시로 인구가 빠르게 유입되었기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1560" y="4365104"/>
            <a:ext cx="8064896" cy="22529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정지용의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향수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에서는 ‘얼룩빼기 황소’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질화로’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짚 베개’ 등의 단어가 등장한다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산업화 이전에 농촌 지역에서 쉽게 볼 수 있는 것들로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여기에 가장 잘 부합하는 시기는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1925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년이다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반면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신해철의 ‘도시인’에서는 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fast food’,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쫓기는 사람들’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자동차 경적’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샐러리맨’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기계 부품’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큰 빌딩’ 등의 단어를 찾을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이는 산업화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도시화된 생활 속에서 도시인들의 바쁜 모습을 표현한 것으로 여기에 가장 부합하는 시기는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2010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년이다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산업화와 도시화에 따른 문제점과 해결 방안을 제시할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347909"/>
            <a:ext cx="7848872" cy="11289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 문제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 불평등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소외 현상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지역의 균형 발전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86104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</a:t>
                </a: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문제점과 해결 방안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8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437112"/>
            <a:ext cx="7776864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도로로 덮여 있던 청계천을 다시 원래의 모습으로 복원한 까닭은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578254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373216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산업화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도시화에 따른 환경 오염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도시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열섬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현상 등의 각종 환경 문제를 해결하고 도시 미관을 개선하기 위해 원래의 청계천 모습으로 복원하여 생태 하천을 만들었다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산업화</a:t>
                </a: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·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도시화에 따른 문제점과 해결 방안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196752"/>
            <a:ext cx="7128792" cy="311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4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산업화</a:t>
            </a:r>
            <a:r>
              <a:rPr lang="en-US" altLang="ko-KR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도시화의 문제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도시로의 인구 집중에 따른 문제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 체증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주택 부족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주차 공간의 부족 등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지역 간 불균형 및 빈부 격차 확대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 및 공간 불평등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부의 편중으로 인한 빈부 격차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오염 및 생태계 파괴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소외 현상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기계화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분업화로 특정 작업 반복 → 노동에서 얻는 만족감과 성취감 약화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도시화에 따른 문제에는 어떤 것이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</a:t>
                </a: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문제점과 해결 방안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24936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산업화</a:t>
            </a:r>
            <a:r>
              <a:rPr lang="en-US" altLang="ko-KR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도시화 문제점의 해결 방안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개인적 차원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대중교통 이용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자원 절약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오염 물질 배출 최소화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공동체 속에서 소통의 기회 확보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차원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도시 환경 정비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신도시 건설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국토 균형 개발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녹지 공간의 확보와 오염 물질 배출 규제 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372706"/>
            <a:ext cx="745232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도시화의 문제점을 해결할 수 있는 방안은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산업화</a:t>
                </a: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·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도시화에 따른 문제점과 해결 방안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012767" cy="4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느림의 가치를 일깨워 주는‘ 슬로 시티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(slow city)</a:t>
              </a:r>
              <a:endPara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1399434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340768"/>
            <a:ext cx="5256584" cy="4680520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lnSpc>
                <a:spcPct val="150000"/>
              </a:lnSpc>
            </a:pPr>
            <a:endParaRPr lang="ko-KR" altLang="en-US" spc="-150" dirty="0" smtClean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5445224"/>
            <a:ext cx="295232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슬로 시티 지정 지역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027" name="Picture 3" descr="D:\2017 (고등) 통합사회\00. 교과서 사진삽화\지학사고등통합사회_교과서OK\통합사회(072~101)ok\Links\P3_1_19_슬로시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6832"/>
            <a:ext cx="4968552" cy="310877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7544" y="5013176"/>
            <a:ext cx="3600400" cy="538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슬로 시티인 전남 완도군 청산도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0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012767" cy="4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느림의 가치를 일깨워 주는‘ 슬로 시티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(slow city)</a:t>
              </a:r>
              <a:endPara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1399434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340768"/>
            <a:ext cx="5256584" cy="4680520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+mn-ea"/>
              </a:rPr>
              <a:t>산업화와 도시화로 오늘날 도시민들은 바쁘고 빠른 삶 속에서 살아가고 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이러한 추세에 반하여 </a:t>
            </a:r>
            <a:r>
              <a:rPr lang="en-US" altLang="ko-KR" spc="-150" dirty="0" smtClean="0">
                <a:latin typeface="+mn-ea"/>
              </a:rPr>
              <a:t>1999</a:t>
            </a:r>
            <a:r>
              <a:rPr lang="ko-KR" altLang="en-US" spc="-150" dirty="0" smtClean="0">
                <a:latin typeface="+mn-ea"/>
              </a:rPr>
              <a:t>년 </a:t>
            </a:r>
            <a:r>
              <a:rPr lang="en-US" altLang="ko-KR" spc="-150" dirty="0" smtClean="0">
                <a:latin typeface="+mn-ea"/>
              </a:rPr>
              <a:t>10</a:t>
            </a:r>
            <a:r>
              <a:rPr lang="ko-KR" altLang="en-US" spc="-150" dirty="0" smtClean="0">
                <a:latin typeface="+mn-ea"/>
              </a:rPr>
              <a:t>월 이탈리아에서 ‘슬로 시티 운동’이 일어났다</a:t>
            </a:r>
            <a:r>
              <a:rPr lang="en-US" altLang="ko-KR" spc="-150" dirty="0" smtClean="0">
                <a:latin typeface="+mn-ea"/>
              </a:rPr>
              <a:t>. ‘</a:t>
            </a:r>
            <a:r>
              <a:rPr lang="ko-KR" altLang="en-US" spc="-150" dirty="0" smtClean="0">
                <a:latin typeface="+mn-ea"/>
              </a:rPr>
              <a:t>슬로 시티’라는 말은 환경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자연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시간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계절을 존중하고 느긋하게 산다는 의미로 오늘날 슬로 시티는 지구촌 곳곳에서 인기를 얻고 있다</a:t>
            </a:r>
            <a:r>
              <a:rPr lang="en-US" altLang="ko-KR" spc="-15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+mn-ea"/>
              </a:rPr>
              <a:t>우리나라에서도 </a:t>
            </a:r>
            <a:r>
              <a:rPr lang="en-US" altLang="ko-KR" spc="-150" dirty="0" smtClean="0">
                <a:latin typeface="+mn-ea"/>
              </a:rPr>
              <a:t>2015</a:t>
            </a:r>
            <a:r>
              <a:rPr lang="ko-KR" altLang="en-US" spc="-150" dirty="0" smtClean="0">
                <a:latin typeface="+mn-ea"/>
              </a:rPr>
              <a:t>년을 기준으로 </a:t>
            </a:r>
            <a:r>
              <a:rPr lang="en-US" altLang="ko-KR" spc="-150" dirty="0" smtClean="0">
                <a:latin typeface="+mn-ea"/>
              </a:rPr>
              <a:t>11</a:t>
            </a:r>
            <a:r>
              <a:rPr lang="ko-KR" altLang="en-US" spc="-150" dirty="0" smtClean="0">
                <a:latin typeface="+mn-ea"/>
              </a:rPr>
              <a:t>개의 지역이 슬로 시티로 지정되어 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슬로 시티는 산업화된 도시에서는 찾아보기 힘든 광경들이 많아 이곳을 찾는 사람들의 발길이 지속해서 이어지고 있다</a:t>
            </a:r>
            <a:r>
              <a:rPr lang="en-US" altLang="ko-KR" spc="-150" dirty="0" smtClean="0">
                <a:latin typeface="+mn-ea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5445224"/>
            <a:ext cx="295232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슬로 시티 지정 지역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17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196752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Clr>
                <a:schemeClr val="bg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슬로 시티가 현대인들에게 호응을 얻고 있는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9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느림의 가치를 일깨워 주는‘ 슬로 시티</a:t>
              </a:r>
              <a:r>
                <a:rPr lang="en-US" altLang="ko-KR" sz="2400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(slow city)</a:t>
              </a:r>
              <a:endPara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1772816"/>
            <a:ext cx="8064896" cy="284898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산업화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도시화로 인해 현대 도시인들은 속도 지향적 사회에서 살아가고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아침 출근 시간에 쫓겨 패스트푸드로 아침을 대신하고 자동차를 타고 급하게 회사로 출근한다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그뿐만 아니라 일을 하는 데 있어서 여유로움이 사라졌고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여러 사람이 함께 만나 이야기하고 고민을 나눌 수 있는 공동체가 사라지면서 개인주의적 가치관이 확대되고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이에 따라 느림의 가치를 추구하는 슬로 시티는 현대인들에게 편안한 휴식 공간을 제공해 주면서 큰 호응을 얻고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3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10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도시화의 빛과 그림자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1772816"/>
            <a:ext cx="37444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+mn-ea"/>
              </a:rPr>
              <a:t>이 작품은 </a:t>
            </a:r>
            <a:r>
              <a:rPr lang="ko-KR" altLang="en-US" spc="-150" dirty="0" err="1" smtClean="0">
                <a:latin typeface="+mn-ea"/>
              </a:rPr>
              <a:t>센강</a:t>
            </a:r>
            <a:r>
              <a:rPr lang="en-US" altLang="ko-KR" spc="-150" dirty="0" smtClean="0">
                <a:latin typeface="+mn-ea"/>
              </a:rPr>
              <a:t>(</a:t>
            </a:r>
            <a:r>
              <a:rPr lang="ko-KR" altLang="en-US" spc="-150" dirty="0" smtClean="0">
                <a:latin typeface="+mn-ea"/>
              </a:rPr>
              <a:t>江</a:t>
            </a:r>
            <a:r>
              <a:rPr lang="en-US" altLang="ko-KR" spc="-150" dirty="0" smtClean="0">
                <a:latin typeface="+mn-ea"/>
              </a:rPr>
              <a:t>)</a:t>
            </a:r>
            <a:r>
              <a:rPr lang="ko-KR" altLang="en-US" spc="-150" dirty="0" smtClean="0">
                <a:latin typeface="+mn-ea"/>
              </a:rPr>
              <a:t>에 정박한 배에서 느긋하게 점심을 먹는 사람들을 묘사하고 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많은 사람이 서로 어울려 식사를 하면서 뱃놀이하는 모습을 과장되지 않고 자연스럽게 그렸다</a:t>
            </a:r>
            <a:r>
              <a:rPr lang="en-US" altLang="ko-KR" spc="-150" dirty="0" smtClean="0">
                <a:latin typeface="+mn-ea"/>
              </a:rPr>
              <a:t>. 1850</a:t>
            </a:r>
            <a:r>
              <a:rPr lang="ko-KR" altLang="en-US" spc="-150" dirty="0" smtClean="0">
                <a:latin typeface="+mn-ea"/>
              </a:rPr>
              <a:t>년 이후 프랑스 파리는 자본주의의 확산과 산업화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기술 혁신 등 근대화 과정을 거치면서 대도시로 변모하였다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사람들의 삶이 풍요로워지면서 야외에서의 여가 생활이 빈번해졌는데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이 작품은 이런 변화상을 잘 담아내고 있다</a:t>
            </a:r>
            <a:r>
              <a:rPr lang="en-US" altLang="ko-KR" spc="-150" dirty="0" smtClean="0"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4594953"/>
            <a:ext cx="3960440" cy="77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르누아르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(Renoir, P. A., 1841~1919),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「뱃놀이하는 사람들의 점심」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(1881)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23528" y="1268760"/>
            <a:ext cx="4214781" cy="3312368"/>
            <a:chOff x="2267743" y="836712"/>
            <a:chExt cx="4214781" cy="3312368"/>
          </a:xfrm>
        </p:grpSpPr>
        <p:sp>
          <p:nvSpPr>
            <p:cNvPr id="21" name="양쪽 모서리가 둥근 사각형 20"/>
            <p:cNvSpPr/>
            <p:nvPr/>
          </p:nvSpPr>
          <p:spPr>
            <a:xfrm>
              <a:off x="2538929" y="836712"/>
              <a:ext cx="3672408" cy="576064"/>
            </a:xfrm>
            <a:prstGeom prst="round2SameRect">
              <a:avLst>
                <a:gd name="adj1" fmla="val 17666"/>
                <a:gd name="adj2" fmla="val 0"/>
              </a:avLst>
            </a:prstGeom>
            <a:solidFill>
              <a:srgbClr val="ADD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rtlCol="0" anchor="ctr"/>
            <a:lstStyle/>
            <a:p>
              <a:pPr algn="ctr"/>
              <a:r>
                <a:rPr lang="ko-KR" altLang="en-US" b="1" spc="-10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산업화에 따른 풍요로운 삶의 모습</a:t>
              </a:r>
              <a:endParaRPr lang="ko-KR" altLang="en-US" b="1" spc="-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3" y="1340768"/>
              <a:ext cx="4214781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65100" dist="127000" dir="2700000" algn="tl" rotWithShape="0">
                <a:prstClr val="black">
                  <a:alpha val="18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853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74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79717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도시화의 빛과 그림자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60032" y="1772816"/>
            <a:ext cx="37444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50" dirty="0" smtClean="0">
                <a:latin typeface="+mn-ea"/>
              </a:rPr>
              <a:t>이 작품은 삼등 열차를 타고 다니는 </a:t>
            </a:r>
            <a:r>
              <a:rPr lang="en-US" altLang="ko-KR" spc="-150" dirty="0" smtClean="0">
                <a:latin typeface="+mn-ea"/>
              </a:rPr>
              <a:t>1860</a:t>
            </a:r>
            <a:r>
              <a:rPr lang="ko-KR" altLang="en-US" spc="-150" dirty="0" smtClean="0">
                <a:latin typeface="+mn-ea"/>
              </a:rPr>
              <a:t>년대 프랑스의 서민들을 그리고 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아이를 안고 있는 젊은 여인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바구니를 손에 꼭 쥔 노파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그 옆에서 조는 어린아이의 모습에는 삶의 고단함이 배어 나온다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산업화의 이면에는 도시의 빈민</a:t>
            </a:r>
            <a:r>
              <a:rPr lang="en-US" altLang="ko-KR" spc="-150" dirty="0" smtClean="0">
                <a:latin typeface="+mn-ea"/>
              </a:rPr>
              <a:t>, </a:t>
            </a:r>
            <a:r>
              <a:rPr lang="ko-KR" altLang="en-US" spc="-150" dirty="0" smtClean="0">
                <a:latin typeface="+mn-ea"/>
              </a:rPr>
              <a:t>장시간의 노동에 시달리는 노동자들의 고단한 삶이 있다</a:t>
            </a:r>
            <a:r>
              <a:rPr lang="en-US" altLang="ko-KR" spc="-150" dirty="0" smtClean="0">
                <a:latin typeface="+mn-ea"/>
              </a:rPr>
              <a:t>. </a:t>
            </a:r>
            <a:r>
              <a:rPr lang="ko-KR" altLang="en-US" spc="-150" dirty="0" smtClean="0">
                <a:latin typeface="+mn-ea"/>
              </a:rPr>
              <a:t>이 작품은 기차에 지친 몸을 실은 가난한 사람들의 모습을 통해 이들의 고통과 무력감을 잘 담아내고 있다</a:t>
            </a:r>
            <a:r>
              <a:rPr lang="en-US" altLang="ko-KR" spc="-150" dirty="0" smtClean="0">
                <a:latin typeface="+mn-ea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4594953"/>
            <a:ext cx="4104456" cy="49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도미에</a:t>
            </a:r>
            <a:r>
              <a:rPr lang="en-US" altLang="ko-KR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(Daumier, H., 1808~1879), 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「삼등 열차」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594714" y="1268760"/>
            <a:ext cx="3672408" cy="576064"/>
          </a:xfrm>
          <a:prstGeom prst="round2SameRect">
            <a:avLst>
              <a:gd name="adj1" fmla="val 17666"/>
              <a:gd name="adj2" fmla="val 0"/>
            </a:avLst>
          </a:prstGeom>
          <a:solidFill>
            <a:srgbClr val="A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rtlCol="0" anchor="ctr"/>
          <a:lstStyle/>
          <a:p>
            <a:pPr algn="ctr"/>
            <a:r>
              <a:rPr lang="ko-KR" altLang="en-US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산업화에 지친 일상과 피로한 모습</a:t>
            </a:r>
            <a:endParaRPr lang="ko-KR" altLang="en-US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3128"/>
            <a:ext cx="419819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127000" dir="2700000" algn="tl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23528" y="3068960"/>
            <a:ext cx="8424936" cy="3240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25400" dir="5400000" sx="101000" sy="101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_________________________________________________________________________________________</a:t>
            </a:r>
            <a:endParaRPr lang="ko-KR" alt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산업화</a:t>
              </a:r>
              <a:r>
                <a:rPr lang="en-US" altLang="ko-KR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·</a:t>
              </a:r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도시화의 빛과 그림자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81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844824"/>
            <a:ext cx="813690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SzPct val="10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자료를 읽고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산업화와 도시화는 긍정적인 측면과 부정적인 측면 중 어느 것을 더 많이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가져다주었는지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공간적 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사회적 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윤리적 측면에서 근거를 들어 논술해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340769"/>
            <a:ext cx="1080120" cy="4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539552" y="3134088"/>
            <a:ext cx="8136904" cy="295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산업화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도시화는 우리에게 풍요로운 삶을 </a:t>
            </a:r>
            <a:r>
              <a:rPr lang="ko-KR" altLang="en-US" sz="1400" kern="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가져다주는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긍정적인 측면도 있지만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어두운 그림자인 부정적이 측면이 더 많다고 생각한다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첫째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산업화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도시화 이후 도시에 일자리가 풍부해지고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문화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교육 시설이 집중되면서 촌락에 거주하는 사람들은 대거 도시로 이동하는 이촌 향도 현상이 나타났다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촌락은 더욱 쇠퇴하였으며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도시는 더욱 발전하면서 공간적 불균형이 나타났다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둘째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도시로 인구가 집중되면서 주택 부족 문제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환경 오염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쓰레기 문제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각종 범죄 발생률의 증가 등 많은 사회적 문제가 발생하고 있다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마지막으로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개인주의적 가치관의 확대와 인간 소외 현상이 나타나고 있다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산업화 과정을 거치면서 기계화 분업화 과정에서 생산에 종사하는 노동자들이 특정한 작업만 반복하는 인간 소외 현상도 나타나게 되었다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이처럼 산업화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도시화는 공간적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윤리 적 측면에서 긍정적인 측면보다 부정적인 측면이 많아 ‘빛’보다는 ‘그림자’가 더 강하다고 볼 수 있다</a:t>
            </a:r>
            <a:r>
              <a:rPr lang="en-US" altLang="ko-KR" sz="14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7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4017258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과거와 현재의 부엌을 비교해 보고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미래에는 어떻게 변화할 것인지 상상해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4449306"/>
            <a:ext cx="8064896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과거의 부엌은 나무로 불을 지펴 음식을 하는 재래식이었으나 현재의 부엌은 도시가스를 사용한 가스레인지로 더욱 편리하게 음식을 할 수 있는 부엌이다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미래 사회는 음식의 종류만 선택하면 기계가 음식을 직접 만들어주는 부엌으로 바뀔 것이다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45759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산업화를 전후하여 옷이 각각 어떻게 만들어졌는지 써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95536" y="2132856"/>
            <a:ext cx="83529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95536" y="2780928"/>
            <a:ext cx="83529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38969" y="2173052"/>
            <a:ext cx="1324719" cy="351656"/>
          </a:xfrm>
          <a:prstGeom prst="roundRect">
            <a:avLst>
              <a:gd name="adj" fmla="val 50000"/>
            </a:avLst>
          </a:prstGeom>
          <a:solidFill>
            <a:srgbClr val="ADDDD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산업화 이전</a:t>
            </a:r>
            <a:endParaRPr lang="ko-KR" altLang="en-US" sz="1600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38969" y="2821124"/>
            <a:ext cx="1324719" cy="351656"/>
          </a:xfrm>
          <a:prstGeom prst="roundRect">
            <a:avLst>
              <a:gd name="adj" fmla="val 50000"/>
            </a:avLst>
          </a:prstGeom>
          <a:solidFill>
            <a:srgbClr val="ADDDD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산업화 이후</a:t>
            </a:r>
            <a:endParaRPr lang="ko-KR" altLang="en-US" sz="1600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2156850"/>
            <a:ext cx="6768752" cy="3678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필요한 재료를 직접 구해 집에서 수작업으로 옷을 만들어 입었다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88" y="2812866"/>
            <a:ext cx="691276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필요한 재료를 사들여 공장에서 대량으로 옷을 만들고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400" spc="-150" dirty="0" smtClean="0">
                <a:solidFill>
                  <a:srgbClr val="FF0000"/>
                </a:solidFill>
                <a:latin typeface="+mn-ea"/>
              </a:rPr>
              <a:t>만들어진 옷은 필요한 사람들에게 팔린다</a:t>
            </a:r>
            <a:r>
              <a:rPr lang="en-US" altLang="ko-KR" sz="14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산업화 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·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도시화에 따른 생활 공간과 생활 양식의 변화를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산업화 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· </a:t>
            </a:r>
            <a:r>
              <a:rPr lang="ko-KR" altLang="en-US" sz="1500" spc="-150" dirty="0" smtClean="0">
                <a:solidFill>
                  <a:schemeClr val="tx1"/>
                </a:solidFill>
              </a:rPr>
              <a:t>도시화에 따른 문제점을 분석한다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산업화 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·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도시화에 따른 문제점의 해결 방안을 제안한다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80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도시화로 나타난 생활 공간과 생활 양식의 변화 양상을 조사할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7995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 혁명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도시성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 </a:t>
                </a:r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생활 공간과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581128"/>
            <a:ext cx="7776864" cy="5724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만약 유목민들이 도시에 정착한다면 어떤 일을 하게 될까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22270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229200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공장에서 일을 하거나 회사원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경찰관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선생님 등 다양한 직업에 종사할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 </a:t>
                </a:r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생활 공간과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268760"/>
            <a:ext cx="6264696" cy="30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산업화와 도시화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산업화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기계화로 농업 중심의 사회에서 공업의 비중이 높은 사회로 변하는 현상 →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세기 산업 혁명을 계기로 급속도로 확산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도시화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 인구 비율이 높아지고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도시적 생활 양식과 도시 경관이 확대되는 현상 → 산업화 이후 촌락의 인구가 일자리를 찾아 도시로 모여들면서 도시가 급격하게 성장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산업화 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·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도시화로 생활 공간은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산업화 </a:t>
                </a:r>
                <a:r>
                  <a:rPr lang="en-US" altLang="ko-KR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·</a:t>
                </a:r>
                <a:r>
                  <a:rPr lang="ko-KR" altLang="en-US" sz="21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도시화에 따른 생활 공간과 생활 양식의 변화</a:t>
                </a:r>
                <a:endParaRPr lang="ko-KR" altLang="en-US" sz="21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6064631" y="1202878"/>
              <a:ext cx="28315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3-1.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산업화 </a:t>
              </a:r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·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도시화에 따른 변화와</a:t>
              </a:r>
              <a:endParaRPr lang="en-US" altLang="ko-KR" sz="16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         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문제점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1340768"/>
            <a:ext cx="8496944" cy="5040560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144000" bIns="1080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산업화가 진행되면서 세계의 도시 수가 늘어나고 도시의 규모가 점점 커지고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특히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농촌의 사람들이 더 나은 소득이나 직업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자녀 교육 등을 위해 도시로 모여드는 이촌 향도 현상이 지속되면서 도시화는 더욱 촉진되고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최근에는 중국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동남아시아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라틴 아메리카 등 개발 도상국에서 산업화가 이루어지면서 도시화가 더욱 빠르게 진행되고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이처럼 산업화와 도시화는 서로 밀접한 관계를 맺고 계속 확산되어 왔다</a:t>
            </a:r>
            <a:r>
              <a:rPr lang="en-US" altLang="ko-KR" sz="2400" spc="-150" dirty="0" smtClean="0">
                <a:latin typeface="+mn-ea"/>
              </a:rPr>
              <a:t>.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1520" y="33896"/>
            <a:ext cx="84249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spc="-15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더 알아보기</a:t>
            </a:r>
            <a:r>
              <a:rPr lang="en-US" altLang="ko-KR" sz="2800" b="1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800" b="1" dirty="0" smtClean="0">
                <a:latin typeface="나눔고딕 ExtraBold" pitchFamily="50" charset="-127"/>
                <a:ea typeface="나눔고딕 ExtraBold" pitchFamily="50" charset="-127"/>
              </a:rPr>
              <a:t>산업화와 세계 도시 인구의 성장</a:t>
            </a:r>
            <a:endParaRPr lang="ko-KR" altLang="en-US" sz="25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2299</Words>
  <Application>Microsoft Office PowerPoint</Application>
  <PresentationFormat>화면 슬라이드 쇼(4:3)</PresentationFormat>
  <Paragraphs>280</Paragraphs>
  <Slides>31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288</cp:revision>
  <dcterms:created xsi:type="dcterms:W3CDTF">2017-01-13T03:10:23Z</dcterms:created>
  <dcterms:modified xsi:type="dcterms:W3CDTF">2018-02-06T06:00:50Z</dcterms:modified>
</cp:coreProperties>
</file>