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274" r:id="rId2"/>
    <p:sldId id="258" r:id="rId3"/>
    <p:sldId id="343" r:id="rId4"/>
    <p:sldId id="259" r:id="rId5"/>
    <p:sldId id="261" r:id="rId6"/>
    <p:sldId id="262" r:id="rId7"/>
    <p:sldId id="263" r:id="rId8"/>
    <p:sldId id="351" r:id="rId9"/>
    <p:sldId id="347" r:id="rId10"/>
    <p:sldId id="282" r:id="rId11"/>
    <p:sldId id="270" r:id="rId12"/>
    <p:sldId id="352" r:id="rId13"/>
    <p:sldId id="353" r:id="rId14"/>
    <p:sldId id="354" r:id="rId15"/>
    <p:sldId id="355" r:id="rId16"/>
    <p:sldId id="356" r:id="rId17"/>
    <p:sldId id="357" r:id="rId18"/>
    <p:sldId id="358" r:id="rId19"/>
    <p:sldId id="359" r:id="rId20"/>
    <p:sldId id="360" r:id="rId21"/>
    <p:sldId id="361" r:id="rId22"/>
    <p:sldId id="362" r:id="rId23"/>
    <p:sldId id="363" r:id="rId24"/>
    <p:sldId id="364" r:id="rId25"/>
    <p:sldId id="365" r:id="rId26"/>
    <p:sldId id="366" r:id="rId27"/>
    <p:sldId id="367" r:id="rId28"/>
    <p:sldId id="368" r:id="rId29"/>
    <p:sldId id="369" r:id="rId30"/>
    <p:sldId id="370" r:id="rId31"/>
    <p:sldId id="371" r:id="rId32"/>
    <p:sldId id="372" r:id="rId33"/>
    <p:sldId id="373" r:id="rId34"/>
    <p:sldId id="374" r:id="rId35"/>
    <p:sldId id="375" r:id="rId36"/>
    <p:sldId id="376" r:id="rId37"/>
    <p:sldId id="377" r:id="rId38"/>
    <p:sldId id="378" r:id="rId39"/>
    <p:sldId id="379" r:id="rId40"/>
    <p:sldId id="380" r:id="rId41"/>
    <p:sldId id="381" r:id="rId42"/>
    <p:sldId id="382" r:id="rId43"/>
    <p:sldId id="383" r:id="rId44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F5F5"/>
    <a:srgbClr val="FEF5ED"/>
    <a:srgbClr val="A0A35B"/>
    <a:srgbClr val="A66246"/>
    <a:srgbClr val="F24C4C"/>
    <a:srgbClr val="E02E2E"/>
    <a:srgbClr val="FEF3F5"/>
    <a:srgbClr val="444E82"/>
    <a:srgbClr val="C5E3ED"/>
    <a:srgbClr val="CDE7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97" autoAdjust="0"/>
    <p:restoredTop sz="94660"/>
  </p:normalViewPr>
  <p:slideViewPr>
    <p:cSldViewPr>
      <p:cViewPr varScale="1">
        <p:scale>
          <a:sx n="76" d="100"/>
          <a:sy n="76" d="100"/>
        </p:scale>
        <p:origin x="-102" y="-9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CFF52C-D1DE-47AC-AC4E-1C216F4F0DB1}" type="datetimeFigureOut">
              <a:rPr lang="ko-KR" altLang="en-US" smtClean="0"/>
              <a:pPr/>
              <a:t>2018-02-06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25560D-4CF4-4B05-91B1-0014A47F24F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790012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22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23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24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25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26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27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28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29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30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>
                <a:solidFill>
                  <a:prstClr val="black"/>
                </a:solidFill>
              </a:rPr>
              <a:pPr/>
              <a:t>31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>
                <a:solidFill>
                  <a:prstClr val="black"/>
                </a:solidFill>
              </a:rPr>
              <a:pPr/>
              <a:t>32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>
                <a:solidFill>
                  <a:prstClr val="black"/>
                </a:solidFill>
              </a:rPr>
              <a:pPr/>
              <a:t>33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>
                <a:solidFill>
                  <a:prstClr val="black"/>
                </a:solidFill>
              </a:rPr>
              <a:pPr/>
              <a:t>34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>
                <a:solidFill>
                  <a:prstClr val="black"/>
                </a:solidFill>
              </a:rPr>
              <a:pPr/>
              <a:t>35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36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37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38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39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40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41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42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43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72BC13-65D7-4829-B660-AE1095975176}" type="slidenum">
              <a:rPr lang="ko-KR" altLang="en-US" smtClean="0"/>
              <a:pPr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2539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B4BC3-1572-4FEA-8713-4301130AC949}" type="datetimeFigureOut">
              <a:rPr lang="ko-KR" altLang="en-US" smtClean="0"/>
              <a:pPr/>
              <a:t>2018-02-06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0CACC-B527-42B1-A227-ACCBDDA96B1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56620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B4BC3-1572-4FEA-8713-4301130AC949}" type="datetimeFigureOut">
              <a:rPr lang="ko-KR" altLang="en-US" smtClean="0"/>
              <a:pPr/>
              <a:t>2018-02-06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0CACC-B527-42B1-A227-ACCBDDA96B1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16323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B4BC3-1572-4FEA-8713-4301130AC949}" type="datetimeFigureOut">
              <a:rPr lang="ko-KR" altLang="en-US" smtClean="0"/>
              <a:pPr/>
              <a:t>2018-02-06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0CACC-B527-42B1-A227-ACCBDDA96B1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55617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B4BC3-1572-4FEA-8713-4301130AC949}" type="datetimeFigureOut">
              <a:rPr lang="ko-KR" altLang="en-US" smtClean="0"/>
              <a:pPr/>
              <a:t>2018-02-06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0CACC-B527-42B1-A227-ACCBDDA96B1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78857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B4BC3-1572-4FEA-8713-4301130AC949}" type="datetimeFigureOut">
              <a:rPr lang="ko-KR" altLang="en-US" smtClean="0"/>
              <a:pPr/>
              <a:t>2018-02-06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0CACC-B527-42B1-A227-ACCBDDA96B1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43759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B4BC3-1572-4FEA-8713-4301130AC949}" type="datetimeFigureOut">
              <a:rPr lang="ko-KR" altLang="en-US" smtClean="0"/>
              <a:pPr/>
              <a:t>2018-02-06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0CACC-B527-42B1-A227-ACCBDDA96B1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48837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B4BC3-1572-4FEA-8713-4301130AC949}" type="datetimeFigureOut">
              <a:rPr lang="ko-KR" altLang="en-US" smtClean="0"/>
              <a:pPr/>
              <a:t>2018-02-06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0CACC-B527-42B1-A227-ACCBDDA96B1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48411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B4BC3-1572-4FEA-8713-4301130AC949}" type="datetimeFigureOut">
              <a:rPr lang="ko-KR" altLang="en-US" smtClean="0"/>
              <a:pPr/>
              <a:t>2018-02-06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0CACC-B527-42B1-A227-ACCBDDA96B1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18253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B4BC3-1572-4FEA-8713-4301130AC949}" type="datetimeFigureOut">
              <a:rPr lang="ko-KR" altLang="en-US" smtClean="0"/>
              <a:pPr/>
              <a:t>2018-02-06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0CACC-B527-42B1-A227-ACCBDDA96B1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02034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B4BC3-1572-4FEA-8713-4301130AC949}" type="datetimeFigureOut">
              <a:rPr lang="ko-KR" altLang="en-US" smtClean="0"/>
              <a:pPr/>
              <a:t>2018-02-06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0CACC-B527-42B1-A227-ACCBDDA96B1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92259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B4BC3-1572-4FEA-8713-4301130AC949}" type="datetimeFigureOut">
              <a:rPr lang="ko-KR" altLang="en-US" smtClean="0"/>
              <a:pPr/>
              <a:t>2018-02-06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0CACC-B527-42B1-A227-ACCBDDA96B1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31134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FB4BC3-1572-4FEA-8713-4301130AC949}" type="datetimeFigureOut">
              <a:rPr lang="ko-KR" altLang="en-US" smtClean="0"/>
              <a:pPr/>
              <a:t>2018-02-06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60CACC-B527-42B1-A227-ACCBDDA96B1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65645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microsoft.com/office/2007/relationships/hdphoto" Target="../media/hdphoto1.wdp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microsoft.com/office/2007/relationships/hdphoto" Target="../media/hdphoto1.wdp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microsoft.com/office/2007/relationships/hdphoto" Target="../media/hdphoto1.wdp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microsoft.com/office/2007/relationships/hdphoto" Target="../media/hdphoto1.wdp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microsoft.com/office/2007/relationships/hdphoto" Target="../media/hdphoto1.wdp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microsoft.com/office/2007/relationships/hdphoto" Target="../media/hdphoto1.wdp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microsoft.com/office/2007/relationships/hdphoto" Target="../media/hdphoto1.wdp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microsoft.com/office/2007/relationships/hdphoto" Target="../media/hdphoto1.wdp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microsoft.com/office/2007/relationships/hdphoto" Target="../media/hdphoto1.wdp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microsoft.com/office/2007/relationships/hdphoto" Target="../media/hdphoto1.wdp"/><Relationship Id="rId9" Type="http://schemas.openxmlformats.org/officeDocument/2006/relationships/image" Target="../media/image2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  <a14:imgEffect>
                      <a14:saturation sat="1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06224"/>
          </a:xfrm>
          <a:prstGeom prst="rect">
            <a:avLst/>
          </a:prstGeom>
        </p:spPr>
      </p:pic>
      <p:sp>
        <p:nvSpPr>
          <p:cNvPr id="6" name="제목 1"/>
          <p:cNvSpPr txBox="1">
            <a:spLocks/>
          </p:cNvSpPr>
          <p:nvPr/>
        </p:nvSpPr>
        <p:spPr>
          <a:xfrm>
            <a:off x="1377042" y="2996952"/>
            <a:ext cx="6389917" cy="64807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3. </a:t>
            </a:r>
            <a:r>
              <a:rPr lang="ko-KR" altLang="en-U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행복한 삶을 위한 조건</a:t>
            </a:r>
            <a:endParaRPr lang="en-US" altLang="ko-KR" sz="2800" b="1" dirty="0" smtClean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5" name="제목 1"/>
          <p:cNvSpPr txBox="1">
            <a:spLocks/>
          </p:cNvSpPr>
          <p:nvPr/>
        </p:nvSpPr>
        <p:spPr>
          <a:xfrm>
            <a:off x="323528" y="35998"/>
            <a:ext cx="4968552" cy="58469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32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Ⅰ. </a:t>
            </a:r>
            <a:r>
              <a:rPr lang="ko-KR" altLang="en-US" sz="32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인간</a:t>
            </a:r>
            <a:r>
              <a:rPr lang="en-US" altLang="ko-KR" sz="32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, </a:t>
            </a:r>
            <a:r>
              <a:rPr lang="ko-KR" altLang="en-US" sz="32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사회</a:t>
            </a:r>
            <a:r>
              <a:rPr lang="en-US" altLang="ko-KR" sz="32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, </a:t>
            </a:r>
            <a:r>
              <a:rPr lang="ko-KR" altLang="en-US" sz="32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환경과 행복</a:t>
            </a:r>
            <a:endParaRPr lang="ko-KR" altLang="en-US" sz="3200" b="1" spc="-150" dirty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7541344" y="354142"/>
            <a:ext cx="139653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고등 통합사회</a:t>
            </a:r>
            <a:endParaRPr lang="ko-KR" altLang="en-US" sz="1600" dirty="0">
              <a:latin typeface="나눔고딕 ExtraBold" pitchFamily="50" charset="-127"/>
              <a:ea typeface="나눔고딕 ExtraBold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14782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3120" y="3187576"/>
            <a:ext cx="3991127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" name="그룹 11"/>
          <p:cNvGrpSpPr/>
          <p:nvPr/>
        </p:nvGrpSpPr>
        <p:grpSpPr>
          <a:xfrm>
            <a:off x="0" y="0"/>
            <a:ext cx="9144000" cy="1106224"/>
            <a:chOff x="0" y="0"/>
            <a:chExt cx="9144000" cy="1106224"/>
          </a:xfrm>
        </p:grpSpPr>
        <p:pic>
          <p:nvPicPr>
            <p:cNvPr id="13" name="그림 12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5900"/>
                      </a14:imgEffect>
                      <a14:imgEffect>
                        <a14:saturation sat="17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1106224"/>
            </a:xfrm>
            <a:prstGeom prst="rect">
              <a:avLst/>
            </a:prstGeom>
          </p:spPr>
        </p:pic>
        <p:sp>
          <p:nvSpPr>
            <p:cNvPr id="17" name="제목 1"/>
            <p:cNvSpPr txBox="1">
              <a:spLocks/>
            </p:cNvSpPr>
            <p:nvPr/>
          </p:nvSpPr>
          <p:spPr>
            <a:xfrm>
              <a:off x="251520" y="33896"/>
              <a:ext cx="7704856" cy="684076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1080000" algn="l"/>
              <a:r>
                <a:rPr lang="ko-KR" altLang="en-US" sz="2700" b="1" spc="-15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국민이 희망하는 행복의 조건</a:t>
              </a:r>
            </a:p>
          </p:txBody>
        </p:sp>
      </p:grpSp>
      <p:sp>
        <p:nvSpPr>
          <p:cNvPr id="20" name="제목 1"/>
          <p:cNvSpPr txBox="1">
            <a:spLocks/>
          </p:cNvSpPr>
          <p:nvPr/>
        </p:nvSpPr>
        <p:spPr>
          <a:xfrm>
            <a:off x="195212" y="35520"/>
            <a:ext cx="1077120" cy="64807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000" b="1" spc="-150" dirty="0" smtClean="0">
                <a:solidFill>
                  <a:srgbClr val="0070C0"/>
                </a:solidFill>
                <a:latin typeface="나눔고딕 ExtraBold" pitchFamily="50" charset="-127"/>
                <a:ea typeface="나눔고딕 ExtraBold" pitchFamily="50" charset="-127"/>
              </a:rPr>
              <a:t>함께 </a:t>
            </a:r>
            <a:endParaRPr lang="en-US" altLang="ko-KR" sz="2000" b="1" spc="-150" dirty="0" smtClean="0">
              <a:solidFill>
                <a:srgbClr val="0070C0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r>
              <a:rPr lang="ko-KR" altLang="en-US" sz="2000" b="1" spc="-150" dirty="0" smtClean="0">
                <a:solidFill>
                  <a:srgbClr val="0070C0"/>
                </a:solidFill>
                <a:latin typeface="나눔고딕 ExtraBold" pitchFamily="50" charset="-127"/>
                <a:ea typeface="나눔고딕 ExtraBold" pitchFamily="50" charset="-127"/>
              </a:rPr>
              <a:t>탐구하기 </a:t>
            </a:r>
            <a:endParaRPr lang="en-US" altLang="ko-KR" sz="2000" b="1" spc="-150" dirty="0" smtClean="0">
              <a:solidFill>
                <a:srgbClr val="0070C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83636" y="314900"/>
            <a:ext cx="1296144" cy="415498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30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9512" y="1219399"/>
            <a:ext cx="8640960" cy="769441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360000" indent="-360000">
              <a:buFont typeface="+mj-lt"/>
              <a:buAutoNum type="arabicPeriod"/>
            </a:pPr>
            <a:r>
              <a:rPr lang="ko-KR" altLang="en-US" sz="2200" b="1" spc="-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다음 그래프의 항목들이 행복한 삶을 실현하는 데 어떤 영향을 미칠지 토의하여 빈칸을 채워 보자</a:t>
            </a:r>
            <a:r>
              <a:rPr lang="en-US" altLang="ko-KR" sz="2200" b="1" spc="-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.</a:t>
            </a:r>
            <a:endParaRPr lang="ko-KR" altLang="en-US" sz="2200" b="1" spc="-50" dirty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323528" y="2079967"/>
            <a:ext cx="8424936" cy="7009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ko-KR" altLang="en-US" sz="1600" dirty="0" smtClean="0">
                <a:latin typeface="나눔명조" pitchFamily="18" charset="-127"/>
                <a:ea typeface="나눔명조" pitchFamily="18" charset="-127"/>
              </a:rPr>
              <a:t>  전국 남녀 </a:t>
            </a:r>
            <a:r>
              <a:rPr lang="en-US" altLang="ko-KR" sz="1600" dirty="0" smtClean="0">
                <a:latin typeface="나눔명조" pitchFamily="18" charset="-127"/>
                <a:ea typeface="나눔명조" pitchFamily="18" charset="-127"/>
              </a:rPr>
              <a:t>1,300</a:t>
            </a:r>
            <a:r>
              <a:rPr lang="ko-KR" altLang="en-US" sz="1600" dirty="0" smtClean="0">
                <a:latin typeface="나눔명조" pitchFamily="18" charset="-127"/>
                <a:ea typeface="나눔명조" pitchFamily="18" charset="-127"/>
              </a:rPr>
              <a:t>여 명을 대상으로 “우리 사회가 어떻게 변해야 내가 더 행복해질까</a:t>
            </a:r>
            <a:r>
              <a:rPr lang="en-US" altLang="ko-KR" sz="1600" dirty="0" smtClean="0">
                <a:latin typeface="나눔명조" pitchFamily="18" charset="-127"/>
                <a:ea typeface="나눔명조" pitchFamily="18" charset="-127"/>
              </a:rPr>
              <a:t>?”</a:t>
            </a:r>
            <a:r>
              <a:rPr lang="ko-KR" altLang="en-US" sz="1600" dirty="0" smtClean="0">
                <a:latin typeface="나눔명조" pitchFamily="18" charset="-127"/>
                <a:ea typeface="나눔명조" pitchFamily="18" charset="-127"/>
              </a:rPr>
              <a:t>라는 질문을 던져 다음과 같은 결과를 얻었다</a:t>
            </a:r>
            <a:r>
              <a:rPr lang="en-US" altLang="ko-KR" sz="1600" dirty="0" smtClean="0">
                <a:latin typeface="나눔명조" pitchFamily="18" charset="-127"/>
                <a:ea typeface="나눔명조" pitchFamily="18" charset="-127"/>
              </a:rPr>
              <a:t>.</a:t>
            </a:r>
            <a:endParaRPr lang="ko-KR" altLang="en-US" sz="1600" dirty="0"/>
          </a:p>
        </p:txBody>
      </p:sp>
      <p:sp>
        <p:nvSpPr>
          <p:cNvPr id="19" name="모서리가 둥근 직사각형 18"/>
          <p:cNvSpPr/>
          <p:nvPr/>
        </p:nvSpPr>
        <p:spPr>
          <a:xfrm>
            <a:off x="1275473" y="2996952"/>
            <a:ext cx="2118948" cy="30646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ko-KR" altLang="en-US" sz="1200" spc="-50" dirty="0" smtClean="0"/>
              <a:t>국민이 희망하는 행복의 조건</a:t>
            </a:r>
            <a:endParaRPr lang="ko-KR" altLang="en-US" sz="1200" spc="-50" dirty="0"/>
          </a:p>
        </p:txBody>
      </p:sp>
      <p:sp>
        <p:nvSpPr>
          <p:cNvPr id="21" name="직사각형 20"/>
          <p:cNvSpPr/>
          <p:nvPr/>
        </p:nvSpPr>
        <p:spPr>
          <a:xfrm>
            <a:off x="755576" y="6165304"/>
            <a:ext cx="126669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100" spc="-100" dirty="0" smtClean="0">
                <a:solidFill>
                  <a:prstClr val="black"/>
                </a:solidFill>
              </a:rPr>
              <a:t>(</a:t>
            </a:r>
            <a:r>
              <a:rPr lang="ko-KR" altLang="en-US" sz="1100" spc="-100" dirty="0" smtClean="0">
                <a:solidFill>
                  <a:prstClr val="black"/>
                </a:solidFill>
              </a:rPr>
              <a:t>단위</a:t>
            </a:r>
            <a:r>
              <a:rPr lang="en-US" altLang="ko-KR" sz="1100" spc="-100" dirty="0" smtClean="0">
                <a:solidFill>
                  <a:prstClr val="black"/>
                </a:solidFill>
              </a:rPr>
              <a:t>: %, </a:t>
            </a:r>
            <a:r>
              <a:rPr lang="ko-KR" altLang="en-US" sz="1100" spc="-100" dirty="0" smtClean="0">
                <a:solidFill>
                  <a:prstClr val="black"/>
                </a:solidFill>
              </a:rPr>
              <a:t>복수 응답</a:t>
            </a:r>
            <a:r>
              <a:rPr lang="en-US" altLang="ko-KR" sz="1100" spc="-100" dirty="0" smtClean="0">
                <a:solidFill>
                  <a:prstClr val="black"/>
                </a:solidFill>
              </a:rPr>
              <a:t>)</a:t>
            </a:r>
            <a:endParaRPr lang="ko-KR" altLang="en-US" sz="1600" spc="-100" dirty="0"/>
          </a:p>
        </p:txBody>
      </p:sp>
      <p:sp>
        <p:nvSpPr>
          <p:cNvPr id="22" name="직사각형 21"/>
          <p:cNvSpPr/>
          <p:nvPr/>
        </p:nvSpPr>
        <p:spPr>
          <a:xfrm>
            <a:off x="2699792" y="6237312"/>
            <a:ext cx="17604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200" spc="-100" dirty="0" smtClean="0">
                <a:solidFill>
                  <a:prstClr val="black"/>
                </a:solidFill>
              </a:rPr>
              <a:t>- 『</a:t>
            </a:r>
            <a:r>
              <a:rPr lang="ko-KR" altLang="en-US" sz="1200" spc="-100" dirty="0" smtClean="0">
                <a:solidFill>
                  <a:prstClr val="black"/>
                </a:solidFill>
              </a:rPr>
              <a:t>한국일보</a:t>
            </a:r>
            <a:r>
              <a:rPr lang="en-US" altLang="ko-KR" sz="1200" spc="-100" dirty="0" smtClean="0">
                <a:solidFill>
                  <a:prstClr val="black"/>
                </a:solidFill>
              </a:rPr>
              <a:t>』, 2013. 12. 30.</a:t>
            </a:r>
            <a:endParaRPr lang="ko-KR" altLang="en-US" spc="-100" dirty="0"/>
          </a:p>
        </p:txBody>
      </p:sp>
      <p:sp>
        <p:nvSpPr>
          <p:cNvPr id="23" name="모서리가 둥근 직사각형 22"/>
          <p:cNvSpPr/>
          <p:nvPr/>
        </p:nvSpPr>
        <p:spPr>
          <a:xfrm>
            <a:off x="4860032" y="3587305"/>
            <a:ext cx="3744416" cy="36004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>
                <a:solidFill>
                  <a:srgbClr val="9A9A9A"/>
                </a:solidFill>
                <a:latin typeface="나눔고딕" pitchFamily="50" charset="-127"/>
                <a:ea typeface="나눔고딕" pitchFamily="50" charset="-127"/>
              </a:rPr>
              <a:t>(</a:t>
            </a:r>
            <a:r>
              <a:rPr lang="ko-KR" altLang="en-US" sz="1200" dirty="0" smtClean="0">
                <a:solidFill>
                  <a:srgbClr val="9A9A9A"/>
                </a:solidFill>
                <a:latin typeface="나눔고딕" pitchFamily="50" charset="-127"/>
                <a:ea typeface="나눔고딕" pitchFamily="50" charset="-127"/>
              </a:rPr>
              <a:t>예</a:t>
            </a:r>
            <a:r>
              <a:rPr lang="en-US" altLang="ko-KR" sz="1200" dirty="0" smtClean="0">
                <a:solidFill>
                  <a:srgbClr val="9A9A9A"/>
                </a:solidFill>
                <a:latin typeface="나눔고딕" pitchFamily="50" charset="-127"/>
                <a:ea typeface="나눔고딕" pitchFamily="50" charset="-127"/>
              </a:rPr>
              <a:t>)</a:t>
            </a:r>
            <a:r>
              <a:rPr lang="ko-KR" altLang="en-US" sz="1200" dirty="0" smtClean="0">
                <a:solidFill>
                  <a:srgbClr val="9A9A9A"/>
                </a:solidFill>
                <a:latin typeface="나눔고딕" pitchFamily="50" charset="-127"/>
                <a:ea typeface="나눔고딕" pitchFamily="50" charset="-127"/>
              </a:rPr>
              <a:t> 복지가 개선되어 삶의 질이 높아질 것이다</a:t>
            </a:r>
            <a:r>
              <a:rPr lang="en-US" altLang="ko-KR" sz="1200" dirty="0" smtClean="0">
                <a:solidFill>
                  <a:srgbClr val="9A9A9A"/>
                </a:solidFill>
                <a:latin typeface="나눔고딕" pitchFamily="50" charset="-127"/>
                <a:ea typeface="나눔고딕" pitchFamily="50" charset="-127"/>
              </a:rPr>
              <a:t>.</a:t>
            </a:r>
            <a:endParaRPr lang="ko-KR" altLang="en-US" sz="1200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4" name="모서리가 둥근 직사각형 23"/>
          <p:cNvSpPr/>
          <p:nvPr/>
        </p:nvSpPr>
        <p:spPr>
          <a:xfrm>
            <a:off x="4860032" y="4126854"/>
            <a:ext cx="3744416" cy="36004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모서리가 둥근 직사각형 24"/>
          <p:cNvSpPr/>
          <p:nvPr/>
        </p:nvSpPr>
        <p:spPr>
          <a:xfrm>
            <a:off x="4860032" y="4691236"/>
            <a:ext cx="3744416" cy="36004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모서리가 둥근 직사각형 25"/>
          <p:cNvSpPr/>
          <p:nvPr/>
        </p:nvSpPr>
        <p:spPr>
          <a:xfrm>
            <a:off x="4860032" y="5229200"/>
            <a:ext cx="3744416" cy="36004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모서리가 둥근 직사각형 26"/>
          <p:cNvSpPr/>
          <p:nvPr/>
        </p:nvSpPr>
        <p:spPr>
          <a:xfrm>
            <a:off x="4860032" y="5779864"/>
            <a:ext cx="3744416" cy="36004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모서리가 둥근 직사각형 27"/>
          <p:cNvSpPr/>
          <p:nvPr/>
        </p:nvSpPr>
        <p:spPr>
          <a:xfrm>
            <a:off x="5574037" y="2996952"/>
            <a:ext cx="2316406" cy="30646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ko-KR" altLang="en-US" sz="1200" spc="-50" dirty="0" smtClean="0"/>
              <a:t>행복의 실현을 위해 필요한 이유</a:t>
            </a:r>
            <a:endParaRPr lang="ko-KR" altLang="en-US" sz="1200" spc="-50" dirty="0"/>
          </a:p>
        </p:txBody>
      </p:sp>
      <p:sp>
        <p:nvSpPr>
          <p:cNvPr id="29" name="직사각형 28"/>
          <p:cNvSpPr/>
          <p:nvPr/>
        </p:nvSpPr>
        <p:spPr>
          <a:xfrm>
            <a:off x="4283968" y="3731321"/>
            <a:ext cx="576064" cy="72008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직사각형 29"/>
          <p:cNvSpPr/>
          <p:nvPr/>
        </p:nvSpPr>
        <p:spPr>
          <a:xfrm>
            <a:off x="3851920" y="4283570"/>
            <a:ext cx="1008112" cy="72008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직사각형 30"/>
          <p:cNvSpPr/>
          <p:nvPr/>
        </p:nvSpPr>
        <p:spPr>
          <a:xfrm>
            <a:off x="3600032" y="4835252"/>
            <a:ext cx="1260000" cy="720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직사각형 31"/>
          <p:cNvSpPr/>
          <p:nvPr/>
        </p:nvSpPr>
        <p:spPr>
          <a:xfrm>
            <a:off x="3563888" y="5373216"/>
            <a:ext cx="1296144" cy="72008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직사각형 32"/>
          <p:cNvSpPr/>
          <p:nvPr/>
        </p:nvSpPr>
        <p:spPr>
          <a:xfrm>
            <a:off x="2987824" y="5923884"/>
            <a:ext cx="1872208" cy="720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TextBox 33"/>
          <p:cNvSpPr txBox="1"/>
          <p:nvPr/>
        </p:nvSpPr>
        <p:spPr>
          <a:xfrm>
            <a:off x="4832817" y="4079680"/>
            <a:ext cx="3849082" cy="461665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ko-KR" altLang="en-US" sz="1200" spc="-100" dirty="0" smtClean="0">
                <a:solidFill>
                  <a:srgbClr val="FF0000"/>
                </a:solidFill>
                <a:latin typeface="+mn-ea"/>
              </a:rPr>
              <a:t>빈부 격차가 줄어들어 사회 구성원들의 상대적인 박탈감이 줄어들고 사회적 대립이 줄어들 것이다</a:t>
            </a:r>
            <a:r>
              <a:rPr lang="en-US" altLang="ko-KR" sz="1200" spc="-100" dirty="0" smtClean="0">
                <a:solidFill>
                  <a:srgbClr val="FF0000"/>
                </a:solidFill>
                <a:latin typeface="+mn-ea"/>
              </a:rPr>
              <a:t>.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832817" y="4631364"/>
            <a:ext cx="3849082" cy="461665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ko-KR" altLang="en-US" sz="1200" spc="-100" dirty="0" smtClean="0">
                <a:solidFill>
                  <a:srgbClr val="FF0000"/>
                </a:solidFill>
                <a:latin typeface="+mn-ea"/>
              </a:rPr>
              <a:t>청년들이 일자리를 갖고 경제적으로 독립할 수 있게 되어 부모 세대와 청년들이 모두 행복해질 것이다</a:t>
            </a:r>
            <a:r>
              <a:rPr lang="en-US" altLang="ko-KR" sz="1200" spc="-100" dirty="0" smtClean="0">
                <a:solidFill>
                  <a:srgbClr val="FF0000"/>
                </a:solidFill>
                <a:latin typeface="+mn-ea"/>
              </a:rPr>
              <a:t>.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832817" y="5178964"/>
            <a:ext cx="3849082" cy="461665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ko-KR" altLang="en-US" sz="1200" spc="-100" dirty="0" smtClean="0">
                <a:solidFill>
                  <a:srgbClr val="FF0000"/>
                </a:solidFill>
                <a:latin typeface="+mn-ea"/>
              </a:rPr>
              <a:t>일부 기관에 의해 정치가 왜곡되는 것을 방지하여</a:t>
            </a:r>
            <a:r>
              <a:rPr lang="en-US" altLang="ko-KR" sz="1200" spc="-100" dirty="0" smtClean="0">
                <a:solidFill>
                  <a:srgbClr val="FF0000"/>
                </a:solidFill>
                <a:latin typeface="+mn-ea"/>
              </a:rPr>
              <a:t>, </a:t>
            </a:r>
            <a:r>
              <a:rPr lang="ko-KR" altLang="en-US" sz="1200" spc="-100" dirty="0" smtClean="0">
                <a:solidFill>
                  <a:srgbClr val="FF0000"/>
                </a:solidFill>
                <a:latin typeface="+mn-ea"/>
              </a:rPr>
              <a:t>국민들의 뜻이 정치에 반영되는 민주주의가 실현될 것이다</a:t>
            </a:r>
            <a:r>
              <a:rPr lang="en-US" altLang="ko-KR" sz="1200" spc="-100" dirty="0" smtClean="0">
                <a:solidFill>
                  <a:srgbClr val="FF0000"/>
                </a:solidFill>
                <a:latin typeface="+mn-ea"/>
              </a:rPr>
              <a:t>.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832817" y="5733256"/>
            <a:ext cx="3849082" cy="461665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ko-KR" altLang="en-US" sz="1200" spc="-100" dirty="0" smtClean="0">
                <a:solidFill>
                  <a:srgbClr val="FF0000"/>
                </a:solidFill>
                <a:latin typeface="+mn-ea"/>
              </a:rPr>
              <a:t>집값 걱정 없이 생활할 수 있고</a:t>
            </a:r>
            <a:r>
              <a:rPr lang="en-US" altLang="ko-KR" sz="1200" spc="-100" dirty="0" smtClean="0">
                <a:solidFill>
                  <a:srgbClr val="FF0000"/>
                </a:solidFill>
                <a:latin typeface="+mn-ea"/>
              </a:rPr>
              <a:t>, </a:t>
            </a:r>
            <a:r>
              <a:rPr lang="ko-KR" altLang="en-US" sz="1200" spc="-100" dirty="0" err="1" smtClean="0">
                <a:solidFill>
                  <a:srgbClr val="FF0000"/>
                </a:solidFill>
                <a:latin typeface="+mn-ea"/>
              </a:rPr>
              <a:t>비정규직에</a:t>
            </a:r>
            <a:r>
              <a:rPr lang="ko-KR" altLang="en-US" sz="1200" spc="-100" dirty="0" smtClean="0">
                <a:solidFill>
                  <a:srgbClr val="FF0000"/>
                </a:solidFill>
                <a:latin typeface="+mn-ea"/>
              </a:rPr>
              <a:t> 대한 차별이 사라져 사회적 대립과 빈부 격차가 줄어들 것이다</a:t>
            </a:r>
            <a:r>
              <a:rPr lang="en-US" altLang="ko-KR" sz="1200" spc="-100" dirty="0" smtClean="0">
                <a:solidFill>
                  <a:srgbClr val="FF0000"/>
                </a:solidFill>
                <a:latin typeface="+mn-ea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1200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6" grpId="0"/>
      <p:bldP spid="3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그룹 11"/>
          <p:cNvGrpSpPr/>
          <p:nvPr/>
        </p:nvGrpSpPr>
        <p:grpSpPr>
          <a:xfrm>
            <a:off x="0" y="0"/>
            <a:ext cx="9144000" cy="1106224"/>
            <a:chOff x="0" y="0"/>
            <a:chExt cx="9144000" cy="1106224"/>
          </a:xfrm>
        </p:grpSpPr>
        <p:pic>
          <p:nvPicPr>
            <p:cNvPr id="10" name="그림 9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5900"/>
                      </a14:imgEffect>
                      <a14:imgEffect>
                        <a14:saturation sat="17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1106224"/>
            </a:xfrm>
            <a:prstGeom prst="rect">
              <a:avLst/>
            </a:prstGeom>
          </p:spPr>
        </p:pic>
        <p:sp>
          <p:nvSpPr>
            <p:cNvPr id="11" name="제목 1"/>
            <p:cNvSpPr txBox="1">
              <a:spLocks/>
            </p:cNvSpPr>
            <p:nvPr/>
          </p:nvSpPr>
          <p:spPr>
            <a:xfrm>
              <a:off x="251520" y="33896"/>
              <a:ext cx="7704856" cy="684076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1080000" algn="l"/>
              <a:r>
                <a:rPr lang="ko-KR" altLang="en-US" sz="2700" b="1" spc="-15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국민이 희망하는 행복의 조건</a:t>
              </a:r>
            </a:p>
          </p:txBody>
        </p:sp>
      </p:grpSp>
      <p:sp>
        <p:nvSpPr>
          <p:cNvPr id="12" name="제목 1"/>
          <p:cNvSpPr txBox="1">
            <a:spLocks/>
          </p:cNvSpPr>
          <p:nvPr/>
        </p:nvSpPr>
        <p:spPr>
          <a:xfrm>
            <a:off x="195212" y="35520"/>
            <a:ext cx="1077120" cy="64807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000" b="1" spc="-150" dirty="0" smtClean="0">
                <a:solidFill>
                  <a:srgbClr val="0070C0"/>
                </a:solidFill>
                <a:latin typeface="나눔고딕 ExtraBold" pitchFamily="50" charset="-127"/>
                <a:ea typeface="나눔고딕 ExtraBold" pitchFamily="50" charset="-127"/>
              </a:rPr>
              <a:t>함께 </a:t>
            </a:r>
            <a:endParaRPr lang="en-US" altLang="ko-KR" sz="2000" b="1" spc="-150" dirty="0" smtClean="0">
              <a:solidFill>
                <a:srgbClr val="0070C0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r>
              <a:rPr lang="ko-KR" altLang="en-US" sz="2000" b="1" spc="-150" dirty="0" smtClean="0">
                <a:solidFill>
                  <a:srgbClr val="0070C0"/>
                </a:solidFill>
                <a:latin typeface="나눔고딕 ExtraBold" pitchFamily="50" charset="-127"/>
                <a:ea typeface="나눔고딕 ExtraBold" pitchFamily="50" charset="-127"/>
              </a:rPr>
              <a:t>탐구하기 </a:t>
            </a:r>
            <a:endParaRPr lang="en-US" altLang="ko-KR" sz="2000" b="1" spc="-150" dirty="0" smtClean="0">
              <a:solidFill>
                <a:srgbClr val="0070C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583636" y="314900"/>
            <a:ext cx="1296144" cy="415498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30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9512" y="1219399"/>
            <a:ext cx="8712968" cy="769441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360000" indent="-360000">
              <a:buFont typeface="+mj-lt"/>
              <a:buAutoNum type="arabicPeriod" startAt="2"/>
            </a:pPr>
            <a:r>
              <a:rPr lang="ko-KR" altLang="en-US" sz="2200" b="1" spc="-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“우리 사회가 어떻게 변해야 내가 더 행복해질까</a:t>
            </a:r>
            <a:r>
              <a:rPr lang="en-US" altLang="ko-KR" sz="2200" b="1" spc="-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?”</a:t>
            </a:r>
            <a:r>
              <a:rPr lang="ko-KR" altLang="en-US" sz="2200" b="1" spc="-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라는 질문을 주변 사람들에게 해 보고</a:t>
            </a:r>
            <a:r>
              <a:rPr lang="en-US" altLang="ko-KR" sz="2200" b="1" spc="-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, </a:t>
            </a:r>
            <a:r>
              <a:rPr lang="ko-KR" altLang="en-US" sz="2200" b="1" spc="-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얻은 결과를 위의 통계 자료와 비교해 보자</a:t>
            </a:r>
            <a:r>
              <a:rPr lang="en-US" altLang="ko-KR" sz="2200" b="1" spc="-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.</a:t>
            </a:r>
            <a:endParaRPr lang="ko-KR" altLang="en-US" sz="2200" b="1" spc="-50" dirty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1560" y="2062589"/>
            <a:ext cx="8136904" cy="1532727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ko-KR" altLang="en-US" spc="-100" dirty="0" smtClean="0">
                <a:solidFill>
                  <a:srgbClr val="FF0000"/>
                </a:solidFill>
                <a:latin typeface="+mn-ea"/>
              </a:rPr>
              <a:t>물가 안정</a:t>
            </a:r>
            <a:r>
              <a:rPr lang="en-US" altLang="ko-KR" spc="-100" dirty="0" smtClean="0">
                <a:solidFill>
                  <a:srgbClr val="FF0000"/>
                </a:solidFill>
                <a:latin typeface="+mn-ea"/>
              </a:rPr>
              <a:t>, </a:t>
            </a:r>
            <a:r>
              <a:rPr lang="ko-KR" altLang="en-US" spc="-100" dirty="0" smtClean="0">
                <a:solidFill>
                  <a:srgbClr val="FF0000"/>
                </a:solidFill>
                <a:latin typeface="+mn-ea"/>
              </a:rPr>
              <a:t>소득 증가</a:t>
            </a:r>
            <a:r>
              <a:rPr lang="en-US" altLang="ko-KR" spc="-100" dirty="0" smtClean="0">
                <a:solidFill>
                  <a:srgbClr val="FF0000"/>
                </a:solidFill>
                <a:latin typeface="+mn-ea"/>
              </a:rPr>
              <a:t>, </a:t>
            </a:r>
            <a:r>
              <a:rPr lang="ko-KR" altLang="en-US" spc="-100" dirty="0" smtClean="0">
                <a:solidFill>
                  <a:srgbClr val="FF0000"/>
                </a:solidFill>
                <a:latin typeface="+mn-ea"/>
              </a:rPr>
              <a:t>고등학생의 학습 시간 및 학습량 감축</a:t>
            </a:r>
            <a:r>
              <a:rPr lang="en-US" altLang="ko-KR" spc="-100" dirty="0" smtClean="0">
                <a:solidFill>
                  <a:srgbClr val="FF0000"/>
                </a:solidFill>
                <a:latin typeface="+mn-ea"/>
              </a:rPr>
              <a:t>, </a:t>
            </a:r>
            <a:r>
              <a:rPr lang="ko-KR" altLang="en-US" spc="-100" dirty="0" smtClean="0">
                <a:solidFill>
                  <a:srgbClr val="FF0000"/>
                </a:solidFill>
                <a:latin typeface="+mn-ea"/>
              </a:rPr>
              <a:t>학벌 위주의 사회 분위기 개선</a:t>
            </a:r>
            <a:r>
              <a:rPr lang="en-US" altLang="ko-KR" spc="-100" dirty="0" smtClean="0">
                <a:solidFill>
                  <a:srgbClr val="FF0000"/>
                </a:solidFill>
                <a:latin typeface="+mn-ea"/>
              </a:rPr>
              <a:t>, </a:t>
            </a:r>
            <a:r>
              <a:rPr lang="ko-KR" altLang="en-US" spc="-100" dirty="0" smtClean="0">
                <a:solidFill>
                  <a:srgbClr val="FF0000"/>
                </a:solidFill>
                <a:latin typeface="+mn-ea"/>
              </a:rPr>
              <a:t>정치인들의 부정부패 척결</a:t>
            </a:r>
            <a:r>
              <a:rPr lang="en-US" altLang="ko-KR" spc="-100" dirty="0" smtClean="0">
                <a:solidFill>
                  <a:srgbClr val="FF0000"/>
                </a:solidFill>
                <a:latin typeface="+mn-ea"/>
              </a:rPr>
              <a:t>, </a:t>
            </a:r>
            <a:r>
              <a:rPr lang="ko-KR" altLang="en-US" spc="-100" dirty="0" smtClean="0">
                <a:solidFill>
                  <a:srgbClr val="FF0000"/>
                </a:solidFill>
                <a:latin typeface="+mn-ea"/>
              </a:rPr>
              <a:t>취업 등 경제적 안정을 요구하는 의견이 많아 위의 통계 자료와 많은 부분이 겹친다</a:t>
            </a:r>
            <a:r>
              <a:rPr lang="en-US" altLang="ko-KR" spc="-100" dirty="0" smtClean="0">
                <a:solidFill>
                  <a:srgbClr val="FF0000"/>
                </a:solidFill>
                <a:latin typeface="+mn-ea"/>
              </a:rPr>
              <a:t>. </a:t>
            </a:r>
            <a:r>
              <a:rPr lang="ko-KR" altLang="en-US" spc="-100" dirty="0" smtClean="0">
                <a:solidFill>
                  <a:srgbClr val="FF0000"/>
                </a:solidFill>
                <a:latin typeface="+mn-ea"/>
              </a:rPr>
              <a:t>그 외에 정의로운 사회를 바라거나 학생들의 현실적인 요구들도 있었다</a:t>
            </a:r>
            <a:r>
              <a:rPr lang="en-US" altLang="ko-KR" spc="-100" dirty="0" smtClean="0">
                <a:solidFill>
                  <a:srgbClr val="FF0000"/>
                </a:solidFill>
                <a:latin typeface="+mn-ea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21333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528" y="1556792"/>
            <a:ext cx="1728192" cy="477054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ko-KR" altLang="en-US" sz="2500" b="1" dirty="0" smtClean="0">
                <a:solidFill>
                  <a:srgbClr val="A0A35B"/>
                </a:solidFill>
                <a:latin typeface="나눔고딕 ExtraBold" pitchFamily="50" charset="-127"/>
                <a:ea typeface="나눔고딕 ExtraBold" pitchFamily="50" charset="-127"/>
              </a:rPr>
              <a:t>학습 목표</a:t>
            </a:r>
            <a:endParaRPr lang="ko-KR" altLang="en-US" sz="2500" b="1" dirty="0">
              <a:solidFill>
                <a:srgbClr val="A0A35B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2060848"/>
            <a:ext cx="8496944" cy="1640642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396000" indent="-396000">
              <a:lnSpc>
                <a:spcPts val="4200"/>
              </a:lnSpc>
              <a:buAutoNum type="arabicPeriod"/>
            </a:pPr>
            <a:r>
              <a:rPr lang="ko-KR" altLang="en-US" sz="2400" b="1" spc="-16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민주주의의 발전과 도덕적 실천이 행복에 미치는 영향을 설명할 수 있다</a:t>
            </a:r>
            <a:r>
              <a:rPr lang="en-US" altLang="ko-KR" sz="2400" b="1" spc="-16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.</a:t>
            </a:r>
          </a:p>
          <a:p>
            <a:pPr marL="396000" indent="-396000">
              <a:lnSpc>
                <a:spcPts val="4200"/>
              </a:lnSpc>
              <a:buAutoNum type="arabicPeriod"/>
            </a:pPr>
            <a:r>
              <a:rPr lang="ko-KR" altLang="en-US" sz="2400" b="1" spc="-16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행복 지수를 비교  분석하여 행복의 실현 조건에 대해 탐구한다</a:t>
            </a:r>
            <a:r>
              <a:rPr lang="en-US" altLang="ko-KR" sz="2400" b="1" spc="-16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.</a:t>
            </a:r>
            <a:endParaRPr lang="ko-KR" altLang="en-US" sz="2400" b="1" spc="-16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67544" y="4707949"/>
            <a:ext cx="7848872" cy="574966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민주주의</a:t>
            </a:r>
            <a:r>
              <a:rPr lang="en-US" altLang="ko-KR" sz="2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, </a:t>
            </a:r>
            <a:r>
              <a:rPr lang="ko-KR" altLang="en-US" sz="2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참여</a:t>
            </a:r>
            <a:r>
              <a:rPr lang="en-US" altLang="ko-KR" sz="2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, </a:t>
            </a:r>
            <a:r>
              <a:rPr lang="ko-KR" altLang="en-US" sz="2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도덕적 실천</a:t>
            </a:r>
            <a:r>
              <a:rPr lang="en-US" altLang="ko-KR" sz="2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, </a:t>
            </a:r>
            <a:r>
              <a:rPr lang="ko-KR" altLang="en-US" sz="2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행복 지수</a:t>
            </a:r>
            <a:endParaRPr lang="en-US" altLang="ko-KR" sz="2400" b="1" spc="-150" dirty="0" smtClean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3528" y="4221088"/>
            <a:ext cx="1728192" cy="477054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ko-KR" altLang="en-US" sz="2500" b="1" dirty="0" smtClean="0">
                <a:solidFill>
                  <a:srgbClr val="A0A35B"/>
                </a:solidFill>
                <a:latin typeface="나눔고딕 ExtraBold" pitchFamily="50" charset="-127"/>
                <a:ea typeface="나눔고딕 ExtraBold" pitchFamily="50" charset="-127"/>
              </a:rPr>
              <a:t>핵심 개념</a:t>
            </a:r>
            <a:endParaRPr lang="ko-KR" altLang="en-US" sz="2500" b="1" dirty="0">
              <a:solidFill>
                <a:srgbClr val="A0A35B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22" name="그룹 21"/>
          <p:cNvGrpSpPr/>
          <p:nvPr/>
        </p:nvGrpSpPr>
        <p:grpSpPr>
          <a:xfrm>
            <a:off x="0" y="0"/>
            <a:ext cx="9144000" cy="1106224"/>
            <a:chOff x="0" y="1124744"/>
            <a:chExt cx="9144000" cy="1106224"/>
          </a:xfrm>
        </p:grpSpPr>
        <p:grpSp>
          <p:nvGrpSpPr>
            <p:cNvPr id="17" name="그룹 11"/>
            <p:cNvGrpSpPr/>
            <p:nvPr/>
          </p:nvGrpSpPr>
          <p:grpSpPr>
            <a:xfrm>
              <a:off x="0" y="1124744"/>
              <a:ext cx="9144000" cy="1106224"/>
              <a:chOff x="0" y="0"/>
              <a:chExt cx="9144000" cy="1106224"/>
            </a:xfrm>
          </p:grpSpPr>
          <p:pic>
            <p:nvPicPr>
              <p:cNvPr id="19" name="그림 18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5900"/>
                        </a14:imgEffect>
                        <a14:imgEffect>
                          <a14:saturation sat="17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9144000" cy="1106224"/>
              </a:xfrm>
              <a:prstGeom prst="rect">
                <a:avLst/>
              </a:prstGeom>
            </p:spPr>
          </p:pic>
          <p:sp>
            <p:nvSpPr>
              <p:cNvPr id="20" name="제목 1"/>
              <p:cNvSpPr txBox="1">
                <a:spLocks/>
              </p:cNvSpPr>
              <p:nvPr/>
            </p:nvSpPr>
            <p:spPr>
              <a:xfrm>
                <a:off x="251520" y="33896"/>
                <a:ext cx="7056784" cy="68407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1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altLang="ko-KR" sz="2800" b="1" dirty="0" smtClean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02. </a:t>
                </a:r>
                <a:r>
                  <a:rPr lang="ko-KR" altLang="en-US" sz="2800" b="1" dirty="0" smtClean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민주주의의 발전과 도덕적 실천</a:t>
                </a:r>
                <a:endParaRPr lang="ko-KR" altLang="en-US" sz="2800" b="1" dirty="0">
                  <a:solidFill>
                    <a:srgbClr val="3B2936"/>
                  </a:solidFill>
                  <a:latin typeface="나눔고딕 ExtraBold" pitchFamily="50" charset="-127"/>
                  <a:ea typeface="나눔고딕 ExtraBold" pitchFamily="50" charset="-127"/>
                </a:endParaRPr>
              </a:p>
            </p:txBody>
          </p:sp>
        </p:grpSp>
        <p:sp>
          <p:nvSpPr>
            <p:cNvPr id="21" name="직사각형 20"/>
            <p:cNvSpPr/>
            <p:nvPr/>
          </p:nvSpPr>
          <p:spPr>
            <a:xfrm>
              <a:off x="6363110" y="1202878"/>
              <a:ext cx="253306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ko-KR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1-3. </a:t>
              </a:r>
              <a:r>
                <a:rPr lang="ko-KR" altLang="en-US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행복한 삶을 위한 조건</a:t>
              </a:r>
              <a:endParaRPr lang="ko-KR" altLang="en-US" sz="1600" dirty="0"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7583636" y="314900"/>
            <a:ext cx="1296144" cy="377796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31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8134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/>
          <p:cNvSpPr txBox="1"/>
          <p:nvPr/>
        </p:nvSpPr>
        <p:spPr>
          <a:xfrm>
            <a:off x="971600" y="5013176"/>
            <a:ext cx="7560840" cy="581698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4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덴마크 사람들이 말하는 행복한 삶을 위한 조건은 무엇일까</a:t>
            </a:r>
            <a:r>
              <a:rPr lang="en-US" altLang="ko-KR" sz="24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?</a:t>
            </a:r>
            <a:endParaRPr lang="ko-KR" altLang="en-US" sz="2400" b="1" spc="-100" dirty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39552" y="5154318"/>
            <a:ext cx="364047" cy="364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1043608" y="5657590"/>
            <a:ext cx="7560840" cy="923330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ko-KR" altLang="en-US" spc="-100" dirty="0" smtClean="0">
                <a:solidFill>
                  <a:srgbClr val="FF0000"/>
                </a:solidFill>
                <a:latin typeface="+mn-ea"/>
              </a:rPr>
              <a:t>첫 번째 그림은 자신이 속한 공동체의 행복을 위한 도덕적 실천</a:t>
            </a:r>
            <a:r>
              <a:rPr lang="en-US" altLang="ko-KR" spc="-100" dirty="0" smtClean="0">
                <a:solidFill>
                  <a:srgbClr val="FF0000"/>
                </a:solidFill>
                <a:latin typeface="+mn-ea"/>
              </a:rPr>
              <a:t>, </a:t>
            </a:r>
            <a:r>
              <a:rPr lang="ko-KR" altLang="en-US" spc="-100" dirty="0" smtClean="0">
                <a:solidFill>
                  <a:srgbClr val="FF0000"/>
                </a:solidFill>
                <a:latin typeface="+mn-ea"/>
              </a:rPr>
              <a:t>두 번째 그림은 질 높은 정주 환경과 복지 서비스</a:t>
            </a:r>
            <a:r>
              <a:rPr lang="en-US" altLang="ko-KR" spc="-100" dirty="0" smtClean="0">
                <a:solidFill>
                  <a:srgbClr val="FF0000"/>
                </a:solidFill>
                <a:latin typeface="+mn-ea"/>
              </a:rPr>
              <a:t>, </a:t>
            </a:r>
            <a:r>
              <a:rPr lang="ko-KR" altLang="en-US" spc="-100" dirty="0" smtClean="0">
                <a:solidFill>
                  <a:srgbClr val="FF0000"/>
                </a:solidFill>
                <a:latin typeface="+mn-ea"/>
              </a:rPr>
              <a:t>세 번째 그림은 공동체와 민주주의에 대한 신뢰를 행복한 삶을 위한 조건이라고 말하고 있다</a:t>
            </a:r>
            <a:r>
              <a:rPr lang="en-US" altLang="ko-KR" spc="-100" dirty="0" smtClean="0">
                <a:solidFill>
                  <a:srgbClr val="FF0000"/>
                </a:solidFill>
                <a:latin typeface="+mn-ea"/>
              </a:rPr>
              <a:t>.</a:t>
            </a:r>
          </a:p>
        </p:txBody>
      </p:sp>
      <p:grpSp>
        <p:nvGrpSpPr>
          <p:cNvPr id="30" name="그룹 29"/>
          <p:cNvGrpSpPr/>
          <p:nvPr/>
        </p:nvGrpSpPr>
        <p:grpSpPr>
          <a:xfrm>
            <a:off x="0" y="0"/>
            <a:ext cx="9144000" cy="1106224"/>
            <a:chOff x="0" y="1124744"/>
            <a:chExt cx="9144000" cy="1106224"/>
          </a:xfrm>
        </p:grpSpPr>
        <p:grpSp>
          <p:nvGrpSpPr>
            <p:cNvPr id="34" name="그룹 11"/>
            <p:cNvGrpSpPr/>
            <p:nvPr/>
          </p:nvGrpSpPr>
          <p:grpSpPr>
            <a:xfrm>
              <a:off x="0" y="1124744"/>
              <a:ext cx="9144000" cy="1106224"/>
              <a:chOff x="0" y="0"/>
              <a:chExt cx="9144000" cy="1106224"/>
            </a:xfrm>
          </p:grpSpPr>
          <p:pic>
            <p:nvPicPr>
              <p:cNvPr id="36" name="그림 35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colorTemperature colorTemp="5900"/>
                        </a14:imgEffect>
                        <a14:imgEffect>
                          <a14:saturation sat="17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9144000" cy="1106224"/>
              </a:xfrm>
              <a:prstGeom prst="rect">
                <a:avLst/>
              </a:prstGeom>
            </p:spPr>
          </p:pic>
          <p:sp>
            <p:nvSpPr>
              <p:cNvPr id="37" name="제목 1"/>
              <p:cNvSpPr txBox="1">
                <a:spLocks/>
              </p:cNvSpPr>
              <p:nvPr/>
            </p:nvSpPr>
            <p:spPr>
              <a:xfrm>
                <a:off x="251520" y="33896"/>
                <a:ext cx="7056784" cy="68407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1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altLang="ko-KR" sz="2800" b="1" dirty="0" smtClean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02. </a:t>
                </a:r>
                <a:r>
                  <a:rPr lang="ko-KR" altLang="en-US" sz="2800" b="1" dirty="0" smtClean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민주주의의 발전과 도덕적 실천</a:t>
                </a:r>
                <a:endParaRPr lang="ko-KR" altLang="en-US" sz="2800" b="1" dirty="0">
                  <a:solidFill>
                    <a:srgbClr val="3B2936"/>
                  </a:solidFill>
                  <a:latin typeface="나눔고딕 ExtraBold" pitchFamily="50" charset="-127"/>
                  <a:ea typeface="나눔고딕 ExtraBold" pitchFamily="50" charset="-127"/>
                </a:endParaRPr>
              </a:p>
            </p:txBody>
          </p:sp>
        </p:grpSp>
        <p:sp>
          <p:nvSpPr>
            <p:cNvPr id="33" name="직사각형 32"/>
            <p:cNvSpPr/>
            <p:nvPr/>
          </p:nvSpPr>
          <p:spPr>
            <a:xfrm>
              <a:off x="6363110" y="1202878"/>
              <a:ext cx="253306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ko-KR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1-3. </a:t>
              </a:r>
              <a:r>
                <a:rPr lang="ko-KR" altLang="en-US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행복한 삶을 위한 조건</a:t>
              </a:r>
              <a:endParaRPr lang="ko-KR" altLang="en-US" sz="1600" dirty="0"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7583636" y="314900"/>
            <a:ext cx="1296144" cy="415498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31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8671" y="2420888"/>
            <a:ext cx="8726658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직사각형 15"/>
          <p:cNvSpPr/>
          <p:nvPr/>
        </p:nvSpPr>
        <p:spPr>
          <a:xfrm>
            <a:off x="251520" y="1340768"/>
            <a:ext cx="8640960" cy="105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ko-KR" altLang="en-US" sz="1600" dirty="0" smtClean="0">
                <a:latin typeface="나눔명조" pitchFamily="18" charset="-127"/>
                <a:ea typeface="나눔명조" pitchFamily="18" charset="-127"/>
              </a:rPr>
              <a:t>  국제 연합</a:t>
            </a:r>
            <a:r>
              <a:rPr lang="en-US" altLang="ko-KR" sz="1600" dirty="0" smtClean="0">
                <a:latin typeface="나눔명조" pitchFamily="18" charset="-127"/>
                <a:ea typeface="나눔명조" pitchFamily="18" charset="-127"/>
              </a:rPr>
              <a:t>(UN)</a:t>
            </a:r>
            <a:r>
              <a:rPr lang="ko-KR" altLang="en-US" sz="1600" dirty="0" smtClean="0">
                <a:latin typeface="나눔명조" pitchFamily="18" charset="-127"/>
                <a:ea typeface="나눔명조" pitchFamily="18" charset="-127"/>
              </a:rPr>
              <a:t>이 발표한 「세계 행복 보고서」에서 </a:t>
            </a:r>
            <a:r>
              <a:rPr lang="en-US" altLang="ko-KR" sz="1600" dirty="0" smtClean="0">
                <a:latin typeface="나눔명조" pitchFamily="18" charset="-127"/>
                <a:ea typeface="나눔명조" pitchFamily="18" charset="-127"/>
              </a:rPr>
              <a:t>2</a:t>
            </a:r>
            <a:r>
              <a:rPr lang="ko-KR" altLang="en-US" sz="1600" dirty="0" smtClean="0">
                <a:latin typeface="나눔명조" pitchFamily="18" charset="-127"/>
                <a:ea typeface="나눔명조" pitchFamily="18" charset="-127"/>
              </a:rPr>
              <a:t>년 연속 행복 지수 </a:t>
            </a:r>
            <a:r>
              <a:rPr lang="en-US" altLang="ko-KR" sz="1600" dirty="0" smtClean="0">
                <a:latin typeface="나눔명조" pitchFamily="18" charset="-127"/>
                <a:ea typeface="나눔명조" pitchFamily="18" charset="-127"/>
              </a:rPr>
              <a:t>1</a:t>
            </a:r>
            <a:r>
              <a:rPr lang="ko-KR" altLang="en-US" sz="1600" dirty="0" smtClean="0">
                <a:latin typeface="나눔명조" pitchFamily="18" charset="-127"/>
                <a:ea typeface="나눔명조" pitchFamily="18" charset="-127"/>
              </a:rPr>
              <a:t>위를 차지한 나라는 덴마크이다</a:t>
            </a:r>
            <a:r>
              <a:rPr lang="en-US" altLang="ko-KR" sz="1600" dirty="0" smtClean="0">
                <a:latin typeface="나눔명조" pitchFamily="18" charset="-127"/>
                <a:ea typeface="나눔명조" pitchFamily="18" charset="-127"/>
              </a:rPr>
              <a:t>. </a:t>
            </a:r>
            <a:r>
              <a:rPr lang="ko-KR" altLang="en-US" sz="1600" dirty="0" smtClean="0">
                <a:latin typeface="나눔명조" pitchFamily="18" charset="-127"/>
                <a:ea typeface="나눔명조" pitchFamily="18" charset="-127"/>
              </a:rPr>
              <a:t>세계에서 가장 행복한 나라의 국민이 말하는 행복의 비결은 무엇일까</a:t>
            </a:r>
            <a:r>
              <a:rPr lang="en-US" altLang="ko-KR" sz="1600" dirty="0" smtClean="0">
                <a:latin typeface="나눔명조" pitchFamily="18" charset="-127"/>
                <a:ea typeface="나눔명조" pitchFamily="18" charset="-127"/>
              </a:rPr>
              <a:t>? </a:t>
            </a:r>
            <a:r>
              <a:rPr lang="ko-KR" altLang="en-US" sz="1600" dirty="0" smtClean="0">
                <a:latin typeface="나눔명조" pitchFamily="18" charset="-127"/>
                <a:ea typeface="나눔명조" pitchFamily="18" charset="-127"/>
              </a:rPr>
              <a:t>한 여행 작가가 덴마크를 직접 여행하며 덴마크 사람들에게 그 이유를 물어보았다</a:t>
            </a:r>
            <a:r>
              <a:rPr lang="en-US" altLang="ko-KR" sz="1600" dirty="0" smtClean="0">
                <a:latin typeface="나눔명조" pitchFamily="18" charset="-127"/>
                <a:ea typeface="나눔명조" pitchFamily="18" charset="-127"/>
              </a:rPr>
              <a:t>.</a:t>
            </a:r>
            <a:endParaRPr lang="ko-KR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355025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3528" y="1822509"/>
            <a:ext cx="8496944" cy="3046988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180000" indent="-180000">
              <a:lnSpc>
                <a:spcPct val="150000"/>
              </a:lnSpc>
            </a:pPr>
            <a:r>
              <a:rPr lang="ko-KR" altLang="en-US" sz="28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민주주의의 발전</a:t>
            </a:r>
            <a:endParaRPr lang="en-US" altLang="ko-KR" sz="2800" b="1" spc="100" dirty="0" smtClean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marL="180000" indent="-1800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500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민주주의</a:t>
            </a:r>
            <a:r>
              <a:rPr lang="en-US" altLang="ko-KR" sz="2500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: </a:t>
            </a:r>
            <a:r>
              <a:rPr lang="ko-KR" altLang="en-US" sz="2500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국민의 국가의 주인으로서 권력을 가지고 그 권력을 스스로 행사하는 정치 체제</a:t>
            </a:r>
            <a:endParaRPr lang="en-US" altLang="ko-KR" sz="2500" spc="-150" dirty="0" smtClean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  <a:p>
            <a:pPr marL="180000" indent="-1800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500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민주주의의 발전을 위한 조건</a:t>
            </a:r>
            <a:r>
              <a:rPr lang="en-US" altLang="ko-KR" sz="2500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: </a:t>
            </a:r>
            <a:r>
              <a:rPr lang="ko-KR" altLang="en-US" sz="2500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법치주의</a:t>
            </a:r>
            <a:r>
              <a:rPr lang="en-US" altLang="ko-KR" sz="2500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, </a:t>
            </a:r>
            <a:r>
              <a:rPr lang="ko-KR" altLang="en-US" sz="2500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선거제도</a:t>
            </a:r>
            <a:r>
              <a:rPr lang="en-US" altLang="ko-KR" sz="2500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, </a:t>
            </a:r>
            <a:r>
              <a:rPr lang="ko-KR" altLang="en-US" sz="2500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언론의 자유 보장 등 제도적 측면과 사회 구성원의 적극적 참여</a:t>
            </a:r>
            <a:endParaRPr lang="en-US" altLang="ko-KR" sz="2500" spc="-150" dirty="0" smtClean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1372706"/>
            <a:ext cx="7740352" cy="400110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lIns="360000" rtlCol="0">
            <a:spAutoFit/>
          </a:bodyPr>
          <a:lstStyle/>
          <a:p>
            <a:r>
              <a:rPr lang="ko-KR" altLang="en-US" sz="2000" b="1" dirty="0" smtClean="0">
                <a:solidFill>
                  <a:srgbClr val="D35007"/>
                </a:solidFill>
                <a:latin typeface="나눔고딕 ExtraBold" pitchFamily="50" charset="-127"/>
                <a:ea typeface="나눔고딕 ExtraBold" pitchFamily="50" charset="-127"/>
              </a:rPr>
              <a:t>민주주의의 발전은 행복한 삶을 실현하는 데 어떤 영향을 미칠까</a:t>
            </a:r>
            <a:r>
              <a:rPr lang="en-US" altLang="ko-KR" sz="2000" b="1" dirty="0" smtClean="0">
                <a:solidFill>
                  <a:srgbClr val="D35007"/>
                </a:solidFill>
                <a:latin typeface="나눔고딕 ExtraBold" pitchFamily="50" charset="-127"/>
                <a:ea typeface="나눔고딕 ExtraBold" pitchFamily="50" charset="-127"/>
              </a:rPr>
              <a:t>?</a:t>
            </a:r>
            <a:endParaRPr lang="ko-KR" altLang="en-US" sz="2000" b="1" dirty="0">
              <a:solidFill>
                <a:srgbClr val="D35007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13" name="그룹 12"/>
          <p:cNvGrpSpPr/>
          <p:nvPr/>
        </p:nvGrpSpPr>
        <p:grpSpPr>
          <a:xfrm>
            <a:off x="0" y="0"/>
            <a:ext cx="9144000" cy="1106224"/>
            <a:chOff x="0" y="1124744"/>
            <a:chExt cx="9144000" cy="1106224"/>
          </a:xfrm>
        </p:grpSpPr>
        <p:grpSp>
          <p:nvGrpSpPr>
            <p:cNvPr id="16" name="그룹 11"/>
            <p:cNvGrpSpPr/>
            <p:nvPr/>
          </p:nvGrpSpPr>
          <p:grpSpPr>
            <a:xfrm>
              <a:off x="0" y="1124744"/>
              <a:ext cx="9144000" cy="1106224"/>
              <a:chOff x="0" y="0"/>
              <a:chExt cx="9144000" cy="1106224"/>
            </a:xfrm>
          </p:grpSpPr>
          <p:pic>
            <p:nvPicPr>
              <p:cNvPr id="22" name="그림 21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5900"/>
                        </a14:imgEffect>
                        <a14:imgEffect>
                          <a14:saturation sat="17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9144000" cy="1106224"/>
              </a:xfrm>
              <a:prstGeom prst="rect">
                <a:avLst/>
              </a:prstGeom>
            </p:spPr>
          </p:pic>
          <p:sp>
            <p:nvSpPr>
              <p:cNvPr id="23" name="제목 1"/>
              <p:cNvSpPr txBox="1">
                <a:spLocks/>
              </p:cNvSpPr>
              <p:nvPr/>
            </p:nvSpPr>
            <p:spPr>
              <a:xfrm>
                <a:off x="251520" y="33896"/>
                <a:ext cx="7056784" cy="68407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1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altLang="ko-KR" sz="2800" b="1" dirty="0" smtClean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02. </a:t>
                </a:r>
                <a:r>
                  <a:rPr lang="ko-KR" altLang="en-US" sz="2800" b="1" dirty="0" smtClean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민주주의의 발전과 도덕적 실천</a:t>
                </a:r>
                <a:endParaRPr lang="ko-KR" altLang="en-US" sz="2800" b="1" dirty="0">
                  <a:solidFill>
                    <a:srgbClr val="3B2936"/>
                  </a:solidFill>
                  <a:latin typeface="나눔고딕 ExtraBold" pitchFamily="50" charset="-127"/>
                  <a:ea typeface="나눔고딕 ExtraBold" pitchFamily="50" charset="-127"/>
                </a:endParaRPr>
              </a:p>
            </p:txBody>
          </p:sp>
        </p:grpSp>
        <p:sp>
          <p:nvSpPr>
            <p:cNvPr id="15" name="직사각형 14"/>
            <p:cNvSpPr/>
            <p:nvPr/>
          </p:nvSpPr>
          <p:spPr>
            <a:xfrm>
              <a:off x="6363110" y="1202878"/>
              <a:ext cx="253306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ko-KR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1-3. </a:t>
              </a:r>
              <a:r>
                <a:rPr lang="ko-KR" altLang="en-US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행복한 삶을 위한 조건</a:t>
              </a:r>
              <a:endParaRPr lang="ko-KR" altLang="en-US" sz="1600" dirty="0"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7583636" y="314900"/>
            <a:ext cx="1296144" cy="415498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31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48445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3528" y="1820138"/>
            <a:ext cx="8640960" cy="4201150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8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도덕적 실천</a:t>
            </a:r>
            <a:endParaRPr lang="en-US" altLang="ko-KR" sz="2800" b="1" spc="100" dirty="0" smtClean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marL="180000" indent="-1800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도덕적 실천의 의미</a:t>
            </a:r>
            <a:r>
              <a:rPr lang="en-US" altLang="ko-KR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: </a:t>
            </a: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내적으로 성찰하고 옳은 일을 실천하는 것 </a:t>
            </a:r>
            <a:endParaRPr lang="en-US" altLang="ko-KR" sz="2500" spc="-150" dirty="0" smtClean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 marL="180000" indent="-1800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도덕적 실천의 필요성</a:t>
            </a:r>
            <a:r>
              <a:rPr lang="en-US" altLang="ko-KR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: </a:t>
            </a: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비도덕적 행위가 만연하면 범죄 피해에 대한 불안감이 커지고 타인을 신뢰하지 못하는 사회 분위기가 형성됨 </a:t>
            </a:r>
            <a:endParaRPr lang="en-US" altLang="ko-KR" sz="2500" spc="-150" dirty="0" smtClean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 marL="180000" indent="-1800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도덕적 실천의 어려움</a:t>
            </a:r>
            <a:r>
              <a:rPr lang="en-US" altLang="ko-KR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: </a:t>
            </a: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도덕적으로 아는 것을 행동으로 옮기기 위해 일상생활에서의 지속적 노력이 필요함</a:t>
            </a:r>
            <a:endParaRPr lang="en-US" altLang="ko-KR" sz="2500" spc="-150" dirty="0" smtClean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grpSp>
        <p:nvGrpSpPr>
          <p:cNvPr id="2" name="그룹 12"/>
          <p:cNvGrpSpPr/>
          <p:nvPr/>
        </p:nvGrpSpPr>
        <p:grpSpPr>
          <a:xfrm>
            <a:off x="0" y="0"/>
            <a:ext cx="9144000" cy="1106224"/>
            <a:chOff x="0" y="1124744"/>
            <a:chExt cx="9144000" cy="1106224"/>
          </a:xfrm>
        </p:grpSpPr>
        <p:grpSp>
          <p:nvGrpSpPr>
            <p:cNvPr id="4" name="그룹 11"/>
            <p:cNvGrpSpPr/>
            <p:nvPr/>
          </p:nvGrpSpPr>
          <p:grpSpPr>
            <a:xfrm>
              <a:off x="0" y="1124744"/>
              <a:ext cx="9144000" cy="1106224"/>
              <a:chOff x="0" y="0"/>
              <a:chExt cx="9144000" cy="1106224"/>
            </a:xfrm>
          </p:grpSpPr>
          <p:pic>
            <p:nvPicPr>
              <p:cNvPr id="23" name="그림 22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5900"/>
                        </a14:imgEffect>
                        <a14:imgEffect>
                          <a14:saturation sat="17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9144000" cy="1106224"/>
              </a:xfrm>
              <a:prstGeom prst="rect">
                <a:avLst/>
              </a:prstGeom>
            </p:spPr>
          </p:pic>
          <p:sp>
            <p:nvSpPr>
              <p:cNvPr id="24" name="제목 1"/>
              <p:cNvSpPr txBox="1">
                <a:spLocks/>
              </p:cNvSpPr>
              <p:nvPr/>
            </p:nvSpPr>
            <p:spPr>
              <a:xfrm>
                <a:off x="251520" y="33896"/>
                <a:ext cx="7056784" cy="68407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1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altLang="ko-KR" sz="2800" b="1" dirty="0" smtClean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02. </a:t>
                </a:r>
                <a:r>
                  <a:rPr lang="ko-KR" altLang="en-US" sz="2800" b="1" dirty="0" smtClean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민주주의의 발전과 도덕적 실천</a:t>
                </a:r>
                <a:endParaRPr lang="ko-KR" altLang="en-US" sz="2800" b="1" dirty="0">
                  <a:solidFill>
                    <a:srgbClr val="3B2936"/>
                  </a:solidFill>
                  <a:latin typeface="나눔고딕 ExtraBold" pitchFamily="50" charset="-127"/>
                  <a:ea typeface="나눔고딕 ExtraBold" pitchFamily="50" charset="-127"/>
                </a:endParaRPr>
              </a:p>
            </p:txBody>
          </p:sp>
        </p:grpSp>
        <p:sp>
          <p:nvSpPr>
            <p:cNvPr id="15" name="직사각형 14"/>
            <p:cNvSpPr/>
            <p:nvPr/>
          </p:nvSpPr>
          <p:spPr>
            <a:xfrm>
              <a:off x="6363110" y="1202878"/>
              <a:ext cx="253306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ko-KR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1-3. </a:t>
              </a:r>
              <a:r>
                <a:rPr lang="ko-KR" altLang="en-US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행복한 삶을 위한 조건</a:t>
              </a:r>
              <a:endParaRPr lang="ko-KR" altLang="en-US" sz="1600" dirty="0"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0" y="1372706"/>
            <a:ext cx="7668344" cy="400110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lIns="360000" rtlCol="0">
            <a:spAutoFit/>
          </a:bodyPr>
          <a:lstStyle/>
          <a:p>
            <a:r>
              <a:rPr lang="ko-KR" altLang="en-US" sz="2000" b="1" dirty="0" smtClean="0">
                <a:solidFill>
                  <a:srgbClr val="D35007"/>
                </a:solidFill>
                <a:latin typeface="나눔고딕 ExtraBold" pitchFamily="50" charset="-127"/>
                <a:ea typeface="나눔고딕 ExtraBold" pitchFamily="50" charset="-127"/>
              </a:rPr>
              <a:t>도덕적 실천은 행복한 삶을 실현하는 데 어떤 영향을 미칠까</a:t>
            </a:r>
            <a:r>
              <a:rPr lang="en-US" altLang="ko-KR" sz="2000" b="1" dirty="0" smtClean="0">
                <a:solidFill>
                  <a:srgbClr val="D35007"/>
                </a:solidFill>
                <a:latin typeface="나눔고딕 ExtraBold" pitchFamily="50" charset="-127"/>
                <a:ea typeface="나눔고딕 ExtraBold" pitchFamily="50" charset="-127"/>
              </a:rPr>
              <a:t>?</a:t>
            </a:r>
            <a:endParaRPr lang="ko-KR" altLang="en-US" sz="2000" b="1" dirty="0">
              <a:solidFill>
                <a:srgbClr val="D35007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83636" y="314900"/>
            <a:ext cx="1296144" cy="415498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32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65240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1"/>
          <p:cNvGrpSpPr/>
          <p:nvPr/>
        </p:nvGrpSpPr>
        <p:grpSpPr>
          <a:xfrm>
            <a:off x="0" y="0"/>
            <a:ext cx="9144000" cy="1106224"/>
            <a:chOff x="0" y="0"/>
            <a:chExt cx="9144000" cy="1106224"/>
          </a:xfrm>
        </p:grpSpPr>
        <p:pic>
          <p:nvPicPr>
            <p:cNvPr id="22" name="그림 21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5900"/>
                      </a14:imgEffect>
                      <a14:imgEffect>
                        <a14:saturation sat="17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1106224"/>
            </a:xfrm>
            <a:prstGeom prst="rect">
              <a:avLst/>
            </a:prstGeom>
          </p:spPr>
        </p:pic>
        <p:sp>
          <p:nvSpPr>
            <p:cNvPr id="23" name="제목 1"/>
            <p:cNvSpPr txBox="1">
              <a:spLocks/>
            </p:cNvSpPr>
            <p:nvPr/>
          </p:nvSpPr>
          <p:spPr>
            <a:xfrm>
              <a:off x="251520" y="33896"/>
              <a:ext cx="7704856" cy="684076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1440000" algn="l"/>
              <a:r>
                <a:rPr lang="ko-KR" altLang="en-US" sz="2700" b="1" spc="-5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최씨 가문의 </a:t>
              </a:r>
              <a:r>
                <a:rPr lang="ko-KR" altLang="en-US" sz="2700" b="1" spc="-50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육훈</a:t>
              </a:r>
              <a:endParaRPr lang="ko-KR" altLang="en-US" sz="2700" b="1" spc="-5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24" name="제목 1"/>
          <p:cNvSpPr txBox="1">
            <a:spLocks/>
          </p:cNvSpPr>
          <p:nvPr/>
        </p:nvSpPr>
        <p:spPr>
          <a:xfrm>
            <a:off x="195212" y="35520"/>
            <a:ext cx="1424460" cy="64807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000" b="1" spc="-150" dirty="0" smtClean="0">
                <a:solidFill>
                  <a:srgbClr val="24787C"/>
                </a:solidFill>
                <a:latin typeface="나눔고딕 ExtraBold" pitchFamily="50" charset="-127"/>
                <a:ea typeface="나눔고딕 ExtraBold" pitchFamily="50" charset="-127"/>
              </a:rPr>
              <a:t>사례를 통해 </a:t>
            </a:r>
            <a:endParaRPr lang="en-US" altLang="ko-KR" sz="2000" b="1" spc="-150" dirty="0" smtClean="0">
              <a:solidFill>
                <a:srgbClr val="24787C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r>
              <a:rPr lang="ko-KR" altLang="en-US" sz="2000" b="1" spc="-150" dirty="0" smtClean="0">
                <a:solidFill>
                  <a:srgbClr val="24787C"/>
                </a:solidFill>
                <a:latin typeface="나눔고딕 ExtraBold" pitchFamily="50" charset="-127"/>
                <a:ea typeface="나눔고딕 ExtraBold" pitchFamily="50" charset="-127"/>
              </a:rPr>
              <a:t>보는 사회</a:t>
            </a:r>
            <a:endParaRPr lang="en-US" altLang="ko-KR" sz="2000" b="1" spc="-150" dirty="0" smtClean="0">
              <a:solidFill>
                <a:srgbClr val="24787C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43509" y="1320362"/>
            <a:ext cx="8856983" cy="3776234"/>
          </a:xfrm>
          <a:prstGeom prst="roundRect">
            <a:avLst>
              <a:gd name="adj" fmla="val 6449"/>
            </a:avLst>
          </a:prstGeom>
          <a:solidFill>
            <a:srgbClr val="FEF5ED"/>
          </a:solidFill>
          <a:effectLst/>
        </p:spPr>
        <p:txBody>
          <a:bodyPr wrap="square" lIns="108000" tIns="72000" rIns="3744000" bIns="72000" rtlCol="0">
            <a:spAutoFit/>
          </a:bodyPr>
          <a:lstStyle/>
          <a:p>
            <a:pPr marL="0" lvl="6">
              <a:lnSpc>
                <a:spcPct val="140000"/>
              </a:lnSpc>
            </a:pPr>
            <a:r>
              <a:rPr lang="ko-KR" altLang="en-US" spc="-100" dirty="0" smtClean="0">
                <a:latin typeface="맑은 고딕" pitchFamily="50" charset="-127"/>
                <a:ea typeface="맑은 고딕" pitchFamily="50" charset="-127"/>
              </a:rPr>
              <a:t>경주 교동의 최씨 가문은 한국의 </a:t>
            </a:r>
            <a:r>
              <a:rPr lang="ko-KR" altLang="en-US" spc="-100" dirty="0" err="1" smtClean="0">
                <a:latin typeface="맑은 고딕" pitchFamily="50" charset="-127"/>
                <a:ea typeface="맑은 고딕" pitchFamily="50" charset="-127"/>
              </a:rPr>
              <a:t>노블레스</a:t>
            </a:r>
            <a:r>
              <a:rPr lang="ko-KR" altLang="en-US" spc="-100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pc="-100" dirty="0" err="1" smtClean="0">
                <a:latin typeface="맑은 고딕" pitchFamily="50" charset="-127"/>
                <a:ea typeface="맑은 고딕" pitchFamily="50" charset="-127"/>
              </a:rPr>
              <a:t>오블리주</a:t>
            </a:r>
            <a:r>
              <a:rPr lang="en-US" altLang="ko-KR" spc="-100" dirty="0" smtClean="0">
                <a:latin typeface="맑은 고딕" pitchFamily="50" charset="-127"/>
                <a:ea typeface="맑은 고딕" pitchFamily="50" charset="-127"/>
              </a:rPr>
              <a:t>(Noblesse Oblige)</a:t>
            </a:r>
            <a:r>
              <a:rPr lang="ko-KR" altLang="en-US" spc="-100" dirty="0" smtClean="0">
                <a:latin typeface="맑은 고딕" pitchFamily="50" charset="-127"/>
                <a:ea typeface="맑은 고딕" pitchFamily="50" charset="-127"/>
              </a:rPr>
              <a:t>를 실천한 집안이라는 평가를 받으며</a:t>
            </a:r>
            <a:r>
              <a:rPr lang="en-US" altLang="ko-KR" spc="-100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pc="-100" dirty="0" smtClean="0">
                <a:latin typeface="맑은 고딕" pitchFamily="50" charset="-127"/>
                <a:ea typeface="맑은 고딕" pitchFamily="50" charset="-127"/>
              </a:rPr>
              <a:t>나눔과 베풂의 귀감이 되고 있다</a:t>
            </a:r>
            <a:r>
              <a:rPr lang="en-US" altLang="ko-KR" spc="-100" dirty="0" smtClean="0"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pc="-100" dirty="0" smtClean="0">
                <a:latin typeface="맑은 고딕" pitchFamily="50" charset="-127"/>
                <a:ea typeface="맑은 고딕" pitchFamily="50" charset="-127"/>
              </a:rPr>
              <a:t>최씨 가문의 여섯 가지 가훈</a:t>
            </a:r>
            <a:r>
              <a:rPr lang="en-US" altLang="ko-KR" spc="-100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pc="-100" dirty="0" smtClean="0">
                <a:latin typeface="맑은 고딕" pitchFamily="50" charset="-127"/>
                <a:ea typeface="맑은 고딕" pitchFamily="50" charset="-127"/>
              </a:rPr>
              <a:t>즉 </a:t>
            </a:r>
            <a:r>
              <a:rPr lang="ko-KR" altLang="en-US" spc="-100" dirty="0" err="1" smtClean="0">
                <a:latin typeface="맑은 고딕" pitchFamily="50" charset="-127"/>
                <a:ea typeface="맑은 고딕" pitchFamily="50" charset="-127"/>
              </a:rPr>
              <a:t>육훈</a:t>
            </a:r>
            <a:r>
              <a:rPr lang="en-US" altLang="ko-KR" spc="-100" dirty="0" smtClean="0"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pc="-100" dirty="0" err="1" smtClean="0">
                <a:latin typeface="맑은 고딕" pitchFamily="50" charset="-127"/>
                <a:ea typeface="맑은 고딕" pitchFamily="50" charset="-127"/>
              </a:rPr>
              <a:t>六訓</a:t>
            </a:r>
            <a:r>
              <a:rPr lang="en-US" altLang="ko-KR" spc="-100" dirty="0" smtClean="0">
                <a:latin typeface="맑은 고딕" pitchFamily="50" charset="-127"/>
                <a:ea typeface="맑은 고딕" pitchFamily="50" charset="-127"/>
              </a:rPr>
              <a:t>)</a:t>
            </a:r>
            <a:r>
              <a:rPr lang="ko-KR" altLang="en-US" spc="-100" dirty="0" smtClean="0">
                <a:latin typeface="맑은 고딕" pitchFamily="50" charset="-127"/>
                <a:ea typeface="맑은 고딕" pitchFamily="50" charset="-127"/>
              </a:rPr>
              <a:t>을 보면 그 정신이 고스란히 담겨 있다</a:t>
            </a:r>
            <a:r>
              <a:rPr lang="en-US" altLang="ko-KR" spc="-100" dirty="0" smtClean="0"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 marL="0" lvl="6">
              <a:lnSpc>
                <a:spcPct val="140000"/>
              </a:lnSpc>
            </a:pPr>
            <a:r>
              <a:rPr lang="ko-KR" altLang="en-US" spc="-100" dirty="0" smtClean="0">
                <a:latin typeface="맑은 고딕" pitchFamily="50" charset="-127"/>
                <a:ea typeface="맑은 고딕" pitchFamily="50" charset="-127"/>
              </a:rPr>
              <a:t>최씨 가문은 농산물을 어느 정도 수확하면 소작료를 낮춰 소작농들의 몫을 늘려 주었다</a:t>
            </a:r>
            <a:r>
              <a:rPr lang="en-US" altLang="ko-KR" spc="-100" dirty="0" smtClean="0"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pc="-100" dirty="0" smtClean="0">
                <a:latin typeface="맑은 고딕" pitchFamily="50" charset="-127"/>
                <a:ea typeface="맑은 고딕" pitchFamily="50" charset="-127"/>
              </a:rPr>
              <a:t>그 결과 소작농들은 앞다투어 최씨 가문의 농사를 지으려 했으며 누구보다 열심히 일하였다</a:t>
            </a:r>
            <a:r>
              <a:rPr lang="en-US" altLang="ko-KR" spc="-100" dirty="0" smtClean="0">
                <a:latin typeface="맑은 고딕" pitchFamily="50" charset="-127"/>
                <a:ea typeface="맑은 고딕" pitchFamily="50" charset="-127"/>
              </a:rPr>
              <a:t>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583636" y="314900"/>
            <a:ext cx="1296144" cy="377796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교과서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 32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064" y="1364832"/>
            <a:ext cx="3744416" cy="3676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79075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1"/>
          <p:cNvGrpSpPr/>
          <p:nvPr/>
        </p:nvGrpSpPr>
        <p:grpSpPr>
          <a:xfrm>
            <a:off x="0" y="0"/>
            <a:ext cx="9144000" cy="1106224"/>
            <a:chOff x="0" y="0"/>
            <a:chExt cx="9144000" cy="1106224"/>
          </a:xfrm>
        </p:grpSpPr>
        <p:pic>
          <p:nvPicPr>
            <p:cNvPr id="22" name="그림 21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5900"/>
                      </a14:imgEffect>
                      <a14:imgEffect>
                        <a14:saturation sat="17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1106224"/>
            </a:xfrm>
            <a:prstGeom prst="rect">
              <a:avLst/>
            </a:prstGeom>
          </p:spPr>
        </p:pic>
        <p:sp>
          <p:nvSpPr>
            <p:cNvPr id="23" name="제목 1"/>
            <p:cNvSpPr txBox="1">
              <a:spLocks/>
            </p:cNvSpPr>
            <p:nvPr/>
          </p:nvSpPr>
          <p:spPr>
            <a:xfrm>
              <a:off x="251520" y="33896"/>
              <a:ext cx="7704856" cy="684076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1440000" algn="l"/>
              <a:r>
                <a:rPr lang="ko-KR" altLang="en-US" sz="2700" b="1" spc="-5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최씨 가문의 </a:t>
              </a:r>
              <a:r>
                <a:rPr lang="ko-KR" altLang="en-US" sz="2700" b="1" spc="-50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육훈</a:t>
              </a:r>
              <a:endParaRPr lang="ko-KR" altLang="en-US" sz="2700" b="1" spc="-5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24" name="제목 1"/>
          <p:cNvSpPr txBox="1">
            <a:spLocks/>
          </p:cNvSpPr>
          <p:nvPr/>
        </p:nvSpPr>
        <p:spPr>
          <a:xfrm>
            <a:off x="195212" y="35520"/>
            <a:ext cx="1424460" cy="64807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000" b="1" spc="-150" dirty="0" smtClean="0">
                <a:solidFill>
                  <a:srgbClr val="24787C"/>
                </a:solidFill>
                <a:latin typeface="나눔고딕 ExtraBold" pitchFamily="50" charset="-127"/>
                <a:ea typeface="나눔고딕 ExtraBold" pitchFamily="50" charset="-127"/>
              </a:rPr>
              <a:t>사례를 통해 </a:t>
            </a:r>
            <a:endParaRPr lang="en-US" altLang="ko-KR" sz="2000" b="1" spc="-150" dirty="0" smtClean="0">
              <a:solidFill>
                <a:srgbClr val="24787C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r>
              <a:rPr lang="ko-KR" altLang="en-US" sz="2000" b="1" spc="-150" dirty="0" smtClean="0">
                <a:solidFill>
                  <a:srgbClr val="24787C"/>
                </a:solidFill>
                <a:latin typeface="나눔고딕 ExtraBold" pitchFamily="50" charset="-127"/>
                <a:ea typeface="나눔고딕 ExtraBold" pitchFamily="50" charset="-127"/>
              </a:rPr>
              <a:t>보는 사회</a:t>
            </a:r>
            <a:endParaRPr lang="en-US" altLang="ko-KR" sz="2000" b="1" spc="-150" dirty="0" smtClean="0">
              <a:solidFill>
                <a:srgbClr val="24787C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43509" y="1320362"/>
            <a:ext cx="8856983" cy="3776234"/>
          </a:xfrm>
          <a:prstGeom prst="roundRect">
            <a:avLst>
              <a:gd name="adj" fmla="val 6449"/>
            </a:avLst>
          </a:prstGeom>
          <a:solidFill>
            <a:srgbClr val="FEF5ED"/>
          </a:solidFill>
          <a:effectLst/>
        </p:spPr>
        <p:txBody>
          <a:bodyPr wrap="square" lIns="108000" tIns="72000" rIns="3744000" bIns="72000" rtlCol="0">
            <a:spAutoFit/>
          </a:bodyPr>
          <a:lstStyle/>
          <a:p>
            <a:pPr marL="0" lvl="6">
              <a:lnSpc>
                <a:spcPct val="140000"/>
              </a:lnSpc>
            </a:pPr>
            <a:r>
              <a:rPr lang="ko-KR" altLang="en-US" spc="-100" dirty="0" smtClean="0">
                <a:latin typeface="맑은 고딕" pitchFamily="50" charset="-127"/>
                <a:ea typeface="맑은 고딕" pitchFamily="50" charset="-127"/>
              </a:rPr>
              <a:t>또한</a:t>
            </a:r>
            <a:r>
              <a:rPr lang="en-US" altLang="ko-KR" spc="-100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pc="-100" dirty="0" smtClean="0">
                <a:latin typeface="맑은 고딕" pitchFamily="50" charset="-127"/>
                <a:ea typeface="맑은 고딕" pitchFamily="50" charset="-127"/>
              </a:rPr>
              <a:t>흉년이면 곳간을 열어 가진 것을 나누었고</a:t>
            </a:r>
            <a:r>
              <a:rPr lang="en-US" altLang="ko-KR" spc="-100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pc="-100" dirty="0" smtClean="0">
                <a:latin typeface="맑은 고딕" pitchFamily="50" charset="-127"/>
                <a:ea typeface="맑은 고딕" pitchFamily="50" charset="-127"/>
              </a:rPr>
              <a:t>흉년에 싸게 나온 논은 절대 사지 않았다</a:t>
            </a:r>
            <a:r>
              <a:rPr lang="en-US" altLang="ko-KR" spc="-100" dirty="0" smtClean="0"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pc="-100" dirty="0" smtClean="0">
                <a:latin typeface="맑은 고딕" pitchFamily="50" charset="-127"/>
                <a:ea typeface="맑은 고딕" pitchFamily="50" charset="-127"/>
              </a:rPr>
              <a:t>어려운 사람들의 피 같은 땅을 헐값에 사들이고 싶지 않았던 것이다</a:t>
            </a:r>
            <a:r>
              <a:rPr lang="en-US" altLang="ko-KR" spc="-100" dirty="0" smtClean="0"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pc="-100" dirty="0" smtClean="0">
                <a:latin typeface="맑은 고딕" pitchFamily="50" charset="-127"/>
                <a:ea typeface="맑은 고딕" pitchFamily="50" charset="-127"/>
              </a:rPr>
              <a:t>시집온 며느리들에게는 근검  절약을 실천할 수 있도록 </a:t>
            </a:r>
            <a:r>
              <a:rPr lang="en-US" altLang="ko-KR" spc="-100" dirty="0" smtClean="0">
                <a:latin typeface="맑은 고딕" pitchFamily="50" charset="-127"/>
                <a:ea typeface="맑은 고딕" pitchFamily="50" charset="-127"/>
              </a:rPr>
              <a:t>3</a:t>
            </a:r>
            <a:r>
              <a:rPr lang="ko-KR" altLang="en-US" spc="-100" dirty="0" smtClean="0">
                <a:latin typeface="맑은 고딕" pitchFamily="50" charset="-127"/>
                <a:ea typeface="맑은 고딕" pitchFamily="50" charset="-127"/>
              </a:rPr>
              <a:t>년간 무명옷을 입게 하였다고 한다</a:t>
            </a:r>
            <a:r>
              <a:rPr lang="en-US" altLang="ko-KR" spc="-100" dirty="0" smtClean="0"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 marL="0" lvl="6">
              <a:lnSpc>
                <a:spcPct val="140000"/>
              </a:lnSpc>
            </a:pPr>
            <a:endParaRPr lang="en-US" altLang="ko-KR" spc="-100" dirty="0" smtClean="0">
              <a:latin typeface="맑은 고딕" pitchFamily="50" charset="-127"/>
              <a:ea typeface="맑은 고딕" pitchFamily="50" charset="-127"/>
            </a:endParaRPr>
          </a:p>
          <a:p>
            <a:pPr marL="0" lvl="6">
              <a:lnSpc>
                <a:spcPct val="140000"/>
              </a:lnSpc>
            </a:pPr>
            <a:endParaRPr lang="en-US" altLang="ko-KR" spc="-100" dirty="0" smtClean="0">
              <a:latin typeface="맑은 고딕" pitchFamily="50" charset="-127"/>
              <a:ea typeface="맑은 고딕" pitchFamily="50" charset="-127"/>
            </a:endParaRPr>
          </a:p>
          <a:p>
            <a:pPr marL="0" lvl="6">
              <a:lnSpc>
                <a:spcPct val="140000"/>
              </a:lnSpc>
            </a:pPr>
            <a:endParaRPr lang="en-US" altLang="ko-KR" spc="-100" dirty="0" smtClean="0">
              <a:latin typeface="맑은 고딕" pitchFamily="50" charset="-127"/>
              <a:ea typeface="맑은 고딕" pitchFamily="50" charset="-127"/>
            </a:endParaRPr>
          </a:p>
          <a:p>
            <a:pPr marL="0" lvl="6">
              <a:lnSpc>
                <a:spcPct val="140000"/>
              </a:lnSpc>
            </a:pPr>
            <a:endParaRPr lang="en-US" altLang="ko-KR" spc="-70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583636" y="314900"/>
            <a:ext cx="1296144" cy="377796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교과서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 32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5157192"/>
            <a:ext cx="736921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971600" y="5229200"/>
            <a:ext cx="7488832" cy="757130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b="1" spc="-100" dirty="0" smtClean="0">
                <a:solidFill>
                  <a:schemeClr val="bg2">
                    <a:lumMod val="2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최씨 가문의 </a:t>
            </a:r>
            <a:r>
              <a:rPr lang="ko-KR" altLang="en-US" b="1" spc="-100" dirty="0" err="1" smtClean="0">
                <a:solidFill>
                  <a:schemeClr val="bg2">
                    <a:lumMod val="2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육훈은</a:t>
            </a:r>
            <a:r>
              <a:rPr lang="ko-KR" altLang="en-US" b="1" spc="-100" dirty="0" smtClean="0">
                <a:solidFill>
                  <a:schemeClr val="bg2">
                    <a:lumMod val="2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 최씨 가문과 사회 전체의 행복 지수를 높이는 데 어떤 역할을 하였을까</a:t>
            </a:r>
            <a:r>
              <a:rPr lang="en-US" altLang="ko-KR" b="1" spc="-100" dirty="0" smtClean="0">
                <a:solidFill>
                  <a:schemeClr val="bg2">
                    <a:lumMod val="2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?</a:t>
            </a:r>
            <a:endParaRPr lang="ko-KR" altLang="en-US" b="1" spc="-100" dirty="0">
              <a:solidFill>
                <a:schemeClr val="bg2">
                  <a:lumMod val="2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48064" y="1364832"/>
            <a:ext cx="3744416" cy="3676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971600" y="5589240"/>
            <a:ext cx="7848872" cy="1052596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ko-KR" sz="1600" spc="-100" dirty="0" smtClean="0">
                <a:solidFill>
                  <a:srgbClr val="FF0000"/>
                </a:solidFill>
                <a:latin typeface="+mn-ea"/>
              </a:rPr>
              <a:t>	   </a:t>
            </a:r>
            <a:r>
              <a:rPr lang="ko-KR" altLang="en-US" sz="1600" spc="-100" dirty="0" smtClean="0">
                <a:solidFill>
                  <a:srgbClr val="FF0000"/>
                </a:solidFill>
                <a:latin typeface="+mn-ea"/>
              </a:rPr>
              <a:t>최씨 가문은 </a:t>
            </a:r>
            <a:r>
              <a:rPr lang="ko-KR" altLang="en-US" sz="1600" spc="-100" dirty="0" err="1" smtClean="0">
                <a:solidFill>
                  <a:srgbClr val="FF0000"/>
                </a:solidFill>
                <a:latin typeface="+mn-ea"/>
              </a:rPr>
              <a:t>육훈을</a:t>
            </a:r>
            <a:r>
              <a:rPr lang="ko-KR" altLang="en-US" sz="1600" spc="-100" dirty="0" smtClean="0">
                <a:solidFill>
                  <a:srgbClr val="FF0000"/>
                </a:solidFill>
                <a:latin typeface="+mn-ea"/>
              </a:rPr>
              <a:t> 바탕으로 삶 속에서 도덕적 실천을 생활화하면서 명문가로서 오랫동안 번영하였고</a:t>
            </a:r>
            <a:r>
              <a:rPr lang="en-US" altLang="ko-KR" sz="1600" spc="-100" dirty="0" smtClean="0">
                <a:solidFill>
                  <a:srgbClr val="FF0000"/>
                </a:solidFill>
                <a:latin typeface="+mn-ea"/>
              </a:rPr>
              <a:t>, </a:t>
            </a:r>
            <a:r>
              <a:rPr lang="ko-KR" altLang="en-US" sz="1600" spc="-100" dirty="0" smtClean="0">
                <a:solidFill>
                  <a:srgbClr val="FF0000"/>
                </a:solidFill>
                <a:latin typeface="+mn-ea"/>
              </a:rPr>
              <a:t>최씨 가문을 위해 일하는 소작농이나 인근에 사는 가난한 농민</a:t>
            </a:r>
            <a:r>
              <a:rPr lang="en-US" altLang="ko-KR" sz="1600" spc="-100" dirty="0" smtClean="0">
                <a:solidFill>
                  <a:srgbClr val="FF0000"/>
                </a:solidFill>
                <a:latin typeface="+mn-ea"/>
              </a:rPr>
              <a:t>, </a:t>
            </a:r>
            <a:r>
              <a:rPr lang="ko-KR" altLang="en-US" sz="1600" spc="-100" dirty="0" smtClean="0">
                <a:solidFill>
                  <a:srgbClr val="FF0000"/>
                </a:solidFill>
                <a:latin typeface="+mn-ea"/>
              </a:rPr>
              <a:t>지나가는 과객 등 지역 공동체의 구성원들도 더불어 행복한 삶을 살 수 있었다</a:t>
            </a:r>
            <a:r>
              <a:rPr lang="en-US" altLang="ko-KR" sz="1600" spc="-100" dirty="0" smtClean="0">
                <a:solidFill>
                  <a:srgbClr val="FF0000"/>
                </a:solidFill>
                <a:latin typeface="+mn-ea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61250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212976"/>
            <a:ext cx="8208912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그룹 11"/>
          <p:cNvGrpSpPr/>
          <p:nvPr/>
        </p:nvGrpSpPr>
        <p:grpSpPr>
          <a:xfrm>
            <a:off x="0" y="0"/>
            <a:ext cx="9144000" cy="1106224"/>
            <a:chOff x="0" y="0"/>
            <a:chExt cx="9144000" cy="1106224"/>
          </a:xfrm>
        </p:grpSpPr>
        <p:pic>
          <p:nvPicPr>
            <p:cNvPr id="13" name="그림 12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5900"/>
                      </a14:imgEffect>
                      <a14:imgEffect>
                        <a14:saturation sat="17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1106224"/>
            </a:xfrm>
            <a:prstGeom prst="rect">
              <a:avLst/>
            </a:prstGeom>
          </p:spPr>
        </p:pic>
        <p:sp>
          <p:nvSpPr>
            <p:cNvPr id="17" name="제목 1"/>
            <p:cNvSpPr txBox="1">
              <a:spLocks/>
            </p:cNvSpPr>
            <p:nvPr/>
          </p:nvSpPr>
          <p:spPr>
            <a:xfrm>
              <a:off x="251520" y="33896"/>
              <a:ext cx="7704856" cy="684076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1080000" algn="l"/>
              <a:r>
                <a:rPr lang="ko-KR" altLang="en-US" sz="2300" b="1" spc="-17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다양한 행복 지수를 통해 알아보는 행복한 삶의 실현 조건</a:t>
              </a:r>
            </a:p>
          </p:txBody>
        </p:sp>
      </p:grpSp>
      <p:sp>
        <p:nvSpPr>
          <p:cNvPr id="20" name="제목 1"/>
          <p:cNvSpPr txBox="1">
            <a:spLocks/>
          </p:cNvSpPr>
          <p:nvPr/>
        </p:nvSpPr>
        <p:spPr>
          <a:xfrm>
            <a:off x="195212" y="35520"/>
            <a:ext cx="1077120" cy="64807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000" b="1" spc="-150" dirty="0" smtClean="0">
                <a:solidFill>
                  <a:srgbClr val="0070C0"/>
                </a:solidFill>
                <a:latin typeface="나눔고딕 ExtraBold" pitchFamily="50" charset="-127"/>
                <a:ea typeface="나눔고딕 ExtraBold" pitchFamily="50" charset="-127"/>
              </a:rPr>
              <a:t>함께 </a:t>
            </a:r>
            <a:endParaRPr lang="en-US" altLang="ko-KR" sz="2000" b="1" spc="-150" dirty="0" smtClean="0">
              <a:solidFill>
                <a:srgbClr val="0070C0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r>
              <a:rPr lang="ko-KR" altLang="en-US" sz="2000" b="1" spc="-150" dirty="0" smtClean="0">
                <a:solidFill>
                  <a:srgbClr val="0070C0"/>
                </a:solidFill>
                <a:latin typeface="나눔고딕 ExtraBold" pitchFamily="50" charset="-127"/>
                <a:ea typeface="나눔고딕 ExtraBold" pitchFamily="50" charset="-127"/>
              </a:rPr>
              <a:t>탐구하기 </a:t>
            </a:r>
            <a:endParaRPr lang="en-US" altLang="ko-KR" sz="2000" b="1" spc="-150" dirty="0" smtClean="0">
              <a:solidFill>
                <a:srgbClr val="0070C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83636" y="314900"/>
            <a:ext cx="1296144" cy="377796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33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323528" y="1196752"/>
            <a:ext cx="8424936" cy="14334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</a:pPr>
            <a:r>
              <a:rPr lang="ko-KR" altLang="en-US" sz="1600" dirty="0" smtClean="0">
                <a:latin typeface="나눔명조" pitchFamily="18" charset="-127"/>
                <a:ea typeface="나눔명조" pitchFamily="18" charset="-127"/>
              </a:rPr>
              <a:t>  행복 지수란 한 개인이나 사회가 얼마나 행복한지를 수치화하여 나타내는 척도를 말한다</a:t>
            </a:r>
            <a:r>
              <a:rPr lang="en-US" altLang="ko-KR" sz="1600" dirty="0" smtClean="0">
                <a:latin typeface="나눔명조" pitchFamily="18" charset="-127"/>
                <a:ea typeface="나눔명조" pitchFamily="18" charset="-127"/>
              </a:rPr>
              <a:t>. </a:t>
            </a:r>
            <a:r>
              <a:rPr lang="ko-KR" altLang="en-US" sz="1600" dirty="0" smtClean="0">
                <a:latin typeface="나눔명조" pitchFamily="18" charset="-127"/>
                <a:ea typeface="나눔명조" pitchFamily="18" charset="-127"/>
              </a:rPr>
              <a:t>일반적으로 행복에 영향을 미친다고 판단되는 다양한 요인을 포괄적으로 반영하여 계산한다</a:t>
            </a:r>
            <a:r>
              <a:rPr lang="en-US" altLang="ko-KR" sz="1600" dirty="0" smtClean="0">
                <a:latin typeface="나눔명조" pitchFamily="18" charset="-127"/>
                <a:ea typeface="나눔명조" pitchFamily="18" charset="-127"/>
              </a:rPr>
              <a:t>. </a:t>
            </a:r>
            <a:r>
              <a:rPr lang="ko-KR" altLang="en-US" sz="1600" dirty="0" smtClean="0">
                <a:latin typeface="나눔명조" pitchFamily="18" charset="-127"/>
                <a:ea typeface="나눔명조" pitchFamily="18" charset="-127"/>
              </a:rPr>
              <a:t>그러나 행복에 영향을 미치는 요인을 무엇으로 보느냐에 따라</a:t>
            </a:r>
            <a:r>
              <a:rPr lang="en-US" altLang="ko-KR" sz="1600" dirty="0" smtClean="0">
                <a:latin typeface="나눔명조" pitchFamily="18" charset="-127"/>
                <a:ea typeface="나눔명조" pitchFamily="18" charset="-127"/>
              </a:rPr>
              <a:t>, </a:t>
            </a:r>
            <a:r>
              <a:rPr lang="ko-KR" altLang="en-US" sz="1600" dirty="0" smtClean="0">
                <a:latin typeface="나눔명조" pitchFamily="18" charset="-127"/>
                <a:ea typeface="나눔명조" pitchFamily="18" charset="-127"/>
              </a:rPr>
              <a:t>그것을 어떤 방법으로 계산하느냐에 따라 개인이나 사회의 행복 지수는 다르게 나타난다</a:t>
            </a:r>
            <a:r>
              <a:rPr lang="en-US" altLang="ko-KR" sz="1600" dirty="0" smtClean="0">
                <a:latin typeface="나눔명조" pitchFamily="18" charset="-127"/>
                <a:ea typeface="나눔명조" pitchFamily="18" charset="-127"/>
              </a:rPr>
              <a:t>.</a:t>
            </a:r>
            <a:endParaRPr lang="ko-KR" altLang="en-US" sz="1600" dirty="0"/>
          </a:p>
        </p:txBody>
      </p:sp>
      <p:grpSp>
        <p:nvGrpSpPr>
          <p:cNvPr id="3" name="그룹 37"/>
          <p:cNvGrpSpPr/>
          <p:nvPr/>
        </p:nvGrpSpPr>
        <p:grpSpPr>
          <a:xfrm>
            <a:off x="539552" y="2708919"/>
            <a:ext cx="2937814" cy="502702"/>
            <a:chOff x="410050" y="4221088"/>
            <a:chExt cx="2937814" cy="502702"/>
          </a:xfrm>
        </p:grpSpPr>
        <p:sp>
          <p:nvSpPr>
            <p:cNvPr id="35" name="TextBox 34"/>
            <p:cNvSpPr txBox="1"/>
            <p:nvPr/>
          </p:nvSpPr>
          <p:spPr>
            <a:xfrm>
              <a:off x="683568" y="4221088"/>
              <a:ext cx="2664296" cy="502702"/>
            </a:xfrm>
            <a:prstGeom prst="rect">
              <a:avLst/>
            </a:prstGeom>
            <a:noFill/>
            <a:effectLst>
              <a:innerShdw blurRad="63500" dist="50800" dir="13500000">
                <a:prstClr val="black">
                  <a:alpha val="15000"/>
                </a:prstClr>
              </a:innerShdw>
            </a:effectLst>
          </p:spPr>
          <p:txBody>
            <a:bodyPr wrap="square" rtlCol="0">
              <a:spAutoFit/>
            </a:bodyPr>
            <a:lstStyle/>
            <a:p>
              <a:pPr marL="457200" indent="-457200" algn="just">
                <a:lnSpc>
                  <a:spcPts val="3200"/>
                </a:lnSpc>
                <a:buClr>
                  <a:schemeClr val="tx1">
                    <a:lumMod val="50000"/>
                    <a:lumOff val="50000"/>
                  </a:schemeClr>
                </a:buClr>
                <a:buSzPct val="120000"/>
              </a:pPr>
              <a:r>
                <a:rPr lang="ko-KR" altLang="en-US" sz="2000" spc="-8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행복 </a:t>
              </a:r>
              <a:r>
                <a:rPr lang="ko-KR" altLang="en-US" sz="2000" spc="-80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지수별</a:t>
              </a:r>
              <a:r>
                <a:rPr lang="ko-KR" altLang="en-US" sz="2000" spc="-8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 항목 비교</a:t>
              </a:r>
              <a:endParaRPr lang="en-US" altLang="ko-KR" sz="2000" spc="-8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  <p:pic>
          <p:nvPicPr>
            <p:cNvPr id="36" name="Picture 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10050" y="4339945"/>
              <a:ext cx="272859" cy="2649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51" name="표 50"/>
          <p:cNvGraphicFramePr>
            <a:graphicFrameLocks noGrp="1"/>
          </p:cNvGraphicFramePr>
          <p:nvPr/>
        </p:nvGraphicFramePr>
        <p:xfrm>
          <a:off x="539550" y="3284859"/>
          <a:ext cx="8064898" cy="32135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88299"/>
                <a:gridCol w="2688299"/>
                <a:gridCol w="1248138"/>
                <a:gridCol w="1440162"/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800" b="1" i="0" u="none" strike="noStrike" kern="1200" cap="none" spc="-100" normalizeH="0" baseline="0" noProof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나눔고딕" pitchFamily="50" charset="-127"/>
                          <a:ea typeface="나눔고딕" pitchFamily="50" charset="-127"/>
                          <a:cs typeface="+mn-cs"/>
                        </a:rPr>
                        <a:t>국가별 행복 지수</a:t>
                      </a:r>
                      <a:r>
                        <a:rPr kumimoji="0" lang="en-US" altLang="ko-KR" sz="1800" b="1" i="0" u="none" strike="noStrike" kern="1200" cap="none" spc="-100" normalizeH="0" baseline="0" noProof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나눔고딕" pitchFamily="50" charset="-127"/>
                          <a:ea typeface="나눔고딕" pitchFamily="50" charset="-127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r" defTabSz="914400" rtl="0" eaLnBrk="1" fontAlgn="auto" latinLnBrk="1" hangingPunct="1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0" i="0" u="none" strike="noStrike" kern="1200" cap="none" spc="-100" normalizeH="0" baseline="0" noProof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나눔고딕" pitchFamily="50" charset="-127"/>
                          <a:ea typeface="나눔고딕" pitchFamily="50" charset="-127"/>
                          <a:cs typeface="+mn-cs"/>
                        </a:rPr>
                        <a:t>-</a:t>
                      </a:r>
                      <a:r>
                        <a:rPr kumimoji="0" lang="en-US" altLang="ko-KR" sz="1600" b="0" i="0" u="none" strike="noStrike" kern="1200" cap="none" spc="-100" normalizeH="0" baseline="0" noProof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나눔고딕" pitchFamily="50" charset="-127"/>
                          <a:ea typeface="나눔고딕" pitchFamily="50" charset="-127"/>
                          <a:cs typeface="+mn-cs"/>
                        </a:rPr>
                        <a:t> </a:t>
                      </a:r>
                      <a:r>
                        <a:rPr kumimoji="0" lang="ko-KR" altLang="en-US" sz="1600" b="0" i="0" u="none" strike="noStrike" kern="1200" cap="none" spc="-100" normalizeH="0" baseline="0" noProof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나눔고딕" pitchFamily="50" charset="-127"/>
                          <a:ea typeface="나눔고딕" pitchFamily="50" charset="-127"/>
                          <a:cs typeface="+mn-cs"/>
                        </a:rPr>
                        <a:t>국제 연합</a:t>
                      </a:r>
                      <a:r>
                        <a:rPr kumimoji="0" lang="en-US" altLang="ko-KR" sz="1600" b="0" i="0" u="none" strike="noStrike" kern="1200" cap="none" spc="-100" normalizeH="0" baseline="0" noProof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나눔고딕" pitchFamily="50" charset="-127"/>
                          <a:ea typeface="나눔고딕" pitchFamily="50" charset="-127"/>
                          <a:cs typeface="+mn-cs"/>
                        </a:rPr>
                        <a:t>(UN)</a:t>
                      </a:r>
                      <a:endParaRPr kumimoji="0" lang="ko-KR" altLang="en-US" sz="1800" b="0" i="0" u="none" strike="noStrike" kern="1200" cap="none" spc="-10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나눔고딕" pitchFamily="50" charset="-127"/>
                        <a:ea typeface="나눔고딕" pitchFamily="50" charset="-127"/>
                        <a:cs typeface="+mn-cs"/>
                      </a:endParaRPr>
                    </a:p>
                  </a:txBody>
                  <a:tcPr marL="72000" marR="108000" marT="72000" marB="7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D6EB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800" b="1" i="0" u="none" strike="noStrike" kern="1200" cap="none" spc="-100" normalizeH="0" baseline="0" noProof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나눔고딕" pitchFamily="50" charset="-127"/>
                          <a:ea typeface="나눔고딕" pitchFamily="50" charset="-127"/>
                          <a:cs typeface="+mn-cs"/>
                        </a:rPr>
                        <a:t>지구 행복 지수</a:t>
                      </a:r>
                      <a:r>
                        <a:rPr kumimoji="0" lang="en-US" altLang="ko-KR" sz="1800" b="1" i="0" u="none" strike="noStrike" kern="1200" cap="none" spc="-100" normalizeH="0" baseline="0" noProof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나눔고딕" pitchFamily="50" charset="-127"/>
                          <a:ea typeface="나눔고딕" pitchFamily="50" charset="-127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r" defTabSz="914400" rtl="0" eaLnBrk="1" fontAlgn="auto" latinLnBrk="1" hangingPunct="1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600" b="0" i="0" u="none" strike="noStrike" kern="1200" cap="none" spc="-100" normalizeH="0" baseline="0" noProof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나눔고딕" pitchFamily="50" charset="-127"/>
                          <a:ea typeface="나눔고딕" pitchFamily="50" charset="-127"/>
                          <a:cs typeface="+mn-cs"/>
                        </a:rPr>
                        <a:t>- </a:t>
                      </a:r>
                      <a:r>
                        <a:rPr kumimoji="0" lang="ko-KR" altLang="en-US" sz="1600" b="0" i="0" u="none" strike="noStrike" kern="1200" cap="none" spc="-100" normalizeH="0" baseline="0" noProof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나눔고딕" pitchFamily="50" charset="-127"/>
                          <a:ea typeface="나눔고딕" pitchFamily="50" charset="-127"/>
                          <a:cs typeface="+mn-cs"/>
                        </a:rPr>
                        <a:t>영국 신경제 재단</a:t>
                      </a:r>
                      <a:r>
                        <a:rPr kumimoji="0" lang="en-US" altLang="ko-KR" sz="1600" b="0" i="0" u="none" strike="noStrike" kern="1200" cap="none" spc="-100" normalizeH="0" baseline="0" noProof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나눔고딕" pitchFamily="50" charset="-127"/>
                          <a:ea typeface="나눔고딕" pitchFamily="50" charset="-127"/>
                          <a:cs typeface="+mn-cs"/>
                        </a:rPr>
                        <a:t>(NEF)</a:t>
                      </a:r>
                      <a:endParaRPr kumimoji="0" lang="ko-KR" altLang="en-US" sz="1600" b="0" i="0" u="none" strike="noStrike" kern="1200" cap="none" spc="-100" normalizeH="0" baseline="0" noProof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나눔고딕" pitchFamily="50" charset="-127"/>
                        <a:ea typeface="나눔고딕" pitchFamily="50" charset="-127"/>
                        <a:cs typeface="+mn-cs"/>
                      </a:endParaRPr>
                    </a:p>
                  </a:txBody>
                  <a:tcPr marL="72000" marR="108000" marT="72000" marB="72000" anchor="ctr">
                    <a:lnL w="57150" cap="flat" cmpd="sng" algn="ctr">
                      <a:solidFill>
                        <a:srgbClr val="D6EB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D6EB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800" b="1" i="0" u="none" strike="noStrike" kern="1200" cap="none" spc="-100" normalizeH="0" baseline="0" noProof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나눔고딕" pitchFamily="50" charset="-127"/>
                          <a:ea typeface="나눔고딕" pitchFamily="50" charset="-127"/>
                          <a:cs typeface="+mn-cs"/>
                        </a:rPr>
                        <a:t>더 나은 삶의 지수</a:t>
                      </a:r>
                      <a:r>
                        <a:rPr kumimoji="0" lang="en-US" altLang="ko-KR" sz="1800" b="1" i="0" u="none" strike="noStrike" kern="1200" cap="none" spc="-100" normalizeH="0" baseline="0" noProof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나눔고딕" pitchFamily="50" charset="-127"/>
                          <a:ea typeface="나눔고딕" pitchFamily="50" charset="-127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r" defTabSz="914400" rtl="0" eaLnBrk="1" fontAlgn="auto" latinLnBrk="1" hangingPunct="1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0" i="0" u="none" strike="noStrike" kern="1200" cap="none" spc="-100" normalizeH="0" baseline="0" noProof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나눔고딕" pitchFamily="50" charset="-127"/>
                          <a:ea typeface="나눔고딕" pitchFamily="50" charset="-127"/>
                          <a:cs typeface="+mn-cs"/>
                        </a:rPr>
                        <a:t>-</a:t>
                      </a:r>
                      <a:r>
                        <a:rPr kumimoji="0" lang="en-US" altLang="ko-KR" sz="1600" b="0" i="0" u="none" strike="noStrike" kern="1200" cap="none" spc="-100" normalizeH="0" baseline="0" noProof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나눔고딕" pitchFamily="50" charset="-127"/>
                          <a:ea typeface="나눔고딕" pitchFamily="50" charset="-127"/>
                          <a:cs typeface="+mn-cs"/>
                        </a:rPr>
                        <a:t> </a:t>
                      </a:r>
                      <a:r>
                        <a:rPr kumimoji="0" lang="ko-KR" altLang="en-US" sz="1600" b="0" i="0" u="none" strike="noStrike" kern="1200" cap="none" spc="-100" normalizeH="0" baseline="0" noProof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나눔고딕" pitchFamily="50" charset="-127"/>
                          <a:ea typeface="나눔고딕" pitchFamily="50" charset="-127"/>
                          <a:cs typeface="+mn-cs"/>
                        </a:rPr>
                        <a:t>경제 협력 개발 기구</a:t>
                      </a:r>
                      <a:r>
                        <a:rPr kumimoji="0" lang="en-US" altLang="ko-KR" sz="1600" b="0" i="0" u="none" strike="noStrike" kern="1200" cap="none" spc="-100" normalizeH="0" baseline="0" noProof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나눔고딕" pitchFamily="50" charset="-127"/>
                          <a:ea typeface="나눔고딕" pitchFamily="50" charset="-127"/>
                          <a:cs typeface="+mn-cs"/>
                        </a:rPr>
                        <a:t>(OECD)</a:t>
                      </a:r>
                      <a:endParaRPr kumimoji="0" lang="ko-KR" altLang="en-US" sz="1600" b="0" i="0" u="none" strike="noStrike" kern="1200" cap="none" spc="-100" normalizeH="0" baseline="0" noProof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나눔고딕" pitchFamily="50" charset="-127"/>
                        <a:ea typeface="나눔고딕" pitchFamily="50" charset="-127"/>
                        <a:cs typeface="+mn-cs"/>
                      </a:endParaRPr>
                    </a:p>
                  </a:txBody>
                  <a:tcPr marL="72000" marR="108000" marT="72000" marB="72000" anchor="ctr">
                    <a:lnL w="57150" cap="flat" cmpd="sng" algn="ctr">
                      <a:solidFill>
                        <a:srgbClr val="D6EB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095840">
                <a:tc rowSpan="2">
                  <a:txBody>
                    <a:bodyPr/>
                    <a:lstStyle/>
                    <a:p>
                      <a:pPr latinLnBrk="1">
                        <a:lnSpc>
                          <a:spcPct val="120000"/>
                        </a:lnSpc>
                        <a:buFont typeface="Arial" pitchFamily="34" charset="0"/>
                        <a:buChar char="•"/>
                      </a:pPr>
                      <a:r>
                        <a:rPr lang="en-US" altLang="ko-KR" sz="1600" spc="-100" baseline="0" dirty="0" smtClean="0">
                          <a:solidFill>
                            <a:schemeClr val="tx1"/>
                          </a:solidFill>
                        </a:rPr>
                        <a:t> 1</a:t>
                      </a:r>
                      <a:r>
                        <a:rPr lang="ko-KR" altLang="en-US" sz="1600" spc="-100" baseline="0" dirty="0" smtClean="0">
                          <a:solidFill>
                            <a:schemeClr val="tx1"/>
                          </a:solidFill>
                        </a:rPr>
                        <a:t>인당 국내 총 생산</a:t>
                      </a:r>
                      <a:endParaRPr lang="en-US" altLang="ko-KR" sz="1600" spc="-1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latinLnBrk="1">
                        <a:lnSpc>
                          <a:spcPct val="120000"/>
                        </a:lnSpc>
                        <a:buFont typeface="Arial" pitchFamily="34" charset="0"/>
                        <a:buChar char="•"/>
                      </a:pPr>
                      <a:r>
                        <a:rPr lang="ko-KR" altLang="en-US" sz="1600" spc="-100" baseline="0" dirty="0" smtClean="0">
                          <a:solidFill>
                            <a:schemeClr val="tx1"/>
                          </a:solidFill>
                        </a:rPr>
                        <a:t> 건강 기대 수명</a:t>
                      </a:r>
                      <a:endParaRPr lang="en-US" altLang="ko-KR" sz="1600" spc="-1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latinLnBrk="1">
                        <a:lnSpc>
                          <a:spcPct val="120000"/>
                        </a:lnSpc>
                        <a:buFont typeface="Arial" pitchFamily="34" charset="0"/>
                        <a:buChar char="•"/>
                      </a:pPr>
                      <a:r>
                        <a:rPr lang="ko-KR" altLang="en-US" sz="1600" spc="-100" baseline="0" dirty="0" smtClean="0">
                          <a:solidFill>
                            <a:schemeClr val="tx1"/>
                          </a:solidFill>
                        </a:rPr>
                        <a:t> 사회적 지지</a:t>
                      </a:r>
                      <a:endParaRPr lang="en-US" altLang="ko-KR" sz="1600" spc="-1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latinLnBrk="1">
                        <a:lnSpc>
                          <a:spcPct val="120000"/>
                        </a:lnSpc>
                        <a:buFont typeface="Arial" pitchFamily="34" charset="0"/>
                        <a:buChar char="•"/>
                      </a:pPr>
                      <a:r>
                        <a:rPr lang="ko-KR" altLang="en-US" sz="1600" spc="-100" baseline="0" dirty="0" smtClean="0">
                          <a:solidFill>
                            <a:schemeClr val="tx1"/>
                          </a:solidFill>
                        </a:rPr>
                        <a:t> 삶의 선택에 대한 자유</a:t>
                      </a:r>
                      <a:endParaRPr lang="en-US" altLang="ko-KR" sz="1600" spc="-1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latinLnBrk="1">
                        <a:lnSpc>
                          <a:spcPct val="120000"/>
                        </a:lnSpc>
                        <a:buFont typeface="Arial" pitchFamily="34" charset="0"/>
                        <a:buChar char="•"/>
                      </a:pPr>
                      <a:r>
                        <a:rPr lang="ko-KR" altLang="en-US" sz="1600" spc="-100" baseline="0" dirty="0" smtClean="0">
                          <a:solidFill>
                            <a:schemeClr val="tx1"/>
                          </a:solidFill>
                        </a:rPr>
                        <a:t> 관용</a:t>
                      </a:r>
                      <a:endParaRPr lang="en-US" altLang="ko-KR" sz="1600" spc="-1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latinLnBrk="1">
                        <a:lnSpc>
                          <a:spcPct val="120000"/>
                        </a:lnSpc>
                        <a:buFont typeface="Arial" pitchFamily="34" charset="0"/>
                        <a:buChar char="•"/>
                      </a:pPr>
                      <a:r>
                        <a:rPr lang="ko-KR" altLang="en-US" sz="1600" spc="-100" baseline="0" dirty="0" smtClean="0">
                          <a:solidFill>
                            <a:schemeClr val="tx1"/>
                          </a:solidFill>
                        </a:rPr>
                        <a:t> 부패</a:t>
                      </a:r>
                      <a:endParaRPr lang="ko-KR" altLang="en-US" sz="1600" spc="-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108000" marR="108000" marT="108000" marB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latinLnBrk="1">
                        <a:lnSpc>
                          <a:spcPct val="120000"/>
                        </a:lnSpc>
                        <a:buFont typeface="Arial" pitchFamily="34" charset="0"/>
                        <a:buChar char="•"/>
                      </a:pPr>
                      <a:r>
                        <a:rPr lang="ko-KR" altLang="en-US" sz="1600" spc="-100" baseline="0" dirty="0" smtClean="0">
                          <a:solidFill>
                            <a:schemeClr val="tx1"/>
                          </a:solidFill>
                        </a:rPr>
                        <a:t> 주관적 삶의 만족도</a:t>
                      </a:r>
                      <a:endParaRPr lang="en-US" altLang="ko-KR" sz="1600" spc="-1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latinLnBrk="1">
                        <a:lnSpc>
                          <a:spcPct val="120000"/>
                        </a:lnSpc>
                        <a:buFont typeface="Arial" pitchFamily="34" charset="0"/>
                        <a:buChar char="•"/>
                      </a:pPr>
                      <a:r>
                        <a:rPr lang="ko-KR" altLang="en-US" sz="1600" spc="-100" baseline="0" dirty="0" smtClean="0">
                          <a:solidFill>
                            <a:schemeClr val="tx1"/>
                          </a:solidFill>
                        </a:rPr>
                        <a:t> 기대 수명</a:t>
                      </a:r>
                      <a:endParaRPr lang="en-US" altLang="ko-KR" sz="1600" spc="-1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latinLnBrk="1">
                        <a:lnSpc>
                          <a:spcPct val="120000"/>
                        </a:lnSpc>
                        <a:buFont typeface="Arial" pitchFamily="34" charset="0"/>
                        <a:buChar char="•"/>
                      </a:pPr>
                      <a:r>
                        <a:rPr lang="ko-KR" altLang="en-US" sz="1600" spc="-100" baseline="0" dirty="0" smtClean="0">
                          <a:solidFill>
                            <a:schemeClr val="tx1"/>
                          </a:solidFill>
                        </a:rPr>
                        <a:t> 사회적 불평등</a:t>
                      </a:r>
                      <a:endParaRPr lang="en-US" altLang="ko-KR" sz="1600" spc="-1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latinLnBrk="1">
                        <a:lnSpc>
                          <a:spcPct val="120000"/>
                        </a:lnSpc>
                        <a:buClr>
                          <a:schemeClr val="tx1"/>
                        </a:buClr>
                        <a:buFont typeface="Arial" pitchFamily="34" charset="0"/>
                        <a:buChar char="•"/>
                      </a:pPr>
                      <a:r>
                        <a:rPr kumimoji="0" lang="ko-KR" altLang="en-US" sz="1600" b="1" i="0" u="none" strike="noStrike" kern="1200" cap="none" spc="-100" normalizeH="0" baseline="3000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 </a:t>
                      </a:r>
                      <a:r>
                        <a:rPr kumimoji="0" lang="ko-KR" altLang="en-US" sz="1400" b="1" i="0" u="none" strike="noStrike" kern="1200" cap="none" spc="-100" normalizeH="0" baseline="30000" noProof="0" dirty="0" smtClean="0">
                          <a:ln>
                            <a:noFill/>
                          </a:ln>
                          <a:solidFill>
                            <a:srgbClr val="F79646"/>
                          </a:solidFill>
                          <a:effectLst/>
                          <a:uLnTx/>
                          <a:uFillTx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✽</a:t>
                      </a:r>
                      <a:r>
                        <a:rPr lang="ko-KR" altLang="en-US" sz="1600" spc="-100" baseline="0" dirty="0" smtClean="0">
                          <a:solidFill>
                            <a:schemeClr val="tx1"/>
                          </a:solidFill>
                        </a:rPr>
                        <a:t>생태 발자국</a:t>
                      </a:r>
                      <a:endParaRPr lang="en-US" altLang="ko-KR" sz="1600" spc="-1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lang="en-US" altLang="ko-KR" sz="1600" spc="-1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ko-KR" altLang="en-US" sz="1200" b="0" i="0" u="none" strike="noStrike" kern="1200" cap="none" spc="-100" normalizeH="0" baseline="30000" noProof="0" dirty="0" smtClean="0">
                          <a:ln>
                            <a:noFill/>
                          </a:ln>
                          <a:solidFill>
                            <a:srgbClr val="F79646"/>
                          </a:solidFill>
                          <a:effectLst/>
                          <a:uLnTx/>
                          <a:uFillTx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✽ </a:t>
                      </a:r>
                      <a:r>
                        <a:rPr kumimoji="0" lang="ko-KR" altLang="en-US" sz="1200" b="1" i="0" u="none" strike="noStrike" kern="1200" cap="none" spc="-50" normalizeH="0" baseline="0" noProof="0" dirty="0" smtClean="0">
                          <a:ln>
                            <a:noFill/>
                          </a:ln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effectLst/>
                          <a:uLnTx/>
                          <a:uFillTx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생태 발자국</a:t>
                      </a:r>
                      <a:r>
                        <a:rPr kumimoji="0" lang="en-US" altLang="ko-KR" sz="1200" b="1" i="0" u="none" strike="noStrike" kern="1200" cap="none" spc="-50" normalizeH="0" baseline="0" noProof="0" dirty="0" smtClean="0">
                          <a:ln>
                            <a:noFill/>
                          </a:ln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effectLst/>
                          <a:uLnTx/>
                          <a:uFillTx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: </a:t>
                      </a:r>
                      <a:r>
                        <a:rPr kumimoji="0" lang="ko-KR" altLang="en-US" sz="1200" b="0" i="0" u="none" strike="noStrike" kern="1200" cap="none" spc="-50" normalizeH="0" baseline="0" noProof="0" dirty="0" smtClean="0">
                          <a:ln>
                            <a:noFill/>
                          </a:ln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effectLst/>
                          <a:uLnTx/>
                          <a:uFillTx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사람이 사는 동안 자연에 남긴 영향을 토지의 면적으로 환산한 수치</a:t>
                      </a:r>
                      <a:endParaRPr lang="ko-KR" altLang="en-US" sz="1600" spc="-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108000" marR="108000" marT="108000" marB="7200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20000"/>
                        </a:lnSpc>
                        <a:buFont typeface="Arial" pitchFamily="34" charset="0"/>
                        <a:buChar char="•"/>
                      </a:pPr>
                      <a:r>
                        <a:rPr lang="ko-KR" altLang="en-US" sz="1600" spc="-100" baseline="0" dirty="0" smtClean="0">
                          <a:solidFill>
                            <a:schemeClr val="tx1"/>
                          </a:solidFill>
                        </a:rPr>
                        <a:t> 주거</a:t>
                      </a:r>
                      <a:endParaRPr lang="en-US" altLang="ko-KR" sz="1600" spc="-1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latinLnBrk="1">
                        <a:lnSpc>
                          <a:spcPct val="120000"/>
                        </a:lnSpc>
                        <a:buFont typeface="Arial" pitchFamily="34" charset="0"/>
                        <a:buChar char="•"/>
                      </a:pPr>
                      <a:r>
                        <a:rPr lang="ko-KR" altLang="en-US" sz="1600" spc="-100" baseline="0" dirty="0" smtClean="0">
                          <a:solidFill>
                            <a:schemeClr val="tx1"/>
                          </a:solidFill>
                        </a:rPr>
                        <a:t> 고용</a:t>
                      </a:r>
                      <a:endParaRPr lang="en-US" altLang="ko-KR" sz="1600" spc="-1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latinLnBrk="1">
                        <a:lnSpc>
                          <a:spcPct val="120000"/>
                        </a:lnSpc>
                        <a:buFont typeface="Arial" pitchFamily="34" charset="0"/>
                        <a:buChar char="•"/>
                      </a:pPr>
                      <a:r>
                        <a:rPr lang="ko-KR" altLang="en-US" sz="1600" spc="-100" baseline="0" dirty="0" smtClean="0">
                          <a:solidFill>
                            <a:schemeClr val="tx1"/>
                          </a:solidFill>
                        </a:rPr>
                        <a:t> 교육</a:t>
                      </a:r>
                      <a:endParaRPr lang="en-US" altLang="ko-KR" sz="1600" spc="-1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latinLnBrk="1">
                        <a:lnSpc>
                          <a:spcPct val="120000"/>
                        </a:lnSpc>
                        <a:buFont typeface="Arial" pitchFamily="34" charset="0"/>
                        <a:buChar char="•"/>
                      </a:pPr>
                      <a:r>
                        <a:rPr lang="ko-KR" altLang="en-US" sz="1600" spc="-100" baseline="0" dirty="0" smtClean="0">
                          <a:solidFill>
                            <a:schemeClr val="tx1"/>
                          </a:solidFill>
                        </a:rPr>
                        <a:t> 시민 참여</a:t>
                      </a:r>
                      <a:endParaRPr lang="en-US" altLang="ko-KR" sz="1600" spc="-1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latinLnBrk="1">
                        <a:lnSpc>
                          <a:spcPct val="120000"/>
                        </a:lnSpc>
                        <a:buFont typeface="Arial" pitchFamily="34" charset="0"/>
                        <a:buChar char="•"/>
                      </a:pPr>
                      <a:r>
                        <a:rPr lang="ko-KR" altLang="en-US" sz="1600" spc="-100" baseline="0" dirty="0" smtClean="0">
                          <a:solidFill>
                            <a:schemeClr val="tx1"/>
                          </a:solidFill>
                        </a:rPr>
                        <a:t> 건강</a:t>
                      </a:r>
                      <a:endParaRPr lang="en-US" altLang="ko-KR" sz="1600" spc="-1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latinLnBrk="1">
                        <a:lnSpc>
                          <a:spcPct val="120000"/>
                        </a:lnSpc>
                        <a:buFont typeface="Arial" pitchFamily="34" charset="0"/>
                        <a:buChar char="•"/>
                      </a:pPr>
                      <a:r>
                        <a:rPr lang="ko-KR" altLang="en-US" sz="1600" spc="-100" baseline="0" dirty="0" smtClean="0">
                          <a:solidFill>
                            <a:schemeClr val="tx1"/>
                          </a:solidFill>
                        </a:rPr>
                        <a:t> 안전</a:t>
                      </a:r>
                      <a:endParaRPr lang="en-US" altLang="ko-KR" sz="1600" spc="-10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108000" marR="108000" marT="108000" marB="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20000"/>
                        </a:lnSpc>
                        <a:buFont typeface="Arial" pitchFamily="34" charset="0"/>
                        <a:buChar char="•"/>
                      </a:pPr>
                      <a:r>
                        <a:rPr lang="ko-KR" altLang="en-US" sz="1600" spc="-100" baseline="0" dirty="0" smtClean="0">
                          <a:solidFill>
                            <a:schemeClr val="tx1"/>
                          </a:solidFill>
                        </a:rPr>
                        <a:t> 소득</a:t>
                      </a:r>
                      <a:endParaRPr lang="en-US" altLang="ko-KR" sz="1600" spc="-1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latinLnBrk="1">
                        <a:lnSpc>
                          <a:spcPct val="120000"/>
                        </a:lnSpc>
                        <a:buFont typeface="Arial" pitchFamily="34" charset="0"/>
                        <a:buChar char="•"/>
                      </a:pPr>
                      <a:r>
                        <a:rPr lang="ko-KR" altLang="en-US" sz="1600" spc="-100" baseline="0" dirty="0" smtClean="0">
                          <a:solidFill>
                            <a:schemeClr val="tx1"/>
                          </a:solidFill>
                        </a:rPr>
                        <a:t> 공동체</a:t>
                      </a:r>
                      <a:endParaRPr lang="en-US" altLang="ko-KR" sz="1600" spc="-1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latinLnBrk="1">
                        <a:lnSpc>
                          <a:spcPct val="120000"/>
                        </a:lnSpc>
                        <a:buFont typeface="Arial" pitchFamily="34" charset="0"/>
                        <a:buChar char="•"/>
                      </a:pPr>
                      <a:r>
                        <a:rPr lang="ko-KR" altLang="en-US" sz="1600" spc="-100" baseline="0" dirty="0" smtClean="0">
                          <a:solidFill>
                            <a:schemeClr val="tx1"/>
                          </a:solidFill>
                        </a:rPr>
                        <a:t> 환경</a:t>
                      </a:r>
                      <a:endParaRPr lang="en-US" altLang="ko-KR" sz="1600" spc="-1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latinLnBrk="1">
                        <a:lnSpc>
                          <a:spcPct val="120000"/>
                        </a:lnSpc>
                        <a:buFont typeface="Arial" pitchFamily="34" charset="0"/>
                        <a:buChar char="•"/>
                      </a:pPr>
                      <a:r>
                        <a:rPr lang="ko-KR" altLang="en-US" sz="1600" spc="-100" baseline="0" dirty="0" smtClean="0">
                          <a:solidFill>
                            <a:schemeClr val="tx1"/>
                          </a:solidFill>
                        </a:rPr>
                        <a:t> 삶의 만족도</a:t>
                      </a:r>
                      <a:endParaRPr lang="en-US" altLang="ko-KR" sz="1600" spc="-10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108000" marR="72000" marT="108000" marB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163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latinLnBrk="1">
                        <a:lnSpc>
                          <a:spcPct val="120000"/>
                        </a:lnSpc>
                        <a:buFont typeface="Arial" pitchFamily="34" charset="0"/>
                        <a:buChar char="•"/>
                      </a:pPr>
                      <a:r>
                        <a:rPr lang="ko-KR" altLang="en-US" sz="1600" spc="-100" baseline="0" dirty="0" smtClean="0">
                          <a:solidFill>
                            <a:schemeClr val="tx1"/>
                          </a:solidFill>
                        </a:rPr>
                        <a:t> 일과 생활의 균형</a:t>
                      </a:r>
                      <a:endParaRPr lang="ko-KR" altLang="en-US" sz="1600" spc="-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108000" marR="108000" marT="0" marB="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pc="-10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108000" marR="108000" marT="108000" marB="72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693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1"/>
          <p:cNvGrpSpPr/>
          <p:nvPr/>
        </p:nvGrpSpPr>
        <p:grpSpPr>
          <a:xfrm>
            <a:off x="0" y="0"/>
            <a:ext cx="9144000" cy="1106224"/>
            <a:chOff x="0" y="0"/>
            <a:chExt cx="9144000" cy="1106224"/>
          </a:xfrm>
        </p:grpSpPr>
        <p:pic>
          <p:nvPicPr>
            <p:cNvPr id="10" name="그림 9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5900"/>
                      </a14:imgEffect>
                      <a14:imgEffect>
                        <a14:saturation sat="17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1106224"/>
            </a:xfrm>
            <a:prstGeom prst="rect">
              <a:avLst/>
            </a:prstGeom>
          </p:spPr>
        </p:pic>
        <p:sp>
          <p:nvSpPr>
            <p:cNvPr id="11" name="제목 1"/>
            <p:cNvSpPr txBox="1">
              <a:spLocks/>
            </p:cNvSpPr>
            <p:nvPr/>
          </p:nvSpPr>
          <p:spPr>
            <a:xfrm>
              <a:off x="251520" y="33896"/>
              <a:ext cx="7704856" cy="684076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1080000" algn="l"/>
              <a:r>
                <a:rPr lang="ko-KR" altLang="en-US" sz="2700" b="1" spc="-15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국민이 희망하는 행복의 조건</a:t>
              </a:r>
            </a:p>
          </p:txBody>
        </p:sp>
      </p:grpSp>
      <p:sp>
        <p:nvSpPr>
          <p:cNvPr id="12" name="제목 1"/>
          <p:cNvSpPr txBox="1">
            <a:spLocks/>
          </p:cNvSpPr>
          <p:nvPr/>
        </p:nvSpPr>
        <p:spPr>
          <a:xfrm>
            <a:off x="195212" y="35520"/>
            <a:ext cx="1077120" cy="64807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000" b="1" spc="-150" dirty="0" smtClean="0">
                <a:solidFill>
                  <a:srgbClr val="0070C0"/>
                </a:solidFill>
                <a:latin typeface="나눔고딕 ExtraBold" pitchFamily="50" charset="-127"/>
                <a:ea typeface="나눔고딕 ExtraBold" pitchFamily="50" charset="-127"/>
              </a:rPr>
              <a:t>함께 </a:t>
            </a:r>
            <a:endParaRPr lang="en-US" altLang="ko-KR" sz="2000" b="1" spc="-150" dirty="0" smtClean="0">
              <a:solidFill>
                <a:srgbClr val="0070C0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r>
              <a:rPr lang="ko-KR" altLang="en-US" sz="2000" b="1" spc="-150" dirty="0" smtClean="0">
                <a:solidFill>
                  <a:srgbClr val="0070C0"/>
                </a:solidFill>
                <a:latin typeface="나눔고딕 ExtraBold" pitchFamily="50" charset="-127"/>
                <a:ea typeface="나눔고딕 ExtraBold" pitchFamily="50" charset="-127"/>
              </a:rPr>
              <a:t>탐구하기 </a:t>
            </a:r>
            <a:endParaRPr lang="en-US" altLang="ko-KR" sz="2000" b="1" spc="-150" dirty="0" smtClean="0">
              <a:solidFill>
                <a:srgbClr val="0070C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583636" y="314900"/>
            <a:ext cx="1296144" cy="415498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32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9512" y="1219399"/>
            <a:ext cx="8712968" cy="769441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ko-KR" altLang="en-US" sz="2200" b="1" spc="-5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모둠별로</a:t>
            </a:r>
            <a:r>
              <a:rPr lang="ko-KR" altLang="en-US" sz="2200" b="1" spc="-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 행복 지수를 하나씩 맡아 해당 지수의 각 항목이 행복과 어떤 관계가 있는지 정리하여 발표해 보자</a:t>
            </a:r>
            <a:r>
              <a:rPr lang="en-US" altLang="ko-KR" sz="2200" b="1" spc="-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55576" y="1988840"/>
            <a:ext cx="2952328" cy="507831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b="1" spc="-100" dirty="0" smtClean="0">
                <a:solidFill>
                  <a:srgbClr val="FF0000"/>
                </a:solidFill>
                <a:latin typeface="+mn-ea"/>
              </a:rPr>
              <a:t>- </a:t>
            </a:r>
            <a:r>
              <a:rPr lang="ko-KR" altLang="en-US" sz="2000" b="1" spc="-100" dirty="0" smtClean="0">
                <a:solidFill>
                  <a:srgbClr val="FF0000"/>
                </a:solidFill>
                <a:latin typeface="+mn-ea"/>
              </a:rPr>
              <a:t>국가별 행복 지수</a:t>
            </a:r>
            <a:endParaRPr lang="en-US" altLang="ko-KR" sz="2000" b="1" spc="-100" dirty="0" smtClean="0">
              <a:solidFill>
                <a:srgbClr val="FF0000"/>
              </a:solidFill>
              <a:latin typeface="+mn-ea"/>
            </a:endParaRPr>
          </a:p>
        </p:txBody>
      </p:sp>
      <p:graphicFrame>
        <p:nvGraphicFramePr>
          <p:cNvPr id="9" name="표 8"/>
          <p:cNvGraphicFramePr>
            <a:graphicFrameLocks noGrp="1"/>
          </p:cNvGraphicFramePr>
          <p:nvPr/>
        </p:nvGraphicFramePr>
        <p:xfrm>
          <a:off x="755576" y="2636912"/>
          <a:ext cx="6768752" cy="276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6264"/>
                <a:gridCol w="4392488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b="1" spc="-100" dirty="0" smtClean="0">
                          <a:solidFill>
                            <a:srgbClr val="FF0000"/>
                          </a:solidFill>
                          <a:latin typeface="+mn-ea"/>
                        </a:rPr>
                        <a:t>1</a:t>
                      </a:r>
                      <a:r>
                        <a:rPr lang="ko-KR" altLang="en-US" b="1" spc="-100" dirty="0" smtClean="0">
                          <a:solidFill>
                            <a:srgbClr val="FF0000"/>
                          </a:solidFill>
                          <a:latin typeface="+mn-ea"/>
                        </a:rPr>
                        <a:t>인당 국내 총생산</a:t>
                      </a:r>
                      <a:endParaRPr lang="en-US" altLang="ko-KR" b="1" spc="-100" dirty="0" smtClean="0">
                        <a:solidFill>
                          <a:srgbClr val="FF0000"/>
                        </a:solidFill>
                        <a:latin typeface="+mn-ea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b="0" spc="-100" dirty="0" smtClean="0">
                          <a:solidFill>
                            <a:srgbClr val="FF0000"/>
                          </a:solidFill>
                          <a:latin typeface="+mn-ea"/>
                        </a:rPr>
                        <a:t>경제적인 조건</a:t>
                      </a:r>
                      <a:endParaRPr lang="ko-KR" altLang="en-US" b="0" dirty="0"/>
                    </a:p>
                  </a:txBody>
                  <a:tcPr>
                    <a:lnL w="952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1" spc="-100" dirty="0" smtClean="0">
                          <a:solidFill>
                            <a:srgbClr val="FF0000"/>
                          </a:solidFill>
                          <a:latin typeface="+mn-ea"/>
                        </a:rPr>
                        <a:t>건강 기대 수명</a:t>
                      </a:r>
                      <a:endParaRPr lang="ko-KR" altLang="en-US" dirty="0"/>
                    </a:p>
                  </a:txBody>
                  <a:tcPr anchor="ctr">
                    <a:lnL w="952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b="0" spc="-100" dirty="0" smtClean="0">
                          <a:solidFill>
                            <a:srgbClr val="FF0000"/>
                          </a:solidFill>
                          <a:latin typeface="+mn-ea"/>
                        </a:rPr>
                        <a:t>의료 서비스</a:t>
                      </a:r>
                      <a:r>
                        <a:rPr lang="en-US" altLang="ko-KR" b="0" spc="-100" dirty="0" smtClean="0">
                          <a:solidFill>
                            <a:srgbClr val="FF0000"/>
                          </a:solidFill>
                          <a:latin typeface="+mn-ea"/>
                        </a:rPr>
                        <a:t>, </a:t>
                      </a:r>
                      <a:r>
                        <a:rPr lang="ko-KR" altLang="en-US" b="0" spc="-100" dirty="0" smtClean="0">
                          <a:solidFill>
                            <a:srgbClr val="FF0000"/>
                          </a:solidFill>
                          <a:latin typeface="+mn-ea"/>
                        </a:rPr>
                        <a:t>체육 시설 등의 정주 환경 및 사회 </a:t>
                      </a:r>
                      <a:r>
                        <a:rPr lang="en-US" altLang="ko-KR" b="0" spc="-100" dirty="0" smtClean="0">
                          <a:solidFill>
                            <a:srgbClr val="FF0000"/>
                          </a:solidFill>
                          <a:latin typeface="+mn-ea"/>
                        </a:rPr>
                        <a:t>· </a:t>
                      </a:r>
                      <a:r>
                        <a:rPr lang="ko-KR" altLang="en-US" b="0" spc="-100" dirty="0" smtClean="0">
                          <a:solidFill>
                            <a:srgbClr val="FF0000"/>
                          </a:solidFill>
                          <a:latin typeface="+mn-ea"/>
                        </a:rPr>
                        <a:t>경제적 여건</a:t>
                      </a:r>
                      <a:endParaRPr lang="ko-KR" altLang="en-US" b="0" dirty="0"/>
                    </a:p>
                  </a:txBody>
                  <a:tcPr>
                    <a:lnL w="952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1" spc="-100" dirty="0" smtClean="0">
                          <a:solidFill>
                            <a:srgbClr val="FF0000"/>
                          </a:solidFill>
                          <a:latin typeface="+mn-ea"/>
                        </a:rPr>
                        <a:t>사회적 지지</a:t>
                      </a:r>
                      <a:endParaRPr lang="ko-KR" altLang="en-US" dirty="0"/>
                    </a:p>
                  </a:txBody>
                  <a:tcPr anchor="ctr">
                    <a:lnL w="952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b="0" spc="-100" dirty="0" smtClean="0">
                          <a:solidFill>
                            <a:srgbClr val="FF0000"/>
                          </a:solidFill>
                          <a:latin typeface="+mn-ea"/>
                        </a:rPr>
                        <a:t>주변 사람들과 사회로부터의 정서적 지지 및 구체적 원조</a:t>
                      </a:r>
                      <a:endParaRPr lang="ko-KR" altLang="en-US" b="0" dirty="0"/>
                    </a:p>
                  </a:txBody>
                  <a:tcPr>
                    <a:lnL w="952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1" spc="-100" dirty="0" smtClean="0">
                          <a:solidFill>
                            <a:srgbClr val="FF0000"/>
                          </a:solidFill>
                          <a:latin typeface="+mn-ea"/>
                        </a:rPr>
                        <a:t>삶의 선택에 대한 자유</a:t>
                      </a:r>
                      <a:endParaRPr lang="ko-KR" altLang="en-US" dirty="0"/>
                    </a:p>
                  </a:txBody>
                  <a:tcPr anchor="ctr">
                    <a:lnL w="952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b="0" spc="-100" dirty="0" smtClean="0">
                          <a:solidFill>
                            <a:srgbClr val="FF0000"/>
                          </a:solidFill>
                          <a:latin typeface="+mn-ea"/>
                        </a:rPr>
                        <a:t>자유 민주주의의 실현 정도 </a:t>
                      </a:r>
                      <a:endParaRPr lang="ko-KR" altLang="en-US" b="0" dirty="0"/>
                    </a:p>
                  </a:txBody>
                  <a:tcPr>
                    <a:lnL w="952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1" spc="-100" dirty="0" smtClean="0">
                          <a:solidFill>
                            <a:srgbClr val="FF0000"/>
                          </a:solidFill>
                          <a:latin typeface="+mn-ea"/>
                        </a:rPr>
                        <a:t>관용</a:t>
                      </a:r>
                      <a:endParaRPr lang="ko-KR" altLang="en-US" dirty="0"/>
                    </a:p>
                  </a:txBody>
                  <a:tcPr anchor="ctr">
                    <a:lnL w="952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b="0" spc="-100" dirty="0" smtClean="0">
                          <a:solidFill>
                            <a:srgbClr val="FF0000"/>
                          </a:solidFill>
                          <a:latin typeface="+mn-ea"/>
                        </a:rPr>
                        <a:t>공동체 문화</a:t>
                      </a:r>
                      <a:r>
                        <a:rPr lang="en-US" altLang="ko-KR" b="0" spc="-100" dirty="0" smtClean="0">
                          <a:solidFill>
                            <a:srgbClr val="FF0000"/>
                          </a:solidFill>
                          <a:latin typeface="+mn-ea"/>
                        </a:rPr>
                        <a:t>(</a:t>
                      </a:r>
                      <a:r>
                        <a:rPr lang="ko-KR" altLang="en-US" b="0" spc="-100" dirty="0" smtClean="0">
                          <a:solidFill>
                            <a:srgbClr val="FF0000"/>
                          </a:solidFill>
                          <a:latin typeface="+mn-ea"/>
                        </a:rPr>
                        <a:t>타인의 대한 배려와 이해</a:t>
                      </a:r>
                      <a:r>
                        <a:rPr lang="en-US" altLang="ko-KR" b="0" spc="-100" dirty="0" smtClean="0">
                          <a:solidFill>
                            <a:srgbClr val="FF0000"/>
                          </a:solidFill>
                          <a:latin typeface="+mn-ea"/>
                        </a:rPr>
                        <a:t>)</a:t>
                      </a:r>
                      <a:endParaRPr lang="ko-KR" altLang="en-US" b="0" dirty="0"/>
                    </a:p>
                  </a:txBody>
                  <a:tcPr>
                    <a:lnL w="952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1" spc="-100" dirty="0" smtClean="0">
                          <a:solidFill>
                            <a:srgbClr val="FF0000"/>
                          </a:solidFill>
                          <a:latin typeface="+mn-ea"/>
                        </a:rPr>
                        <a:t>부패</a:t>
                      </a:r>
                      <a:endParaRPr lang="ko-KR" altLang="en-US" dirty="0"/>
                    </a:p>
                  </a:txBody>
                  <a:tcPr anchor="ctr">
                    <a:lnL w="952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b="0" spc="-100" dirty="0" smtClean="0">
                          <a:solidFill>
                            <a:srgbClr val="FF0000"/>
                          </a:solidFill>
                          <a:latin typeface="+mn-ea"/>
                        </a:rPr>
                        <a:t>사회의 도덕성</a:t>
                      </a:r>
                      <a:r>
                        <a:rPr lang="en-US" altLang="ko-KR" b="0" spc="-100" dirty="0" smtClean="0">
                          <a:solidFill>
                            <a:srgbClr val="FF0000"/>
                          </a:solidFill>
                          <a:latin typeface="+mn-ea"/>
                        </a:rPr>
                        <a:t>(</a:t>
                      </a:r>
                      <a:r>
                        <a:rPr lang="ko-KR" altLang="en-US" b="0" spc="-100" dirty="0" smtClean="0">
                          <a:solidFill>
                            <a:srgbClr val="FF0000"/>
                          </a:solidFill>
                          <a:latin typeface="+mn-ea"/>
                        </a:rPr>
                        <a:t>정의로운 사회</a:t>
                      </a:r>
                      <a:r>
                        <a:rPr lang="en-US" altLang="ko-KR" b="0" spc="-100" dirty="0" smtClean="0">
                          <a:solidFill>
                            <a:srgbClr val="FF0000"/>
                          </a:solidFill>
                          <a:latin typeface="+mn-ea"/>
                        </a:rPr>
                        <a:t>)</a:t>
                      </a:r>
                      <a:endParaRPr lang="ko-KR" altLang="en-US" b="0" dirty="0"/>
                    </a:p>
                  </a:txBody>
                  <a:tcPr>
                    <a:lnL w="952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9412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직사각형 12"/>
          <p:cNvSpPr/>
          <p:nvPr/>
        </p:nvSpPr>
        <p:spPr>
          <a:xfrm>
            <a:off x="575556" y="1916832"/>
            <a:ext cx="7992888" cy="3024336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" name="그룹 1"/>
          <p:cNvGrpSpPr/>
          <p:nvPr/>
        </p:nvGrpSpPr>
        <p:grpSpPr>
          <a:xfrm>
            <a:off x="0" y="0"/>
            <a:ext cx="9144000" cy="1106224"/>
            <a:chOff x="0" y="0"/>
            <a:chExt cx="9144000" cy="1106224"/>
          </a:xfrm>
        </p:grpSpPr>
        <p:grpSp>
          <p:nvGrpSpPr>
            <p:cNvPr id="12" name="그룹 11"/>
            <p:cNvGrpSpPr/>
            <p:nvPr/>
          </p:nvGrpSpPr>
          <p:grpSpPr>
            <a:xfrm>
              <a:off x="0" y="0"/>
              <a:ext cx="9144000" cy="1106224"/>
              <a:chOff x="0" y="0"/>
              <a:chExt cx="9144000" cy="1106224"/>
            </a:xfrm>
          </p:grpSpPr>
          <p:pic>
            <p:nvPicPr>
              <p:cNvPr id="18" name="그림 17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5900"/>
                        </a14:imgEffect>
                        <a14:imgEffect>
                          <a14:saturation sat="17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9144000" cy="1106224"/>
              </a:xfrm>
              <a:prstGeom prst="rect">
                <a:avLst/>
              </a:prstGeom>
            </p:spPr>
          </p:pic>
          <p:sp>
            <p:nvSpPr>
              <p:cNvPr id="19" name="제목 1"/>
              <p:cNvSpPr txBox="1">
                <a:spLocks/>
              </p:cNvSpPr>
              <p:nvPr/>
            </p:nvSpPr>
            <p:spPr>
              <a:xfrm>
                <a:off x="251520" y="33896"/>
                <a:ext cx="7056784" cy="68407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1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ko-KR" altLang="en-US" sz="2800" b="1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나눔고딕 ExtraBold" pitchFamily="50" charset="-127"/>
                    <a:ea typeface="나눔고딕 ExtraBold" pitchFamily="50" charset="-127"/>
                  </a:rPr>
                  <a:t>생각 펼치기</a:t>
                </a:r>
                <a:endParaRPr lang="ko-KR" altLang="en-US" sz="28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endParaRPr>
              </a:p>
            </p:txBody>
          </p:sp>
        </p:grpSp>
        <p:sp>
          <p:nvSpPr>
            <p:cNvPr id="20" name="TextBox 19"/>
            <p:cNvSpPr txBox="1"/>
            <p:nvPr/>
          </p:nvSpPr>
          <p:spPr>
            <a:xfrm>
              <a:off x="7583636" y="314900"/>
              <a:ext cx="1296144" cy="377796"/>
            </a:xfrm>
            <a:prstGeom prst="rect">
              <a:avLst/>
            </a:prstGeom>
            <a:noFill/>
            <a:effectLst>
              <a:innerShdw blurRad="114300">
                <a:prstClr val="black"/>
              </a:innerShdw>
            </a:effectLst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>
                <a:lnSpc>
                  <a:spcPct val="150000"/>
                </a:lnSpc>
                <a:defRPr sz="1400" b="1">
                  <a:solidFill>
                    <a:schemeClr val="bg1">
                      <a:lumMod val="50000"/>
                    </a:schemeClr>
                  </a:solidFill>
                  <a:latin typeface="+mn-ea"/>
                </a:defRPr>
              </a:lvl1pPr>
            </a:lstStyle>
            <a:p>
              <a:pPr algn="r"/>
              <a:r>
                <a:rPr lang="ko-KR" altLang="en-US" dirty="0">
                  <a:latin typeface="나눔고딕 ExtraBold" pitchFamily="50" charset="-127"/>
                  <a:ea typeface="나눔고딕 ExtraBold" pitchFamily="50" charset="-127"/>
                </a:rPr>
                <a:t>교과서 </a:t>
              </a:r>
              <a:r>
                <a:rPr lang="en-US" altLang="ko-KR" dirty="0" smtClean="0">
                  <a:latin typeface="나눔고딕 ExtraBold" pitchFamily="50" charset="-127"/>
                  <a:ea typeface="나눔고딕 ExtraBold" pitchFamily="50" charset="-127"/>
                </a:rPr>
                <a:t>28</a:t>
              </a:r>
              <a:r>
                <a:rPr lang="ko-KR" altLang="en-US" dirty="0" smtClean="0">
                  <a:latin typeface="나눔고딕 ExtraBold" pitchFamily="50" charset="-127"/>
                  <a:ea typeface="나눔고딕 ExtraBold" pitchFamily="50" charset="-127"/>
                </a:rPr>
                <a:t>쪽</a:t>
              </a:r>
              <a:endParaRPr lang="ko-KR" altLang="en-US" dirty="0"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9" name="직사각형 8"/>
          <p:cNvSpPr/>
          <p:nvPr/>
        </p:nvSpPr>
        <p:spPr>
          <a:xfrm>
            <a:off x="683568" y="1988840"/>
            <a:ext cx="7848872" cy="27909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400" spc="-150" dirty="0" smtClean="0">
                <a:latin typeface="맑은 고딕" pitchFamily="50" charset="-127"/>
                <a:ea typeface="맑은 고딕" pitchFamily="50" charset="-127"/>
              </a:rPr>
              <a:t>국제 연합</a:t>
            </a:r>
            <a:r>
              <a:rPr lang="en-US" altLang="ko-KR" sz="2400" spc="-150" dirty="0" smtClean="0">
                <a:latin typeface="맑은 고딕" pitchFamily="50" charset="-127"/>
                <a:ea typeface="맑은 고딕" pitchFamily="50" charset="-127"/>
              </a:rPr>
              <a:t>(UN)</a:t>
            </a:r>
            <a:r>
              <a:rPr lang="ko-KR" altLang="en-US" sz="2400" spc="-150" dirty="0" smtClean="0">
                <a:latin typeface="맑은 고딕" pitchFamily="50" charset="-127"/>
                <a:ea typeface="맑은 고딕" pitchFamily="50" charset="-127"/>
              </a:rPr>
              <a:t>은 </a:t>
            </a:r>
            <a:r>
              <a:rPr lang="en-US" altLang="ko-KR" sz="2400" spc="-150" dirty="0" smtClean="0">
                <a:latin typeface="맑은 고딕" pitchFamily="50" charset="-127"/>
                <a:ea typeface="맑은 고딕" pitchFamily="50" charset="-127"/>
              </a:rPr>
              <a:t>2011</a:t>
            </a:r>
            <a:r>
              <a:rPr lang="ko-KR" altLang="en-US" sz="2400" spc="-150" dirty="0" smtClean="0">
                <a:latin typeface="맑은 고딕" pitchFamily="50" charset="-127"/>
                <a:ea typeface="맑은 고딕" pitchFamily="50" charset="-127"/>
              </a:rPr>
              <a:t>년 행복에 관한 국제 연합 결의안을 채택하였다</a:t>
            </a:r>
            <a:r>
              <a:rPr lang="en-US" altLang="ko-KR" sz="2400" spc="-150" dirty="0" smtClean="0">
                <a:latin typeface="맑은 고딕" pitchFamily="50" charset="-127"/>
                <a:ea typeface="맑은 고딕" pitchFamily="50" charset="-127"/>
              </a:rPr>
              <a:t>. “</a:t>
            </a:r>
            <a:r>
              <a:rPr lang="ko-KR" altLang="en-US" sz="2400" spc="-150" dirty="0" smtClean="0">
                <a:latin typeface="맑은 고딕" pitchFamily="50" charset="-127"/>
                <a:ea typeface="맑은 고딕" pitchFamily="50" charset="-127"/>
              </a:rPr>
              <a:t>행복은 인간 모두의 근본적인 권리이자 목적이며</a:t>
            </a:r>
            <a:r>
              <a:rPr lang="en-US" altLang="ko-KR" sz="2400" spc="-150" dirty="0" smtClean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2400" spc="-150" dirty="0" smtClean="0">
                <a:latin typeface="맑은 고딕" pitchFamily="50" charset="-127"/>
                <a:ea typeface="맑은 고딕" pitchFamily="50" charset="-127"/>
              </a:rPr>
              <a:t>각국의 정부는 이를 보장하기 위한 정책을 실행해야 한다</a:t>
            </a:r>
            <a:r>
              <a:rPr lang="en-US" altLang="ko-KR" sz="2400" spc="-150" dirty="0" smtClean="0">
                <a:latin typeface="맑은 고딕" pitchFamily="50" charset="-127"/>
                <a:ea typeface="맑은 고딕" pitchFamily="50" charset="-127"/>
              </a:rPr>
              <a:t>.”</a:t>
            </a:r>
            <a:r>
              <a:rPr lang="ko-KR" altLang="en-US" sz="2400" spc="-150" dirty="0" smtClean="0">
                <a:latin typeface="맑은 고딕" pitchFamily="50" charset="-127"/>
                <a:ea typeface="맑은 고딕" pitchFamily="50" charset="-127"/>
              </a:rPr>
              <a:t>라고 선언하면서 인류 행복을 위해 목표로 삼아야 할 과제들을 제시하였다</a:t>
            </a:r>
            <a:r>
              <a:rPr lang="en-US" altLang="ko-KR" sz="2400" spc="-150" dirty="0" smtClean="0"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2400" spc="-150" dirty="0" smtClean="0">
                <a:latin typeface="맑은 고딕" pitchFamily="50" charset="-127"/>
                <a:ea typeface="맑은 고딕" pitchFamily="50" charset="-127"/>
              </a:rPr>
              <a:t>위 그림은 이러한 과제들 중 일부이다</a:t>
            </a:r>
            <a:r>
              <a:rPr lang="en-US" altLang="ko-KR" sz="2400" spc="-150" dirty="0" smtClean="0">
                <a:latin typeface="맑은 고딕" pitchFamily="50" charset="-127"/>
                <a:ea typeface="맑은 고딕" pitchFamily="50" charset="-127"/>
              </a:rPr>
              <a:t>.</a:t>
            </a:r>
            <a:endParaRPr lang="ko-KR" altLang="en-US" sz="2400" spc="-150" dirty="0"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11" name="그룹 10"/>
          <p:cNvGrpSpPr/>
          <p:nvPr/>
        </p:nvGrpSpPr>
        <p:grpSpPr>
          <a:xfrm>
            <a:off x="611560" y="1556792"/>
            <a:ext cx="7992888" cy="3960440"/>
            <a:chOff x="732382" y="1268760"/>
            <a:chExt cx="7679236" cy="3744416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32382" y="1268760"/>
              <a:ext cx="7679236" cy="34430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직사각형 9"/>
            <p:cNvSpPr/>
            <p:nvPr/>
          </p:nvSpPr>
          <p:spPr>
            <a:xfrm>
              <a:off x="4644008" y="4703924"/>
              <a:ext cx="3744416" cy="3092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10000"/>
                </a:lnSpc>
              </a:pPr>
              <a:r>
                <a:rPr lang="en-US" altLang="ko-KR" sz="1400" spc="-100" dirty="0" smtClean="0">
                  <a:latin typeface="맑은 고딕" pitchFamily="50" charset="-127"/>
                  <a:ea typeface="맑은 고딕" pitchFamily="50" charset="-127"/>
                </a:rPr>
                <a:t>- </a:t>
              </a:r>
              <a:r>
                <a:rPr lang="ko-KR" altLang="en-US" sz="1400" spc="-100" dirty="0" smtClean="0">
                  <a:latin typeface="맑은 고딕" pitchFamily="50" charset="-127"/>
                  <a:ea typeface="맑은 고딕" pitchFamily="50" charset="-127"/>
                </a:rPr>
                <a:t>국제 행복의 날</a:t>
              </a:r>
              <a:r>
                <a:rPr lang="en-US" altLang="ko-KR" sz="1400" spc="-100" dirty="0" smtClean="0">
                  <a:latin typeface="맑은 고딕" pitchFamily="50" charset="-127"/>
                  <a:ea typeface="맑은 고딕" pitchFamily="50" charset="-127"/>
                </a:rPr>
                <a:t>(http://www.happinessday.org)</a:t>
              </a:r>
              <a:endParaRPr lang="ko-KR" altLang="en-US" sz="1400" spc="-100" dirty="0">
                <a:latin typeface="맑은 고딕" pitchFamily="50" charset="-127"/>
                <a:ea typeface="맑은 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40784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1"/>
          <p:cNvGrpSpPr/>
          <p:nvPr/>
        </p:nvGrpSpPr>
        <p:grpSpPr>
          <a:xfrm>
            <a:off x="0" y="0"/>
            <a:ext cx="9144000" cy="1106224"/>
            <a:chOff x="0" y="0"/>
            <a:chExt cx="9144000" cy="1106224"/>
          </a:xfrm>
        </p:grpSpPr>
        <p:pic>
          <p:nvPicPr>
            <p:cNvPr id="10" name="그림 9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5900"/>
                      </a14:imgEffect>
                      <a14:imgEffect>
                        <a14:saturation sat="17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1106224"/>
            </a:xfrm>
            <a:prstGeom prst="rect">
              <a:avLst/>
            </a:prstGeom>
          </p:spPr>
        </p:pic>
        <p:sp>
          <p:nvSpPr>
            <p:cNvPr id="11" name="제목 1"/>
            <p:cNvSpPr txBox="1">
              <a:spLocks/>
            </p:cNvSpPr>
            <p:nvPr/>
          </p:nvSpPr>
          <p:spPr>
            <a:xfrm>
              <a:off x="251520" y="33896"/>
              <a:ext cx="7704856" cy="684076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1080000" algn="l"/>
              <a:r>
                <a:rPr lang="ko-KR" altLang="en-US" sz="2700" b="1" spc="-15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국민이 희망하는 행복의 조건</a:t>
              </a:r>
            </a:p>
          </p:txBody>
        </p:sp>
      </p:grpSp>
      <p:sp>
        <p:nvSpPr>
          <p:cNvPr id="12" name="제목 1"/>
          <p:cNvSpPr txBox="1">
            <a:spLocks/>
          </p:cNvSpPr>
          <p:nvPr/>
        </p:nvSpPr>
        <p:spPr>
          <a:xfrm>
            <a:off x="195212" y="35520"/>
            <a:ext cx="1077120" cy="64807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000" b="1" spc="-150" dirty="0" smtClean="0">
                <a:solidFill>
                  <a:srgbClr val="0070C0"/>
                </a:solidFill>
                <a:latin typeface="나눔고딕 ExtraBold" pitchFamily="50" charset="-127"/>
                <a:ea typeface="나눔고딕 ExtraBold" pitchFamily="50" charset="-127"/>
              </a:rPr>
              <a:t>함께 </a:t>
            </a:r>
            <a:endParaRPr lang="en-US" altLang="ko-KR" sz="2000" b="1" spc="-150" dirty="0" smtClean="0">
              <a:solidFill>
                <a:srgbClr val="0070C0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r>
              <a:rPr lang="ko-KR" altLang="en-US" sz="2000" b="1" spc="-150" dirty="0" smtClean="0">
                <a:solidFill>
                  <a:srgbClr val="0070C0"/>
                </a:solidFill>
                <a:latin typeface="나눔고딕 ExtraBold" pitchFamily="50" charset="-127"/>
                <a:ea typeface="나눔고딕 ExtraBold" pitchFamily="50" charset="-127"/>
              </a:rPr>
              <a:t>탐구하기 </a:t>
            </a:r>
            <a:endParaRPr lang="en-US" altLang="ko-KR" sz="2000" b="1" spc="-150" dirty="0" smtClean="0">
              <a:solidFill>
                <a:srgbClr val="0070C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583636" y="314900"/>
            <a:ext cx="1296144" cy="415498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32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9512" y="1219399"/>
            <a:ext cx="8712968" cy="769441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ko-KR" altLang="en-US" sz="2200" b="1" spc="-5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모둠별로</a:t>
            </a:r>
            <a:r>
              <a:rPr lang="ko-KR" altLang="en-US" sz="2200" b="1" spc="-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 행복 지수를 하나씩 맡아 해당 지수의 각 항목이 행복과 어떤 관계가 있는지 정리하여 발표해 보자</a:t>
            </a:r>
            <a:r>
              <a:rPr lang="en-US" altLang="ko-KR" sz="2200" b="1" spc="-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55576" y="1988840"/>
            <a:ext cx="2952328" cy="507831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b="1" spc="-100" dirty="0" smtClean="0">
                <a:solidFill>
                  <a:srgbClr val="FF0000"/>
                </a:solidFill>
                <a:latin typeface="+mn-ea"/>
              </a:rPr>
              <a:t>- </a:t>
            </a:r>
            <a:r>
              <a:rPr lang="ko-KR" altLang="en-US" sz="2000" b="1" spc="-100" dirty="0" smtClean="0">
                <a:solidFill>
                  <a:srgbClr val="FF0000"/>
                </a:solidFill>
                <a:latin typeface="+mn-ea"/>
              </a:rPr>
              <a:t>지구 행복 지수</a:t>
            </a:r>
            <a:endParaRPr lang="en-US" altLang="ko-KR" sz="2000" b="1" spc="-100" dirty="0" smtClean="0">
              <a:solidFill>
                <a:srgbClr val="FF0000"/>
              </a:solidFill>
              <a:latin typeface="+mn-ea"/>
            </a:endParaRPr>
          </a:p>
        </p:txBody>
      </p:sp>
      <p:graphicFrame>
        <p:nvGraphicFramePr>
          <p:cNvPr id="9" name="표 8"/>
          <p:cNvGraphicFramePr>
            <a:graphicFrameLocks noGrp="1"/>
          </p:cNvGraphicFramePr>
          <p:nvPr/>
        </p:nvGraphicFramePr>
        <p:xfrm>
          <a:off x="755576" y="2636912"/>
          <a:ext cx="6768752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240"/>
                <a:gridCol w="4608512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b="1" spc="-100" dirty="0" smtClean="0">
                          <a:solidFill>
                            <a:srgbClr val="FF0000"/>
                          </a:solidFill>
                          <a:latin typeface="+mn-ea"/>
                        </a:rPr>
                        <a:t>주관적 삶의 만족도</a:t>
                      </a:r>
                      <a:endParaRPr lang="en-US" altLang="ko-KR" b="1" spc="-100" dirty="0" smtClean="0">
                        <a:solidFill>
                          <a:srgbClr val="FF0000"/>
                        </a:solidFill>
                        <a:latin typeface="+mn-ea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b="0" spc="-100" dirty="0" smtClean="0">
                          <a:solidFill>
                            <a:srgbClr val="FF0000"/>
                          </a:solidFill>
                          <a:latin typeface="+mn-ea"/>
                        </a:rPr>
                        <a:t>개인들이 느끼는 주관적인 행복도</a:t>
                      </a:r>
                      <a:endParaRPr lang="ko-KR" altLang="en-US" b="0" dirty="0"/>
                    </a:p>
                  </a:txBody>
                  <a:tcPr>
                    <a:lnL w="952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1" spc="-100" dirty="0" smtClean="0">
                          <a:solidFill>
                            <a:srgbClr val="FF0000"/>
                          </a:solidFill>
                          <a:latin typeface="+mn-ea"/>
                        </a:rPr>
                        <a:t>기대 수명</a:t>
                      </a:r>
                      <a:endParaRPr lang="ko-KR" altLang="en-US" dirty="0"/>
                    </a:p>
                  </a:txBody>
                  <a:tcPr anchor="ctr">
                    <a:lnL w="952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b="0" spc="-100" dirty="0" smtClean="0">
                          <a:solidFill>
                            <a:srgbClr val="FF0000"/>
                          </a:solidFill>
                          <a:latin typeface="+mn-ea"/>
                        </a:rPr>
                        <a:t>의료 서비스</a:t>
                      </a:r>
                      <a:r>
                        <a:rPr lang="en-US" altLang="ko-KR" b="0" spc="-100" dirty="0" smtClean="0">
                          <a:solidFill>
                            <a:srgbClr val="FF0000"/>
                          </a:solidFill>
                          <a:latin typeface="+mn-ea"/>
                        </a:rPr>
                        <a:t>, </a:t>
                      </a:r>
                      <a:r>
                        <a:rPr lang="ko-KR" altLang="en-US" b="0" spc="-100" dirty="0" smtClean="0">
                          <a:solidFill>
                            <a:srgbClr val="FF0000"/>
                          </a:solidFill>
                          <a:latin typeface="+mn-ea"/>
                        </a:rPr>
                        <a:t>체육 시설 등의 정주 환경 및 사회 </a:t>
                      </a:r>
                      <a:r>
                        <a:rPr lang="en-US" altLang="ko-KR" b="0" spc="-100" dirty="0" smtClean="0">
                          <a:solidFill>
                            <a:srgbClr val="FF0000"/>
                          </a:solidFill>
                          <a:latin typeface="+mn-ea"/>
                        </a:rPr>
                        <a:t>· </a:t>
                      </a:r>
                      <a:r>
                        <a:rPr lang="ko-KR" altLang="en-US" b="0" spc="-100" dirty="0" smtClean="0">
                          <a:solidFill>
                            <a:srgbClr val="FF0000"/>
                          </a:solidFill>
                          <a:latin typeface="+mn-ea"/>
                        </a:rPr>
                        <a:t>경제적 여건</a:t>
                      </a:r>
                      <a:endParaRPr lang="ko-KR" altLang="en-US" b="0" dirty="0"/>
                    </a:p>
                  </a:txBody>
                  <a:tcPr>
                    <a:lnL w="952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1" spc="-100" dirty="0" smtClean="0">
                          <a:solidFill>
                            <a:srgbClr val="FF0000"/>
                          </a:solidFill>
                          <a:latin typeface="+mn-ea"/>
                        </a:rPr>
                        <a:t>사회적 불평등</a:t>
                      </a:r>
                      <a:endParaRPr lang="ko-KR" altLang="en-US" dirty="0"/>
                    </a:p>
                  </a:txBody>
                  <a:tcPr anchor="ctr">
                    <a:lnL w="952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b="0" spc="-100" dirty="0" smtClean="0">
                          <a:solidFill>
                            <a:srgbClr val="FF0000"/>
                          </a:solidFill>
                          <a:latin typeface="+mn-ea"/>
                        </a:rPr>
                        <a:t>지위</a:t>
                      </a:r>
                      <a:r>
                        <a:rPr lang="en-US" altLang="ko-KR" b="0" spc="-100" dirty="0" smtClean="0">
                          <a:solidFill>
                            <a:srgbClr val="FF0000"/>
                          </a:solidFill>
                          <a:latin typeface="+mn-ea"/>
                        </a:rPr>
                        <a:t>, </a:t>
                      </a:r>
                      <a:r>
                        <a:rPr lang="ko-KR" altLang="en-US" b="0" spc="-100" dirty="0" smtClean="0">
                          <a:solidFill>
                            <a:srgbClr val="FF0000"/>
                          </a:solidFill>
                          <a:latin typeface="+mn-ea"/>
                        </a:rPr>
                        <a:t>권력</a:t>
                      </a:r>
                      <a:r>
                        <a:rPr lang="en-US" altLang="ko-KR" b="0" spc="-100" dirty="0" smtClean="0">
                          <a:solidFill>
                            <a:srgbClr val="FF0000"/>
                          </a:solidFill>
                          <a:latin typeface="+mn-ea"/>
                        </a:rPr>
                        <a:t>, </a:t>
                      </a:r>
                      <a:r>
                        <a:rPr lang="ko-KR" altLang="en-US" b="0" spc="-100" dirty="0" smtClean="0">
                          <a:solidFill>
                            <a:srgbClr val="FF0000"/>
                          </a:solidFill>
                          <a:latin typeface="+mn-ea"/>
                        </a:rPr>
                        <a:t>부가 얼마나 편중되어 있는가</a:t>
                      </a:r>
                      <a:r>
                        <a:rPr lang="en-US" altLang="ko-KR" b="0" spc="-100" dirty="0" smtClean="0">
                          <a:solidFill>
                            <a:srgbClr val="FF0000"/>
                          </a:solidFill>
                          <a:latin typeface="+mn-ea"/>
                        </a:rPr>
                        <a:t>?</a:t>
                      </a:r>
                      <a:endParaRPr lang="ko-KR" altLang="en-US" b="0" dirty="0"/>
                    </a:p>
                  </a:txBody>
                  <a:tcPr>
                    <a:lnL w="952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1" spc="-100" dirty="0" smtClean="0">
                          <a:solidFill>
                            <a:srgbClr val="FF0000"/>
                          </a:solidFill>
                          <a:latin typeface="+mn-ea"/>
                        </a:rPr>
                        <a:t>생태 발자국</a:t>
                      </a:r>
                      <a:endParaRPr lang="ko-KR" altLang="en-US" dirty="0"/>
                    </a:p>
                  </a:txBody>
                  <a:tcPr anchor="ctr">
                    <a:lnL w="952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b="0" spc="-100" dirty="0" smtClean="0">
                          <a:solidFill>
                            <a:srgbClr val="FF0000"/>
                          </a:solidFill>
                          <a:latin typeface="+mn-ea"/>
                        </a:rPr>
                        <a:t>환경친화적인 정주 환경 </a:t>
                      </a:r>
                      <a:endParaRPr lang="ko-KR" altLang="en-US" b="0" dirty="0"/>
                    </a:p>
                  </a:txBody>
                  <a:tcPr>
                    <a:lnL w="952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670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1"/>
          <p:cNvGrpSpPr/>
          <p:nvPr/>
        </p:nvGrpSpPr>
        <p:grpSpPr>
          <a:xfrm>
            <a:off x="0" y="0"/>
            <a:ext cx="9144000" cy="1106224"/>
            <a:chOff x="0" y="0"/>
            <a:chExt cx="9144000" cy="1106224"/>
          </a:xfrm>
        </p:grpSpPr>
        <p:pic>
          <p:nvPicPr>
            <p:cNvPr id="10" name="그림 9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5900"/>
                      </a14:imgEffect>
                      <a14:imgEffect>
                        <a14:saturation sat="17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1106224"/>
            </a:xfrm>
            <a:prstGeom prst="rect">
              <a:avLst/>
            </a:prstGeom>
          </p:spPr>
        </p:pic>
        <p:sp>
          <p:nvSpPr>
            <p:cNvPr id="11" name="제목 1"/>
            <p:cNvSpPr txBox="1">
              <a:spLocks/>
            </p:cNvSpPr>
            <p:nvPr/>
          </p:nvSpPr>
          <p:spPr>
            <a:xfrm>
              <a:off x="251520" y="33896"/>
              <a:ext cx="7704856" cy="684076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1080000" algn="l"/>
              <a:r>
                <a:rPr lang="ko-KR" altLang="en-US" sz="2700" b="1" spc="-15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국민이 희망하는 행복의 조건</a:t>
              </a:r>
            </a:p>
          </p:txBody>
        </p:sp>
      </p:grpSp>
      <p:sp>
        <p:nvSpPr>
          <p:cNvPr id="12" name="제목 1"/>
          <p:cNvSpPr txBox="1">
            <a:spLocks/>
          </p:cNvSpPr>
          <p:nvPr/>
        </p:nvSpPr>
        <p:spPr>
          <a:xfrm>
            <a:off x="195212" y="35520"/>
            <a:ext cx="1077120" cy="64807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000" b="1" spc="-150" dirty="0" smtClean="0">
                <a:solidFill>
                  <a:srgbClr val="0070C0"/>
                </a:solidFill>
                <a:latin typeface="나눔고딕 ExtraBold" pitchFamily="50" charset="-127"/>
                <a:ea typeface="나눔고딕 ExtraBold" pitchFamily="50" charset="-127"/>
              </a:rPr>
              <a:t>함께 </a:t>
            </a:r>
            <a:endParaRPr lang="en-US" altLang="ko-KR" sz="2000" b="1" spc="-150" dirty="0" smtClean="0">
              <a:solidFill>
                <a:srgbClr val="0070C0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r>
              <a:rPr lang="ko-KR" altLang="en-US" sz="2000" b="1" spc="-150" dirty="0" smtClean="0">
                <a:solidFill>
                  <a:srgbClr val="0070C0"/>
                </a:solidFill>
                <a:latin typeface="나눔고딕 ExtraBold" pitchFamily="50" charset="-127"/>
                <a:ea typeface="나눔고딕 ExtraBold" pitchFamily="50" charset="-127"/>
              </a:rPr>
              <a:t>탐구하기 </a:t>
            </a:r>
            <a:endParaRPr lang="en-US" altLang="ko-KR" sz="2000" b="1" spc="-150" dirty="0" smtClean="0">
              <a:solidFill>
                <a:srgbClr val="0070C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583636" y="314900"/>
            <a:ext cx="1296144" cy="415498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32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9512" y="1219399"/>
            <a:ext cx="8712968" cy="769441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ko-KR" altLang="en-US" sz="2200" b="1" spc="-5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모둠별로</a:t>
            </a:r>
            <a:r>
              <a:rPr lang="ko-KR" altLang="en-US" sz="2200" b="1" spc="-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 행복 지수를 하나씩 맡아 해당 지수의 각 항목이 행복과 어떤 관계가 있는지 정리하여 발표해 보자</a:t>
            </a:r>
            <a:r>
              <a:rPr lang="en-US" altLang="ko-KR" sz="2200" b="1" spc="-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55576" y="1988840"/>
            <a:ext cx="2952328" cy="553998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b="1" spc="-100" dirty="0" smtClean="0">
                <a:solidFill>
                  <a:srgbClr val="FF0000"/>
                </a:solidFill>
                <a:latin typeface="+mn-ea"/>
              </a:rPr>
              <a:t>- </a:t>
            </a:r>
            <a:r>
              <a:rPr lang="ko-KR" altLang="en-US" sz="2000" b="1" spc="-100" dirty="0" smtClean="0">
                <a:solidFill>
                  <a:srgbClr val="FF0000"/>
                </a:solidFill>
                <a:latin typeface="+mn-ea"/>
              </a:rPr>
              <a:t>더 나은 삶의 지수</a:t>
            </a:r>
            <a:endParaRPr lang="en-US" altLang="ko-KR" sz="2000" b="1" spc="-100" dirty="0" smtClean="0">
              <a:solidFill>
                <a:srgbClr val="FF0000"/>
              </a:solidFill>
              <a:latin typeface="+mn-ea"/>
            </a:endParaRPr>
          </a:p>
        </p:txBody>
      </p:sp>
      <p:graphicFrame>
        <p:nvGraphicFramePr>
          <p:cNvPr id="9" name="표 8"/>
          <p:cNvGraphicFramePr>
            <a:graphicFrameLocks noGrp="1"/>
          </p:cNvGraphicFramePr>
          <p:nvPr/>
        </p:nvGraphicFramePr>
        <p:xfrm>
          <a:off x="755577" y="2633320"/>
          <a:ext cx="7848871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0802"/>
                <a:gridCol w="2417669"/>
                <a:gridCol w="1440160"/>
                <a:gridCol w="2160240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b="1" spc="-100" dirty="0" smtClean="0">
                          <a:solidFill>
                            <a:srgbClr val="FF0000"/>
                          </a:solidFill>
                          <a:latin typeface="+mn-ea"/>
                        </a:rPr>
                        <a:t>주거</a:t>
                      </a:r>
                      <a:endParaRPr lang="en-US" altLang="ko-KR" b="1" spc="-100" dirty="0" smtClean="0">
                        <a:solidFill>
                          <a:srgbClr val="FF0000"/>
                        </a:solidFill>
                        <a:latin typeface="+mn-ea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b="0" spc="-100" dirty="0" smtClean="0">
                          <a:solidFill>
                            <a:srgbClr val="FF0000"/>
                          </a:solidFill>
                          <a:latin typeface="+mn-ea"/>
                        </a:rPr>
                        <a:t>정주 환경</a:t>
                      </a:r>
                      <a:endParaRPr lang="ko-KR" altLang="en-US" b="0" dirty="0"/>
                    </a:p>
                  </a:txBody>
                  <a:tcPr>
                    <a:lnL w="952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b="1" spc="-100" dirty="0" smtClean="0">
                          <a:solidFill>
                            <a:srgbClr val="FF0000"/>
                          </a:solidFill>
                          <a:latin typeface="+mn-ea"/>
                        </a:rPr>
                        <a:t>소득</a:t>
                      </a:r>
                      <a:endParaRPr lang="en-US" altLang="ko-KR" b="1" spc="-100" dirty="0" smtClean="0">
                        <a:solidFill>
                          <a:srgbClr val="FF0000"/>
                        </a:solidFill>
                        <a:latin typeface="+mn-ea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b="0" spc="-100" dirty="0" smtClean="0">
                          <a:solidFill>
                            <a:srgbClr val="FF0000"/>
                          </a:solidFill>
                          <a:latin typeface="+mn-ea"/>
                        </a:rPr>
                        <a:t>경제적 안정</a:t>
                      </a:r>
                      <a:endParaRPr lang="ko-KR" altLang="en-US" b="0" dirty="0"/>
                    </a:p>
                  </a:txBody>
                  <a:tcPr>
                    <a:lnL w="952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1" spc="-100" dirty="0" smtClean="0">
                          <a:solidFill>
                            <a:srgbClr val="FF0000"/>
                          </a:solidFill>
                          <a:latin typeface="+mn-ea"/>
                        </a:rPr>
                        <a:t>고용</a:t>
                      </a:r>
                      <a:endParaRPr lang="ko-KR" altLang="en-US" dirty="0"/>
                    </a:p>
                  </a:txBody>
                  <a:tcPr anchor="ctr">
                    <a:lnL w="952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b="0" spc="-100" dirty="0" smtClean="0">
                          <a:solidFill>
                            <a:srgbClr val="FF0000"/>
                          </a:solidFill>
                          <a:latin typeface="+mn-ea"/>
                        </a:rPr>
                        <a:t>경제적 안정</a:t>
                      </a:r>
                      <a:endParaRPr lang="ko-KR" altLang="en-US" b="0" dirty="0"/>
                    </a:p>
                  </a:txBody>
                  <a:tcPr>
                    <a:lnL w="952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latinLnBrk="1"/>
                      <a:r>
                        <a:rPr lang="ko-KR" altLang="en-US" b="1" spc="-100" dirty="0" smtClean="0">
                          <a:solidFill>
                            <a:srgbClr val="FF0000"/>
                          </a:solidFill>
                          <a:latin typeface="+mn-ea"/>
                        </a:rPr>
                        <a:t>공동체</a:t>
                      </a:r>
                      <a:endParaRPr lang="ko-KR" altLang="en-US" dirty="0"/>
                    </a:p>
                  </a:txBody>
                  <a:tcPr anchor="ctr">
                    <a:lnL w="952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latinLnBrk="1"/>
                      <a:r>
                        <a:rPr lang="ko-KR" altLang="en-US" b="0" spc="-100" dirty="0" smtClean="0">
                          <a:solidFill>
                            <a:srgbClr val="FF0000"/>
                          </a:solidFill>
                          <a:latin typeface="+mn-ea"/>
                        </a:rPr>
                        <a:t>다른 사람들과의 활발한 교류가 가능한 공동체의식과 문화</a:t>
                      </a:r>
                      <a:endParaRPr lang="ko-KR" altLang="en-US" b="0" dirty="0"/>
                    </a:p>
                  </a:txBody>
                  <a:tcPr anchor="ctr">
                    <a:lnL w="952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1" spc="-100" dirty="0" smtClean="0">
                          <a:solidFill>
                            <a:srgbClr val="FF0000"/>
                          </a:solidFill>
                          <a:latin typeface="+mn-ea"/>
                        </a:rPr>
                        <a:t>교육</a:t>
                      </a:r>
                      <a:endParaRPr lang="ko-KR" altLang="en-US" dirty="0"/>
                    </a:p>
                  </a:txBody>
                  <a:tcPr anchor="ctr">
                    <a:lnL w="952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b="0" spc="-100" dirty="0" smtClean="0">
                          <a:solidFill>
                            <a:srgbClr val="FF0000"/>
                          </a:solidFill>
                          <a:latin typeface="+mn-ea"/>
                        </a:rPr>
                        <a:t>정주 환경</a:t>
                      </a:r>
                      <a:endParaRPr lang="ko-KR" altLang="en-US" b="0" dirty="0"/>
                    </a:p>
                  </a:txBody>
                  <a:tcPr>
                    <a:lnL w="952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>
                    <a:lnL w="952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b="0" dirty="0"/>
                    </a:p>
                  </a:txBody>
                  <a:tcPr>
                    <a:lnL w="952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b="1" spc="-100" dirty="0" smtClean="0">
                          <a:solidFill>
                            <a:srgbClr val="FF0000"/>
                          </a:solidFill>
                          <a:latin typeface="+mn-ea"/>
                        </a:rPr>
                        <a:t>시민 참여</a:t>
                      </a:r>
                      <a:endParaRPr lang="en-US" altLang="ko-KR" b="1" spc="-100" dirty="0" smtClean="0">
                        <a:solidFill>
                          <a:srgbClr val="FF0000"/>
                        </a:solidFill>
                        <a:latin typeface="+mn-ea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b="0" spc="-100" dirty="0" smtClean="0">
                          <a:solidFill>
                            <a:srgbClr val="FF0000"/>
                          </a:solidFill>
                          <a:latin typeface="+mn-ea"/>
                        </a:rPr>
                        <a:t>민주주의의 발전</a:t>
                      </a:r>
                      <a:endParaRPr lang="ko-KR" altLang="en-US" b="0" dirty="0"/>
                    </a:p>
                  </a:txBody>
                  <a:tcPr>
                    <a:lnL w="952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b="1" spc="-100" dirty="0" smtClean="0">
                        <a:solidFill>
                          <a:srgbClr val="FF0000"/>
                        </a:solidFill>
                        <a:latin typeface="+mn-ea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b="0" dirty="0"/>
                    </a:p>
                  </a:txBody>
                  <a:tcPr>
                    <a:lnL w="952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1" spc="-100" dirty="0" smtClean="0">
                          <a:solidFill>
                            <a:srgbClr val="FF0000"/>
                          </a:solidFill>
                          <a:latin typeface="+mn-ea"/>
                        </a:rPr>
                        <a:t>건강</a:t>
                      </a:r>
                      <a:endParaRPr lang="ko-KR" altLang="en-US" dirty="0"/>
                    </a:p>
                  </a:txBody>
                  <a:tcPr anchor="ctr">
                    <a:lnL w="952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b="0" spc="-100" dirty="0" smtClean="0">
                          <a:solidFill>
                            <a:srgbClr val="FF0000"/>
                          </a:solidFill>
                          <a:latin typeface="+mn-ea"/>
                        </a:rPr>
                        <a:t>정주 환경</a:t>
                      </a:r>
                      <a:endParaRPr lang="ko-KR" altLang="en-US" b="0" dirty="0"/>
                    </a:p>
                  </a:txBody>
                  <a:tcPr>
                    <a:lnL w="952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1" spc="-100" dirty="0" smtClean="0">
                          <a:solidFill>
                            <a:srgbClr val="FF0000"/>
                          </a:solidFill>
                          <a:latin typeface="+mn-ea"/>
                        </a:rPr>
                        <a:t>환경</a:t>
                      </a:r>
                      <a:endParaRPr lang="ko-KR" altLang="en-US" dirty="0"/>
                    </a:p>
                  </a:txBody>
                  <a:tcPr anchor="ctr">
                    <a:lnL w="952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b="0" spc="-100" dirty="0" smtClean="0">
                          <a:solidFill>
                            <a:srgbClr val="FF0000"/>
                          </a:solidFill>
                          <a:latin typeface="+mn-ea"/>
                        </a:rPr>
                        <a:t>정주 환경</a:t>
                      </a:r>
                      <a:endParaRPr lang="ko-KR" altLang="en-US" b="0" dirty="0"/>
                    </a:p>
                  </a:txBody>
                  <a:tcPr>
                    <a:lnL w="952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1" spc="-100" dirty="0" smtClean="0">
                          <a:solidFill>
                            <a:srgbClr val="FF0000"/>
                          </a:solidFill>
                          <a:latin typeface="+mn-ea"/>
                        </a:rPr>
                        <a:t>안정</a:t>
                      </a:r>
                      <a:endParaRPr lang="ko-KR" altLang="en-US" dirty="0"/>
                    </a:p>
                  </a:txBody>
                  <a:tcPr anchor="ctr">
                    <a:lnL w="952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b="0" spc="-100" dirty="0" smtClean="0">
                          <a:solidFill>
                            <a:srgbClr val="FF0000"/>
                          </a:solidFill>
                          <a:latin typeface="+mn-ea"/>
                        </a:rPr>
                        <a:t>정주 환경</a:t>
                      </a:r>
                      <a:endParaRPr lang="ko-KR" altLang="en-US" b="0" dirty="0"/>
                    </a:p>
                  </a:txBody>
                  <a:tcPr>
                    <a:lnL w="952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b="1" spc="-100" dirty="0" smtClean="0">
                          <a:solidFill>
                            <a:srgbClr val="FF0000"/>
                          </a:solidFill>
                          <a:latin typeface="+mn-ea"/>
                        </a:rPr>
                        <a:t>삶의 만족도</a:t>
                      </a:r>
                      <a:endParaRPr lang="ko-KR" altLang="en-US" dirty="0" smtClean="0"/>
                    </a:p>
                  </a:txBody>
                  <a:tcPr anchor="ctr">
                    <a:lnL w="952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b="0" spc="-100" dirty="0" smtClean="0">
                          <a:solidFill>
                            <a:srgbClr val="FF0000"/>
                          </a:solidFill>
                          <a:latin typeface="+mn-ea"/>
                        </a:rPr>
                        <a:t>주관적인 행복도</a:t>
                      </a:r>
                      <a:endParaRPr lang="ko-KR" altLang="en-US" b="0" dirty="0"/>
                    </a:p>
                  </a:txBody>
                  <a:tcPr>
                    <a:lnL w="952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1" spc="-100" dirty="0" smtClean="0">
                          <a:solidFill>
                            <a:srgbClr val="FF0000"/>
                          </a:solidFill>
                          <a:latin typeface="+mn-ea"/>
                        </a:rPr>
                        <a:t>일과 생활의 균형</a:t>
                      </a:r>
                      <a:endParaRPr lang="ko-KR" altLang="en-US" dirty="0"/>
                    </a:p>
                  </a:txBody>
                  <a:tcPr anchor="ctr">
                    <a:lnL w="952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b="0" spc="-100" dirty="0" smtClean="0">
                          <a:solidFill>
                            <a:srgbClr val="FF0000"/>
                          </a:solidFill>
                          <a:latin typeface="+mn-ea"/>
                        </a:rPr>
                        <a:t>여가 생활 등 삶의 질</a:t>
                      </a:r>
                      <a:endParaRPr lang="ko-KR" altLang="en-US" b="0" dirty="0"/>
                    </a:p>
                  </a:txBody>
                  <a:tcPr>
                    <a:lnL w="952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>
                    <a:lnL w="952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b="0" dirty="0"/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9320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1"/>
          <p:cNvGrpSpPr/>
          <p:nvPr/>
        </p:nvGrpSpPr>
        <p:grpSpPr>
          <a:xfrm>
            <a:off x="0" y="0"/>
            <a:ext cx="9144000" cy="1106224"/>
            <a:chOff x="0" y="0"/>
            <a:chExt cx="9144000" cy="1106224"/>
          </a:xfrm>
        </p:grpSpPr>
        <p:pic>
          <p:nvPicPr>
            <p:cNvPr id="10" name="그림 9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5900"/>
                      </a14:imgEffect>
                      <a14:imgEffect>
                        <a14:saturation sat="17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1106224"/>
            </a:xfrm>
            <a:prstGeom prst="rect">
              <a:avLst/>
            </a:prstGeom>
          </p:spPr>
        </p:pic>
        <p:sp>
          <p:nvSpPr>
            <p:cNvPr id="11" name="제목 1"/>
            <p:cNvSpPr txBox="1">
              <a:spLocks/>
            </p:cNvSpPr>
            <p:nvPr/>
          </p:nvSpPr>
          <p:spPr>
            <a:xfrm>
              <a:off x="251520" y="33896"/>
              <a:ext cx="7704856" cy="684076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1080000" algn="l"/>
              <a:r>
                <a:rPr lang="ko-KR" altLang="en-US" sz="2700" b="1" spc="-15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국민이 희망하는 행복의 조건</a:t>
              </a:r>
            </a:p>
          </p:txBody>
        </p:sp>
      </p:grpSp>
      <p:sp>
        <p:nvSpPr>
          <p:cNvPr id="12" name="제목 1"/>
          <p:cNvSpPr txBox="1">
            <a:spLocks/>
          </p:cNvSpPr>
          <p:nvPr/>
        </p:nvSpPr>
        <p:spPr>
          <a:xfrm>
            <a:off x="195212" y="35520"/>
            <a:ext cx="1077120" cy="64807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000" b="1" spc="-150" dirty="0" smtClean="0">
                <a:solidFill>
                  <a:srgbClr val="0070C0"/>
                </a:solidFill>
                <a:latin typeface="나눔고딕 ExtraBold" pitchFamily="50" charset="-127"/>
                <a:ea typeface="나눔고딕 ExtraBold" pitchFamily="50" charset="-127"/>
              </a:rPr>
              <a:t>함께 </a:t>
            </a:r>
            <a:endParaRPr lang="en-US" altLang="ko-KR" sz="2000" b="1" spc="-150" dirty="0" smtClean="0">
              <a:solidFill>
                <a:srgbClr val="0070C0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r>
              <a:rPr lang="ko-KR" altLang="en-US" sz="2000" b="1" spc="-150" dirty="0" smtClean="0">
                <a:solidFill>
                  <a:srgbClr val="0070C0"/>
                </a:solidFill>
                <a:latin typeface="나눔고딕 ExtraBold" pitchFamily="50" charset="-127"/>
                <a:ea typeface="나눔고딕 ExtraBold" pitchFamily="50" charset="-127"/>
              </a:rPr>
              <a:t>탐구하기 </a:t>
            </a:r>
            <a:endParaRPr lang="en-US" altLang="ko-KR" sz="2000" b="1" spc="-150" dirty="0" smtClean="0">
              <a:solidFill>
                <a:srgbClr val="0070C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583636" y="314900"/>
            <a:ext cx="1296144" cy="415498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32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9512" y="1219399"/>
            <a:ext cx="8712968" cy="430887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 startAt="2"/>
            </a:pPr>
            <a:r>
              <a:rPr lang="ko-KR" altLang="en-US" sz="2200" b="1" spc="-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다양한 행복 지수에서 의미가 유사한 항목을 찾아 짝을 지어보자</a:t>
            </a:r>
            <a:r>
              <a:rPr lang="en-US" altLang="ko-KR" sz="2200" b="1" spc="-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51520" y="1772816"/>
            <a:ext cx="8784976" cy="2308324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ko-KR" altLang="en-US" b="1" spc="-100" dirty="0" smtClean="0">
                <a:solidFill>
                  <a:srgbClr val="FF0000"/>
                </a:solidFill>
                <a:latin typeface="+mn-ea"/>
              </a:rPr>
              <a:t>국가별 행복 지수</a:t>
            </a:r>
            <a:r>
              <a:rPr lang="en-US" altLang="ko-KR" b="1" spc="-100" dirty="0" smtClean="0">
                <a:solidFill>
                  <a:srgbClr val="FF0000"/>
                </a:solidFill>
                <a:latin typeface="+mn-ea"/>
              </a:rPr>
              <a:t>: </a:t>
            </a:r>
            <a:r>
              <a:rPr lang="en-US" altLang="ko-KR" spc="-100" dirty="0" smtClean="0">
                <a:solidFill>
                  <a:srgbClr val="FF0000"/>
                </a:solidFill>
                <a:latin typeface="+mn-ea"/>
              </a:rPr>
              <a:t>1</a:t>
            </a:r>
            <a:r>
              <a:rPr lang="ko-KR" altLang="en-US" spc="-100" dirty="0" smtClean="0">
                <a:solidFill>
                  <a:srgbClr val="FF0000"/>
                </a:solidFill>
                <a:latin typeface="+mn-ea"/>
              </a:rPr>
              <a:t>인당 국내 총 생산 </a:t>
            </a:r>
            <a:r>
              <a:rPr lang="en-US" altLang="ko-KR" spc="-100" dirty="0" smtClean="0">
                <a:solidFill>
                  <a:srgbClr val="FF0000"/>
                </a:solidFill>
                <a:latin typeface="+mn-ea"/>
              </a:rPr>
              <a:t>– </a:t>
            </a:r>
            <a:r>
              <a:rPr lang="ko-KR" altLang="en-US" b="1" spc="-100" dirty="0" smtClean="0">
                <a:solidFill>
                  <a:srgbClr val="FF0000"/>
                </a:solidFill>
                <a:latin typeface="+mn-ea"/>
              </a:rPr>
              <a:t>더 나은 삶의 지수</a:t>
            </a:r>
            <a:r>
              <a:rPr lang="en-US" altLang="ko-KR" b="1" spc="-100" dirty="0" smtClean="0">
                <a:solidFill>
                  <a:srgbClr val="FF0000"/>
                </a:solidFill>
                <a:latin typeface="+mn-ea"/>
              </a:rPr>
              <a:t>: </a:t>
            </a:r>
            <a:r>
              <a:rPr lang="ko-KR" altLang="en-US" spc="-100" dirty="0" smtClean="0">
                <a:solidFill>
                  <a:srgbClr val="FF0000"/>
                </a:solidFill>
                <a:latin typeface="+mn-ea"/>
              </a:rPr>
              <a:t>소득</a:t>
            </a:r>
            <a:r>
              <a:rPr lang="en-US" altLang="ko-KR" spc="-100" dirty="0" smtClean="0">
                <a:solidFill>
                  <a:srgbClr val="FF0000"/>
                </a:solidFill>
                <a:latin typeface="+mn-ea"/>
              </a:rPr>
              <a:t>, </a:t>
            </a:r>
            <a:r>
              <a:rPr lang="ko-KR" altLang="en-US" spc="-100" dirty="0" smtClean="0">
                <a:solidFill>
                  <a:srgbClr val="FF0000"/>
                </a:solidFill>
                <a:latin typeface="+mn-ea"/>
              </a:rPr>
              <a:t>고용</a:t>
            </a:r>
            <a:endParaRPr lang="en-US" altLang="ko-KR" spc="-100" dirty="0" smtClean="0">
              <a:solidFill>
                <a:srgbClr val="FF0000"/>
              </a:solidFill>
              <a:latin typeface="+mn-ea"/>
            </a:endParaRPr>
          </a:p>
          <a:p>
            <a:pPr>
              <a:lnSpc>
                <a:spcPct val="200000"/>
              </a:lnSpc>
            </a:pPr>
            <a:r>
              <a:rPr lang="ko-KR" altLang="en-US" b="1" spc="-100" dirty="0" smtClean="0">
                <a:solidFill>
                  <a:srgbClr val="FF0000"/>
                </a:solidFill>
                <a:latin typeface="+mn-ea"/>
              </a:rPr>
              <a:t>국가별 행복 지수</a:t>
            </a:r>
            <a:r>
              <a:rPr lang="en-US" altLang="ko-KR" b="1" spc="-100" dirty="0" smtClean="0">
                <a:solidFill>
                  <a:srgbClr val="FF0000"/>
                </a:solidFill>
                <a:latin typeface="+mn-ea"/>
              </a:rPr>
              <a:t>: </a:t>
            </a:r>
            <a:r>
              <a:rPr lang="ko-KR" altLang="en-US" spc="-100" dirty="0" smtClean="0">
                <a:solidFill>
                  <a:srgbClr val="FF0000"/>
                </a:solidFill>
                <a:latin typeface="+mn-ea"/>
              </a:rPr>
              <a:t>건강 기대 수명 </a:t>
            </a:r>
            <a:r>
              <a:rPr lang="en-US" altLang="ko-KR" spc="-100" dirty="0" smtClean="0">
                <a:solidFill>
                  <a:srgbClr val="FF0000"/>
                </a:solidFill>
                <a:latin typeface="+mn-ea"/>
              </a:rPr>
              <a:t>– </a:t>
            </a:r>
            <a:r>
              <a:rPr lang="ko-KR" altLang="en-US" b="1" spc="-100" dirty="0" smtClean="0">
                <a:solidFill>
                  <a:srgbClr val="FF0000"/>
                </a:solidFill>
                <a:latin typeface="+mn-ea"/>
              </a:rPr>
              <a:t>지구 행복 지수</a:t>
            </a:r>
            <a:r>
              <a:rPr lang="en-US" altLang="ko-KR" b="1" spc="-100" dirty="0" smtClean="0">
                <a:solidFill>
                  <a:srgbClr val="FF0000"/>
                </a:solidFill>
                <a:latin typeface="+mn-ea"/>
              </a:rPr>
              <a:t>: </a:t>
            </a:r>
            <a:r>
              <a:rPr lang="ko-KR" altLang="en-US" spc="-100" dirty="0" smtClean="0">
                <a:solidFill>
                  <a:srgbClr val="FF0000"/>
                </a:solidFill>
                <a:latin typeface="+mn-ea"/>
              </a:rPr>
              <a:t>기대 수명 </a:t>
            </a:r>
            <a:r>
              <a:rPr lang="en-US" altLang="ko-KR" spc="-100" dirty="0" smtClean="0">
                <a:solidFill>
                  <a:srgbClr val="FF0000"/>
                </a:solidFill>
                <a:latin typeface="+mn-ea"/>
              </a:rPr>
              <a:t>–</a:t>
            </a:r>
            <a:r>
              <a:rPr lang="en-US" altLang="ko-KR" b="1" spc="-100" dirty="0" smtClean="0">
                <a:solidFill>
                  <a:srgbClr val="FF0000"/>
                </a:solidFill>
                <a:latin typeface="+mn-ea"/>
              </a:rPr>
              <a:t> </a:t>
            </a:r>
            <a:r>
              <a:rPr lang="ko-KR" altLang="en-US" b="1" spc="-100" dirty="0" smtClean="0">
                <a:solidFill>
                  <a:srgbClr val="FF0000"/>
                </a:solidFill>
                <a:latin typeface="+mn-ea"/>
              </a:rPr>
              <a:t>더 나은 삶의 지수</a:t>
            </a:r>
            <a:r>
              <a:rPr lang="en-US" altLang="ko-KR" b="1" spc="-100" dirty="0" smtClean="0">
                <a:solidFill>
                  <a:srgbClr val="FF0000"/>
                </a:solidFill>
                <a:latin typeface="+mn-ea"/>
              </a:rPr>
              <a:t>: </a:t>
            </a:r>
            <a:r>
              <a:rPr lang="ko-KR" altLang="en-US" spc="-100" dirty="0" smtClean="0">
                <a:solidFill>
                  <a:srgbClr val="FF0000"/>
                </a:solidFill>
                <a:latin typeface="+mn-ea"/>
              </a:rPr>
              <a:t>건강</a:t>
            </a:r>
            <a:endParaRPr lang="en-US" altLang="ko-KR" spc="-100" dirty="0" smtClean="0">
              <a:solidFill>
                <a:srgbClr val="FF0000"/>
              </a:solidFill>
              <a:latin typeface="+mn-ea"/>
            </a:endParaRPr>
          </a:p>
          <a:p>
            <a:pPr>
              <a:lnSpc>
                <a:spcPct val="200000"/>
              </a:lnSpc>
            </a:pPr>
            <a:r>
              <a:rPr lang="ko-KR" altLang="en-US" b="1" spc="-100" dirty="0" smtClean="0">
                <a:solidFill>
                  <a:srgbClr val="FF0000"/>
                </a:solidFill>
                <a:latin typeface="+mn-ea"/>
              </a:rPr>
              <a:t>지구 행복 지수</a:t>
            </a:r>
            <a:r>
              <a:rPr lang="en-US" altLang="ko-KR" b="1" spc="-100" dirty="0" smtClean="0">
                <a:solidFill>
                  <a:srgbClr val="FF0000"/>
                </a:solidFill>
                <a:latin typeface="+mn-ea"/>
              </a:rPr>
              <a:t>: </a:t>
            </a:r>
            <a:r>
              <a:rPr lang="ko-KR" altLang="en-US" spc="-100" dirty="0" smtClean="0">
                <a:solidFill>
                  <a:srgbClr val="FF0000"/>
                </a:solidFill>
                <a:latin typeface="+mn-ea"/>
              </a:rPr>
              <a:t>생태 발자국 </a:t>
            </a:r>
            <a:r>
              <a:rPr lang="en-US" altLang="ko-KR" spc="-100" dirty="0" smtClean="0">
                <a:solidFill>
                  <a:srgbClr val="FF0000"/>
                </a:solidFill>
                <a:latin typeface="+mn-ea"/>
              </a:rPr>
              <a:t>– </a:t>
            </a:r>
            <a:r>
              <a:rPr lang="ko-KR" altLang="en-US" b="1" spc="-100" dirty="0" smtClean="0">
                <a:solidFill>
                  <a:srgbClr val="FF0000"/>
                </a:solidFill>
                <a:latin typeface="+mn-ea"/>
              </a:rPr>
              <a:t>더 나은 삶의 지수</a:t>
            </a:r>
            <a:r>
              <a:rPr lang="en-US" altLang="ko-KR" b="1" spc="-100" dirty="0" smtClean="0">
                <a:solidFill>
                  <a:srgbClr val="FF0000"/>
                </a:solidFill>
                <a:latin typeface="+mn-ea"/>
              </a:rPr>
              <a:t>:</a:t>
            </a:r>
            <a:r>
              <a:rPr lang="en-US" altLang="ko-KR" spc="-100" dirty="0" smtClean="0">
                <a:solidFill>
                  <a:srgbClr val="FF0000"/>
                </a:solidFill>
                <a:latin typeface="+mn-ea"/>
              </a:rPr>
              <a:t> </a:t>
            </a:r>
            <a:r>
              <a:rPr lang="ko-KR" altLang="en-US" spc="-100" dirty="0" smtClean="0">
                <a:solidFill>
                  <a:srgbClr val="FF0000"/>
                </a:solidFill>
                <a:latin typeface="+mn-ea"/>
              </a:rPr>
              <a:t>환경</a:t>
            </a:r>
            <a:endParaRPr lang="en-US" altLang="ko-KR" spc="-100" dirty="0" smtClean="0">
              <a:solidFill>
                <a:srgbClr val="FF0000"/>
              </a:solidFill>
              <a:latin typeface="+mn-ea"/>
            </a:endParaRPr>
          </a:p>
          <a:p>
            <a:pPr>
              <a:lnSpc>
                <a:spcPct val="200000"/>
              </a:lnSpc>
            </a:pPr>
            <a:r>
              <a:rPr lang="ko-KR" altLang="en-US" b="1" spc="-100" dirty="0" smtClean="0">
                <a:solidFill>
                  <a:srgbClr val="FF0000"/>
                </a:solidFill>
                <a:latin typeface="+mn-ea"/>
              </a:rPr>
              <a:t>국가별 행복 지수</a:t>
            </a:r>
            <a:r>
              <a:rPr lang="en-US" altLang="ko-KR" b="1" spc="-100" dirty="0" smtClean="0">
                <a:solidFill>
                  <a:srgbClr val="FF0000"/>
                </a:solidFill>
                <a:latin typeface="+mn-ea"/>
              </a:rPr>
              <a:t>: </a:t>
            </a:r>
            <a:r>
              <a:rPr lang="ko-KR" altLang="en-US" spc="-100" dirty="0" smtClean="0">
                <a:solidFill>
                  <a:srgbClr val="FF0000"/>
                </a:solidFill>
                <a:latin typeface="+mn-ea"/>
              </a:rPr>
              <a:t>사회적 지지</a:t>
            </a:r>
            <a:r>
              <a:rPr lang="en-US" altLang="ko-KR" spc="-100" dirty="0" smtClean="0">
                <a:solidFill>
                  <a:srgbClr val="FF0000"/>
                </a:solidFill>
                <a:latin typeface="+mn-ea"/>
              </a:rPr>
              <a:t>, </a:t>
            </a:r>
            <a:r>
              <a:rPr lang="ko-KR" altLang="en-US" spc="-100" dirty="0" smtClean="0">
                <a:solidFill>
                  <a:srgbClr val="FF0000"/>
                </a:solidFill>
                <a:latin typeface="+mn-ea"/>
              </a:rPr>
              <a:t>관용 </a:t>
            </a:r>
            <a:r>
              <a:rPr lang="en-US" altLang="ko-KR" spc="-100" dirty="0" smtClean="0">
                <a:solidFill>
                  <a:srgbClr val="FF0000"/>
                </a:solidFill>
                <a:latin typeface="+mn-ea"/>
              </a:rPr>
              <a:t>– </a:t>
            </a:r>
            <a:r>
              <a:rPr lang="ko-KR" altLang="en-US" b="1" spc="-100" dirty="0" smtClean="0">
                <a:solidFill>
                  <a:srgbClr val="FF0000"/>
                </a:solidFill>
                <a:latin typeface="+mn-ea"/>
              </a:rPr>
              <a:t>더 나은 삶의 지수</a:t>
            </a:r>
            <a:r>
              <a:rPr lang="en-US" altLang="ko-KR" b="1" spc="-100" dirty="0" smtClean="0">
                <a:solidFill>
                  <a:srgbClr val="FF0000"/>
                </a:solidFill>
                <a:latin typeface="+mn-ea"/>
              </a:rPr>
              <a:t>: </a:t>
            </a:r>
            <a:r>
              <a:rPr lang="ko-KR" altLang="en-US" spc="-100" dirty="0" smtClean="0">
                <a:solidFill>
                  <a:srgbClr val="FF0000"/>
                </a:solidFill>
                <a:latin typeface="+mn-ea"/>
              </a:rPr>
              <a:t>공동체</a:t>
            </a:r>
            <a:endParaRPr lang="en-US" altLang="ko-KR" spc="-100" dirty="0" smtClean="0">
              <a:solidFill>
                <a:srgbClr val="FF0000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365609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그룹 11"/>
          <p:cNvGrpSpPr/>
          <p:nvPr/>
        </p:nvGrpSpPr>
        <p:grpSpPr>
          <a:xfrm>
            <a:off x="0" y="0"/>
            <a:ext cx="9144000" cy="1106224"/>
            <a:chOff x="0" y="0"/>
            <a:chExt cx="9144000" cy="1106224"/>
          </a:xfrm>
        </p:grpSpPr>
        <p:pic>
          <p:nvPicPr>
            <p:cNvPr id="10" name="그림 9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5900"/>
                      </a14:imgEffect>
                      <a14:imgEffect>
                        <a14:saturation sat="17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1106224"/>
            </a:xfrm>
            <a:prstGeom prst="rect">
              <a:avLst/>
            </a:prstGeom>
          </p:spPr>
        </p:pic>
        <p:sp>
          <p:nvSpPr>
            <p:cNvPr id="11" name="제목 1"/>
            <p:cNvSpPr txBox="1">
              <a:spLocks/>
            </p:cNvSpPr>
            <p:nvPr/>
          </p:nvSpPr>
          <p:spPr>
            <a:xfrm>
              <a:off x="251520" y="33896"/>
              <a:ext cx="7704856" cy="684076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1080000" algn="l"/>
              <a:r>
                <a:rPr lang="ko-KR" altLang="en-US" sz="2700" b="1" spc="-15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국민이 희망하는 행복의 조건</a:t>
              </a:r>
            </a:p>
          </p:txBody>
        </p:sp>
      </p:grpSp>
      <p:sp>
        <p:nvSpPr>
          <p:cNvPr id="12" name="제목 1"/>
          <p:cNvSpPr txBox="1">
            <a:spLocks/>
          </p:cNvSpPr>
          <p:nvPr/>
        </p:nvSpPr>
        <p:spPr>
          <a:xfrm>
            <a:off x="195212" y="35520"/>
            <a:ext cx="1077120" cy="64807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000" b="1" spc="-150" dirty="0" smtClean="0">
                <a:solidFill>
                  <a:srgbClr val="0070C0"/>
                </a:solidFill>
                <a:latin typeface="나눔고딕 ExtraBold" pitchFamily="50" charset="-127"/>
                <a:ea typeface="나눔고딕 ExtraBold" pitchFamily="50" charset="-127"/>
              </a:rPr>
              <a:t>함께 </a:t>
            </a:r>
            <a:endParaRPr lang="en-US" altLang="ko-KR" sz="2000" b="1" spc="-150" dirty="0" smtClean="0">
              <a:solidFill>
                <a:srgbClr val="0070C0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r>
              <a:rPr lang="ko-KR" altLang="en-US" sz="2000" b="1" spc="-150" dirty="0" smtClean="0">
                <a:solidFill>
                  <a:srgbClr val="0070C0"/>
                </a:solidFill>
                <a:latin typeface="나눔고딕 ExtraBold" pitchFamily="50" charset="-127"/>
                <a:ea typeface="나눔고딕 ExtraBold" pitchFamily="50" charset="-127"/>
              </a:rPr>
              <a:t>탐구하기 </a:t>
            </a:r>
            <a:endParaRPr lang="en-US" altLang="ko-KR" sz="2000" b="1" spc="-150" dirty="0" smtClean="0">
              <a:solidFill>
                <a:srgbClr val="0070C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583636" y="314900"/>
            <a:ext cx="1296144" cy="415498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32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9512" y="1219399"/>
            <a:ext cx="8712968" cy="769441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 startAt="3"/>
            </a:pPr>
            <a:r>
              <a:rPr lang="ko-KR" altLang="en-US" sz="2200" b="1" spc="-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우리가 행복 지수를 만든다면 어떤 항목으로 구성할 것인지 </a:t>
            </a:r>
            <a:r>
              <a:rPr lang="ko-KR" altLang="en-US" sz="2200" b="1" spc="-5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모둠별로</a:t>
            </a:r>
            <a:r>
              <a:rPr lang="ko-KR" altLang="en-US" sz="2200" b="1" spc="-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 정리해 보자</a:t>
            </a:r>
            <a:r>
              <a:rPr lang="en-US" altLang="ko-KR" sz="2200" b="1" spc="-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.</a:t>
            </a:r>
            <a:endParaRPr lang="ko-KR" altLang="en-US" sz="2200" b="1" spc="-50" dirty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1560" y="2084363"/>
            <a:ext cx="8136904" cy="2585323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288000" indent="-288000">
              <a:lnSpc>
                <a:spcPct val="150000"/>
              </a:lnSpc>
            </a:pPr>
            <a:r>
              <a:rPr lang="ko-KR" altLang="en-US" spc="-100" dirty="0" smtClean="0">
                <a:solidFill>
                  <a:srgbClr val="FF0000"/>
                </a:solidFill>
                <a:latin typeface="+mn-ea"/>
              </a:rPr>
              <a:t>① 기회의 평등</a:t>
            </a:r>
            <a:r>
              <a:rPr lang="en-US" altLang="ko-KR" spc="-100" dirty="0" smtClean="0">
                <a:solidFill>
                  <a:srgbClr val="FF0000"/>
                </a:solidFill>
                <a:latin typeface="+mn-ea"/>
              </a:rPr>
              <a:t>: </a:t>
            </a:r>
            <a:r>
              <a:rPr lang="ko-KR" altLang="en-US" spc="-100" dirty="0" smtClean="0">
                <a:solidFill>
                  <a:srgbClr val="FF0000"/>
                </a:solidFill>
                <a:latin typeface="+mn-ea"/>
              </a:rPr>
              <a:t>누구나 꿈을 실현할 수 있도록 공정한 기회가 부여되어야 한다</a:t>
            </a:r>
            <a:r>
              <a:rPr lang="en-US" altLang="ko-KR" spc="-100" dirty="0" smtClean="0">
                <a:solidFill>
                  <a:srgbClr val="FF0000"/>
                </a:solidFill>
                <a:latin typeface="+mn-ea"/>
              </a:rPr>
              <a:t>.</a:t>
            </a:r>
          </a:p>
          <a:p>
            <a:pPr marL="288000" indent="-288000">
              <a:lnSpc>
                <a:spcPct val="150000"/>
              </a:lnSpc>
            </a:pPr>
            <a:r>
              <a:rPr lang="en-US" altLang="ko-KR" spc="-100" dirty="0" smtClean="0">
                <a:solidFill>
                  <a:srgbClr val="FF0000"/>
                </a:solidFill>
                <a:latin typeface="+mn-ea"/>
              </a:rPr>
              <a:t>② </a:t>
            </a:r>
            <a:r>
              <a:rPr lang="ko-KR" altLang="en-US" spc="-100" dirty="0" smtClean="0">
                <a:solidFill>
                  <a:srgbClr val="FF0000"/>
                </a:solidFill>
                <a:latin typeface="+mn-ea"/>
              </a:rPr>
              <a:t>부정부패</a:t>
            </a:r>
            <a:r>
              <a:rPr lang="en-US" altLang="ko-KR" spc="-100" dirty="0" smtClean="0">
                <a:solidFill>
                  <a:srgbClr val="FF0000"/>
                </a:solidFill>
                <a:latin typeface="+mn-ea"/>
              </a:rPr>
              <a:t>, </a:t>
            </a:r>
            <a:r>
              <a:rPr lang="ko-KR" altLang="en-US" spc="-100" dirty="0" smtClean="0">
                <a:solidFill>
                  <a:srgbClr val="FF0000"/>
                </a:solidFill>
                <a:latin typeface="+mn-ea"/>
              </a:rPr>
              <a:t>사회 불평등 정도</a:t>
            </a:r>
            <a:r>
              <a:rPr lang="en-US" altLang="ko-KR" spc="-100" dirty="0" smtClean="0">
                <a:solidFill>
                  <a:srgbClr val="FF0000"/>
                </a:solidFill>
                <a:latin typeface="+mn-ea"/>
              </a:rPr>
              <a:t>: </a:t>
            </a:r>
            <a:r>
              <a:rPr lang="ko-KR" altLang="en-US" spc="-100" dirty="0" smtClean="0">
                <a:solidFill>
                  <a:srgbClr val="FF0000"/>
                </a:solidFill>
                <a:latin typeface="+mn-ea"/>
              </a:rPr>
              <a:t>부정부패가 사라지고 사회 불평등이 개선되어 열심히 일한 만큼 대가를 받을 수 있는 사회가 행복한 사회라고 생각한다</a:t>
            </a:r>
            <a:r>
              <a:rPr lang="en-US" altLang="ko-KR" spc="-100" dirty="0" smtClean="0">
                <a:solidFill>
                  <a:srgbClr val="FF0000"/>
                </a:solidFill>
                <a:latin typeface="+mn-ea"/>
              </a:rPr>
              <a:t>.</a:t>
            </a:r>
          </a:p>
          <a:p>
            <a:pPr marL="288000" indent="-288000">
              <a:lnSpc>
                <a:spcPct val="150000"/>
              </a:lnSpc>
            </a:pPr>
            <a:r>
              <a:rPr lang="en-US" altLang="ko-KR" spc="-100" dirty="0" smtClean="0">
                <a:solidFill>
                  <a:srgbClr val="FF0000"/>
                </a:solidFill>
                <a:latin typeface="+mn-ea"/>
              </a:rPr>
              <a:t>③ </a:t>
            </a:r>
            <a:r>
              <a:rPr lang="ko-KR" altLang="en-US" spc="-100" dirty="0" smtClean="0">
                <a:solidFill>
                  <a:srgbClr val="FF0000"/>
                </a:solidFill>
                <a:latin typeface="+mn-ea"/>
              </a:rPr>
              <a:t>주당 근로</a:t>
            </a:r>
            <a:r>
              <a:rPr lang="en-US" altLang="ko-KR" spc="-100" dirty="0" smtClean="0">
                <a:solidFill>
                  <a:srgbClr val="FF0000"/>
                </a:solidFill>
                <a:latin typeface="+mn-ea"/>
              </a:rPr>
              <a:t>(</a:t>
            </a:r>
            <a:r>
              <a:rPr lang="ko-KR" altLang="en-US" spc="-100" dirty="0" smtClean="0">
                <a:solidFill>
                  <a:srgbClr val="FF0000"/>
                </a:solidFill>
                <a:latin typeface="+mn-ea"/>
              </a:rPr>
              <a:t>학습</a:t>
            </a:r>
            <a:r>
              <a:rPr lang="en-US" altLang="ko-KR" spc="-100" dirty="0" smtClean="0">
                <a:solidFill>
                  <a:srgbClr val="FF0000"/>
                </a:solidFill>
                <a:latin typeface="+mn-ea"/>
              </a:rPr>
              <a:t>) </a:t>
            </a:r>
            <a:r>
              <a:rPr lang="ko-KR" altLang="en-US" spc="-100" dirty="0" smtClean="0">
                <a:solidFill>
                  <a:srgbClr val="FF0000"/>
                </a:solidFill>
                <a:latin typeface="+mn-ea"/>
              </a:rPr>
              <a:t>시간</a:t>
            </a:r>
            <a:r>
              <a:rPr lang="en-US" altLang="ko-KR" spc="-100" dirty="0" smtClean="0">
                <a:solidFill>
                  <a:srgbClr val="FF0000"/>
                </a:solidFill>
                <a:latin typeface="+mn-ea"/>
              </a:rPr>
              <a:t>: </a:t>
            </a:r>
            <a:r>
              <a:rPr lang="ko-KR" altLang="en-US" spc="-100" dirty="0" smtClean="0">
                <a:solidFill>
                  <a:srgbClr val="FF0000"/>
                </a:solidFill>
                <a:latin typeface="+mn-ea"/>
              </a:rPr>
              <a:t>삶을 즐길 수 있도록 여가 시간이 충분히 확보되어야 한다</a:t>
            </a:r>
            <a:r>
              <a:rPr lang="en-US" altLang="ko-KR" spc="-100" dirty="0" smtClean="0">
                <a:solidFill>
                  <a:srgbClr val="FF0000"/>
                </a:solidFill>
                <a:latin typeface="+mn-ea"/>
              </a:rPr>
              <a:t>.</a:t>
            </a:r>
          </a:p>
          <a:p>
            <a:pPr marL="288000" indent="-288000">
              <a:lnSpc>
                <a:spcPct val="150000"/>
              </a:lnSpc>
            </a:pPr>
            <a:r>
              <a:rPr lang="en-US" altLang="ko-KR" spc="-100" dirty="0" smtClean="0">
                <a:solidFill>
                  <a:srgbClr val="FF0000"/>
                </a:solidFill>
                <a:latin typeface="+mn-ea"/>
              </a:rPr>
              <a:t>④ </a:t>
            </a:r>
            <a:r>
              <a:rPr lang="ko-KR" altLang="en-US" spc="-100" dirty="0" smtClean="0">
                <a:solidFill>
                  <a:srgbClr val="FF0000"/>
                </a:solidFill>
                <a:latin typeface="+mn-ea"/>
              </a:rPr>
              <a:t>주관적 삶의 만족도</a:t>
            </a:r>
            <a:r>
              <a:rPr lang="en-US" altLang="ko-KR" spc="-100" dirty="0" smtClean="0">
                <a:solidFill>
                  <a:srgbClr val="FF0000"/>
                </a:solidFill>
                <a:latin typeface="+mn-ea"/>
              </a:rPr>
              <a:t>: </a:t>
            </a:r>
            <a:r>
              <a:rPr lang="ko-KR" altLang="en-US" spc="-100" dirty="0" smtClean="0">
                <a:solidFill>
                  <a:srgbClr val="FF0000"/>
                </a:solidFill>
                <a:latin typeface="+mn-ea"/>
              </a:rPr>
              <a:t>주관적 지표로서 스스로의 삶에 얼마나 만족하는지를 개인들에게 물어봐야 한다</a:t>
            </a:r>
            <a:r>
              <a:rPr lang="en-US" altLang="ko-KR" spc="-100" dirty="0" smtClean="0">
                <a:solidFill>
                  <a:srgbClr val="FF0000"/>
                </a:solidFill>
                <a:latin typeface="+mn-ea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72301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2834" y="2348880"/>
            <a:ext cx="5478333" cy="3631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그룹 12"/>
          <p:cNvGrpSpPr/>
          <p:nvPr/>
        </p:nvGrpSpPr>
        <p:grpSpPr>
          <a:xfrm>
            <a:off x="4660" y="-1506"/>
            <a:ext cx="9144000" cy="1106224"/>
            <a:chOff x="-8040" y="-1506"/>
            <a:chExt cx="9144000" cy="1106224"/>
          </a:xfrm>
        </p:grpSpPr>
        <p:grpSp>
          <p:nvGrpSpPr>
            <p:cNvPr id="9" name="그룹 4"/>
            <p:cNvGrpSpPr/>
            <p:nvPr/>
          </p:nvGrpSpPr>
          <p:grpSpPr>
            <a:xfrm>
              <a:off x="-8040" y="-1506"/>
              <a:ext cx="9144000" cy="1106224"/>
              <a:chOff x="-8040" y="-1506"/>
              <a:chExt cx="9144000" cy="1106224"/>
            </a:xfrm>
          </p:grpSpPr>
          <p:pic>
            <p:nvPicPr>
              <p:cNvPr id="16" name="그림 15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colorTemperature colorTemp="5900"/>
                        </a14:imgEffect>
                        <a14:imgEffect>
                          <a14:saturation sat="17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8040" y="-1506"/>
                <a:ext cx="9144000" cy="1106224"/>
              </a:xfrm>
              <a:prstGeom prst="rect">
                <a:avLst/>
              </a:prstGeom>
            </p:spPr>
          </p:pic>
          <p:sp>
            <p:nvSpPr>
              <p:cNvPr id="17" name="제목 1"/>
              <p:cNvSpPr txBox="1">
                <a:spLocks/>
              </p:cNvSpPr>
              <p:nvPr/>
            </p:nvSpPr>
            <p:spPr>
              <a:xfrm>
                <a:off x="204912" y="6524"/>
                <a:ext cx="1584176" cy="648072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1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ko-KR" altLang="en-US" sz="1900" b="1" spc="-150" dirty="0" smtClean="0">
                    <a:solidFill>
                      <a:srgbClr val="2E8F29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통</a:t>
                </a:r>
                <a:r>
                  <a:rPr lang="ko-KR" altLang="en-US" sz="1900" b="1" spc="-150" dirty="0">
                    <a:solidFill>
                      <a:srgbClr val="2E8F29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합</a:t>
                </a:r>
                <a:r>
                  <a:rPr lang="ko-KR" altLang="en-US" sz="1900" b="1" spc="-150" dirty="0" smtClean="0">
                    <a:solidFill>
                      <a:srgbClr val="2E8F29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 </a:t>
                </a:r>
                <a:endParaRPr lang="en-US" altLang="ko-KR" sz="1900" b="1" spc="-150" dirty="0" smtClean="0">
                  <a:solidFill>
                    <a:srgbClr val="2E8F29"/>
                  </a:solidFill>
                  <a:latin typeface="나눔고딕 ExtraBold" pitchFamily="50" charset="-127"/>
                  <a:ea typeface="나눔고딕 ExtraBold" pitchFamily="50" charset="-127"/>
                </a:endParaRPr>
              </a:p>
              <a:p>
                <a:pPr algn="l"/>
                <a:r>
                  <a:rPr lang="ko-KR" altLang="en-US" sz="1900" b="1" spc="-150" dirty="0" smtClean="0">
                    <a:solidFill>
                      <a:srgbClr val="2E8F29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주제 탐</a:t>
                </a:r>
                <a:r>
                  <a:rPr lang="ko-KR" altLang="en-US" sz="1900" b="1" spc="-150" dirty="0">
                    <a:solidFill>
                      <a:srgbClr val="2E8F29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구</a:t>
                </a:r>
                <a:r>
                  <a:rPr lang="ko-KR" altLang="en-US" sz="1900" b="1" spc="-150" dirty="0" smtClean="0">
                    <a:solidFill>
                      <a:srgbClr val="2E8F29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 </a:t>
                </a:r>
                <a:endParaRPr lang="en-US" altLang="ko-KR" sz="1900" b="1" spc="-150" dirty="0" smtClean="0">
                  <a:solidFill>
                    <a:srgbClr val="2E8F29"/>
                  </a:solidFill>
                  <a:latin typeface="나눔고딕 ExtraBold" pitchFamily="50" charset="-127"/>
                  <a:ea typeface="나눔고딕 ExtraBold" pitchFamily="50" charset="-127"/>
                </a:endParaRPr>
              </a:p>
            </p:txBody>
          </p:sp>
        </p:grpSp>
        <p:sp>
          <p:nvSpPr>
            <p:cNvPr id="15" name="직사각형 14"/>
            <p:cNvSpPr/>
            <p:nvPr/>
          </p:nvSpPr>
          <p:spPr>
            <a:xfrm>
              <a:off x="1313646" y="103847"/>
              <a:ext cx="7056786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2700" b="1" spc="-150" dirty="0" smtClean="0">
                  <a:latin typeface="나눔고딕 ExtraBold" pitchFamily="50" charset="-127"/>
                  <a:ea typeface="나눔고딕 ExtraBold" pitchFamily="50" charset="-127"/>
                </a:rPr>
                <a:t>청소년이 행복해지는 정책 제안하기</a:t>
              </a:r>
              <a:endParaRPr lang="en-US" altLang="ko-KR" sz="2700" b="1" spc="-150" dirty="0"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7583636" y="314900"/>
            <a:ext cx="1296144" cy="377796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34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79392" y="63676"/>
            <a:ext cx="432048" cy="252000"/>
          </a:xfrm>
          <a:prstGeom prst="roundRect">
            <a:avLst>
              <a:gd name="adj" fmla="val 50000"/>
            </a:avLst>
          </a:prstGeom>
          <a:solidFill>
            <a:srgbClr val="EBEB25">
              <a:alpha val="83922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ko-KR" altLang="en-US" sz="1300" b="1" spc="-150" dirty="0" err="1" smtClean="0">
                <a:solidFill>
                  <a:schemeClr val="accent3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모둠</a:t>
            </a:r>
            <a:endParaRPr lang="ko-KR" altLang="en-US" sz="1300" b="1" spc="-150" dirty="0">
              <a:solidFill>
                <a:schemeClr val="accent3">
                  <a:lumMod val="50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1700861" y="1484784"/>
            <a:ext cx="5742278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ko-KR" altLang="en-US" sz="2000" b="1" spc="-100" dirty="0" smtClean="0">
                <a:solidFill>
                  <a:sysClr val="windowText" lastClr="000000"/>
                </a:solidFill>
                <a:latin typeface="나눔고딕 ExtraBold" pitchFamily="50" charset="-127"/>
                <a:ea typeface="나눔고딕 ExtraBold" pitchFamily="50" charset="-127"/>
              </a:rPr>
              <a:t>경제 협력 개발 기구</a:t>
            </a:r>
            <a:r>
              <a:rPr lang="en-US" altLang="ko-KR" sz="2000" b="1" spc="-100" dirty="0" smtClean="0">
                <a:solidFill>
                  <a:sysClr val="windowText" lastClr="000000"/>
                </a:solidFill>
                <a:latin typeface="나눔고딕 ExtraBold" pitchFamily="50" charset="-127"/>
                <a:ea typeface="나눔고딕 ExtraBold" pitchFamily="50" charset="-127"/>
              </a:rPr>
              <a:t>(OECD)</a:t>
            </a:r>
            <a:r>
              <a:rPr lang="ko-KR" altLang="en-US" sz="2000" b="1" spc="-100" dirty="0" smtClean="0">
                <a:solidFill>
                  <a:sysClr val="windowText" lastClr="000000"/>
                </a:solidFill>
                <a:latin typeface="나눔고딕 ExtraBold" pitchFamily="50" charset="-127"/>
                <a:ea typeface="나눔고딕 ExtraBold" pitchFamily="50" charset="-127"/>
              </a:rPr>
              <a:t>의 국가별 청소년 행복 지수</a:t>
            </a:r>
            <a:endParaRPr lang="ko-KR" altLang="en-US" sz="2000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0" name="모서리가 둥근 직사각형 19"/>
          <p:cNvSpPr/>
          <p:nvPr/>
        </p:nvSpPr>
        <p:spPr>
          <a:xfrm>
            <a:off x="1899248" y="2132856"/>
            <a:ext cx="5345505" cy="4406822"/>
          </a:xfrm>
          <a:prstGeom prst="roundRect">
            <a:avLst>
              <a:gd name="adj" fmla="val 2646"/>
            </a:avLst>
          </a:prstGeom>
          <a:solidFill>
            <a:schemeClr val="bg1"/>
          </a:solidFill>
          <a:ln w="19050">
            <a:solidFill>
              <a:schemeClr val="bg1">
                <a:lumMod val="75000"/>
              </a:schemeClr>
            </a:solidFill>
          </a:ln>
        </p:spPr>
        <p:txBody>
          <a:bodyPr wrap="square" lIns="180000" tIns="180000" rIns="180000" bIns="180000" anchor="ctr">
            <a:spAutoFit/>
          </a:bodyPr>
          <a:lstStyle/>
          <a:p>
            <a:pPr>
              <a:lnSpc>
                <a:spcPct val="130000"/>
              </a:lnSpc>
            </a:pPr>
            <a:r>
              <a:rPr lang="ko-KR" altLang="en-US" sz="2000" dirty="0" smtClean="0">
                <a:latin typeface="나눔명조" pitchFamily="18" charset="-127"/>
                <a:ea typeface="나눔명조" pitchFamily="18" charset="-127"/>
              </a:rPr>
              <a:t>  주관적 행복 지수는 자신이 생각하는 행복의 정도를 경제 개발 협력 기구</a:t>
            </a:r>
            <a:r>
              <a:rPr lang="en-US" altLang="ko-KR" sz="2000" dirty="0" smtClean="0">
                <a:latin typeface="나눔명조" pitchFamily="18" charset="-127"/>
                <a:ea typeface="나눔명조" pitchFamily="18" charset="-127"/>
              </a:rPr>
              <a:t>(OECD)</a:t>
            </a:r>
            <a:r>
              <a:rPr lang="ko-KR" altLang="en-US" sz="2000" dirty="0" smtClean="0">
                <a:latin typeface="나눔명조" pitchFamily="18" charset="-127"/>
                <a:ea typeface="나눔명조" pitchFamily="18" charset="-127"/>
              </a:rPr>
              <a:t>의 평균</a:t>
            </a:r>
            <a:r>
              <a:rPr lang="en-US" altLang="ko-KR" sz="2000" dirty="0" smtClean="0">
                <a:latin typeface="나눔명조" pitchFamily="18" charset="-127"/>
                <a:ea typeface="나눔명조" pitchFamily="18" charset="-127"/>
              </a:rPr>
              <a:t>(100</a:t>
            </a:r>
            <a:r>
              <a:rPr lang="ko-KR" altLang="en-US" sz="2000" dirty="0" smtClean="0">
                <a:latin typeface="나눔명조" pitchFamily="18" charset="-127"/>
                <a:ea typeface="나눔명조" pitchFamily="18" charset="-127"/>
              </a:rPr>
              <a:t>점</a:t>
            </a:r>
            <a:r>
              <a:rPr lang="en-US" altLang="ko-KR" sz="2000" dirty="0" smtClean="0">
                <a:latin typeface="나눔명조" pitchFamily="18" charset="-127"/>
                <a:ea typeface="나눔명조" pitchFamily="18" charset="-127"/>
              </a:rPr>
              <a:t>)</a:t>
            </a:r>
            <a:r>
              <a:rPr lang="ko-KR" altLang="en-US" sz="2000" dirty="0" smtClean="0">
                <a:latin typeface="나눔명조" pitchFamily="18" charset="-127"/>
                <a:ea typeface="나눔명조" pitchFamily="18" charset="-127"/>
              </a:rPr>
              <a:t>과 비교해 점수로 나타낸 것이다</a:t>
            </a:r>
            <a:r>
              <a:rPr lang="en-US" altLang="ko-KR" sz="2000" dirty="0" smtClean="0">
                <a:latin typeface="나눔명조" pitchFamily="18" charset="-127"/>
                <a:ea typeface="나눔명조" pitchFamily="18" charset="-127"/>
              </a:rPr>
              <a:t>. 2016</a:t>
            </a:r>
            <a:r>
              <a:rPr lang="ko-KR" altLang="en-US" sz="2000" dirty="0" smtClean="0">
                <a:latin typeface="나눔명조" pitchFamily="18" charset="-127"/>
                <a:ea typeface="나눔명조" pitchFamily="18" charset="-127"/>
              </a:rPr>
              <a:t>년 </a:t>
            </a:r>
            <a:r>
              <a:rPr lang="en-US" altLang="ko-KR" sz="2000" dirty="0" smtClean="0">
                <a:latin typeface="나눔명조" pitchFamily="18" charset="-127"/>
                <a:ea typeface="나눔명조" pitchFamily="18" charset="-127"/>
              </a:rPr>
              <a:t>5</a:t>
            </a:r>
            <a:r>
              <a:rPr lang="ko-KR" altLang="en-US" sz="2000" dirty="0" smtClean="0">
                <a:latin typeface="나눔명조" pitchFamily="18" charset="-127"/>
                <a:ea typeface="나눔명조" pitchFamily="18" charset="-127"/>
              </a:rPr>
              <a:t>월 </a:t>
            </a:r>
            <a:r>
              <a:rPr lang="en-US" altLang="ko-KR" sz="2000" dirty="0" smtClean="0">
                <a:latin typeface="나눔명조" pitchFamily="18" charset="-127"/>
                <a:ea typeface="나눔명조" pitchFamily="18" charset="-127"/>
              </a:rPr>
              <a:t>2</a:t>
            </a:r>
            <a:r>
              <a:rPr lang="ko-KR" altLang="en-US" sz="2000" dirty="0" smtClean="0">
                <a:latin typeface="나눔명조" pitchFamily="18" charset="-127"/>
                <a:ea typeface="나눔명조" pitchFamily="18" charset="-127"/>
              </a:rPr>
              <a:t>일 연세대학교 사회발전연구소가 발표한 「어린이 </a:t>
            </a:r>
            <a:r>
              <a:rPr lang="en-US" altLang="ko-KR" sz="2000" dirty="0" smtClean="0">
                <a:latin typeface="나눔명조" pitchFamily="18" charset="-127"/>
                <a:ea typeface="나눔명조" pitchFamily="18" charset="-127"/>
              </a:rPr>
              <a:t>· </a:t>
            </a:r>
            <a:r>
              <a:rPr lang="ko-KR" altLang="en-US" sz="2000" dirty="0" smtClean="0">
                <a:latin typeface="나눔명조" pitchFamily="18" charset="-127"/>
                <a:ea typeface="나눔명조" pitchFamily="18" charset="-127"/>
              </a:rPr>
              <a:t>청소년 행복 지수 국제 비교 연구」에 따르면 한국 청소년의 주관적 행복 지수는 </a:t>
            </a:r>
            <a:r>
              <a:rPr lang="en-US" altLang="ko-KR" sz="2000" dirty="0" smtClean="0">
                <a:latin typeface="나눔명조" pitchFamily="18" charset="-127"/>
                <a:ea typeface="나눔명조" pitchFamily="18" charset="-127"/>
              </a:rPr>
              <a:t>82</a:t>
            </a:r>
            <a:r>
              <a:rPr lang="ko-KR" altLang="en-US" sz="2000" dirty="0" smtClean="0">
                <a:latin typeface="나눔명조" pitchFamily="18" charset="-127"/>
                <a:ea typeface="나눔명조" pitchFamily="18" charset="-127"/>
              </a:rPr>
              <a:t>점으로 경제 개발 협력 기구의 조사 대상 국가 중 가장 낮았다</a:t>
            </a:r>
            <a:r>
              <a:rPr lang="en-US" altLang="ko-KR" sz="2000" dirty="0" smtClean="0">
                <a:latin typeface="나눔명조" pitchFamily="18" charset="-127"/>
                <a:ea typeface="나눔명조" pitchFamily="18" charset="-127"/>
              </a:rPr>
              <a:t>.</a:t>
            </a:r>
          </a:p>
          <a:p>
            <a:pPr>
              <a:lnSpc>
                <a:spcPct val="130000"/>
              </a:lnSpc>
            </a:pPr>
            <a:r>
              <a:rPr lang="ko-KR" altLang="en-US" sz="2000" dirty="0" smtClean="0">
                <a:latin typeface="나눔명조" pitchFamily="18" charset="-127"/>
                <a:ea typeface="나눔명조" pitchFamily="18" charset="-127"/>
              </a:rPr>
              <a:t>  청소년이 더 </a:t>
            </a:r>
            <a:r>
              <a:rPr lang="ko-KR" altLang="en-US" sz="2000" dirty="0" err="1" smtClean="0">
                <a:latin typeface="나눔명조" pitchFamily="18" charset="-127"/>
                <a:ea typeface="나눔명조" pitchFamily="18" charset="-127"/>
              </a:rPr>
              <a:t>행복하려면</a:t>
            </a:r>
            <a:r>
              <a:rPr lang="ko-KR" altLang="en-US" sz="2000" dirty="0" smtClean="0">
                <a:latin typeface="나눔명조" pitchFamily="18" charset="-127"/>
                <a:ea typeface="나눔명조" pitchFamily="18" charset="-127"/>
              </a:rPr>
              <a:t> 사회는 어떤 조건을 갖추어야 할까</a:t>
            </a:r>
            <a:r>
              <a:rPr lang="en-US" altLang="ko-KR" sz="2000" dirty="0" smtClean="0">
                <a:latin typeface="나눔명조" pitchFamily="18" charset="-127"/>
                <a:ea typeface="나눔명조" pitchFamily="18" charset="-127"/>
              </a:rPr>
              <a:t>?</a:t>
            </a:r>
            <a:endParaRPr lang="ko-KR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319427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2"/>
          <p:cNvGrpSpPr/>
          <p:nvPr/>
        </p:nvGrpSpPr>
        <p:grpSpPr>
          <a:xfrm>
            <a:off x="4660" y="-1506"/>
            <a:ext cx="9144000" cy="1106224"/>
            <a:chOff x="-8040" y="-1506"/>
            <a:chExt cx="9144000" cy="1106224"/>
          </a:xfrm>
        </p:grpSpPr>
        <p:grpSp>
          <p:nvGrpSpPr>
            <p:cNvPr id="3" name="그룹 4"/>
            <p:cNvGrpSpPr/>
            <p:nvPr/>
          </p:nvGrpSpPr>
          <p:grpSpPr>
            <a:xfrm>
              <a:off x="-8040" y="-1506"/>
              <a:ext cx="9144000" cy="1106224"/>
              <a:chOff x="-8040" y="-1506"/>
              <a:chExt cx="9144000" cy="1106224"/>
            </a:xfrm>
          </p:grpSpPr>
          <p:pic>
            <p:nvPicPr>
              <p:cNvPr id="16" name="그림 15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5900"/>
                        </a14:imgEffect>
                        <a14:imgEffect>
                          <a14:saturation sat="17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8040" y="-1506"/>
                <a:ext cx="9144000" cy="1106224"/>
              </a:xfrm>
              <a:prstGeom prst="rect">
                <a:avLst/>
              </a:prstGeom>
            </p:spPr>
          </p:pic>
          <p:sp>
            <p:nvSpPr>
              <p:cNvPr id="17" name="제목 1"/>
              <p:cNvSpPr txBox="1">
                <a:spLocks/>
              </p:cNvSpPr>
              <p:nvPr/>
            </p:nvSpPr>
            <p:spPr>
              <a:xfrm>
                <a:off x="204912" y="6524"/>
                <a:ext cx="1584176" cy="648072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1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ko-KR" altLang="en-US" sz="1900" b="1" spc="-150" dirty="0" smtClean="0">
                    <a:solidFill>
                      <a:srgbClr val="2E8F29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통</a:t>
                </a:r>
                <a:r>
                  <a:rPr lang="ko-KR" altLang="en-US" sz="1900" b="1" spc="-150" dirty="0">
                    <a:solidFill>
                      <a:srgbClr val="2E8F29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합</a:t>
                </a:r>
                <a:r>
                  <a:rPr lang="ko-KR" altLang="en-US" sz="1900" b="1" spc="-150" dirty="0" smtClean="0">
                    <a:solidFill>
                      <a:srgbClr val="2E8F29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 </a:t>
                </a:r>
                <a:endParaRPr lang="en-US" altLang="ko-KR" sz="1900" b="1" spc="-150" dirty="0" smtClean="0">
                  <a:solidFill>
                    <a:srgbClr val="2E8F29"/>
                  </a:solidFill>
                  <a:latin typeface="나눔고딕 ExtraBold" pitchFamily="50" charset="-127"/>
                  <a:ea typeface="나눔고딕 ExtraBold" pitchFamily="50" charset="-127"/>
                </a:endParaRPr>
              </a:p>
              <a:p>
                <a:pPr algn="l"/>
                <a:r>
                  <a:rPr lang="ko-KR" altLang="en-US" sz="1900" b="1" spc="-150" dirty="0" smtClean="0">
                    <a:solidFill>
                      <a:srgbClr val="2E8F29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주제 탐</a:t>
                </a:r>
                <a:r>
                  <a:rPr lang="ko-KR" altLang="en-US" sz="1900" b="1" spc="-150" dirty="0">
                    <a:solidFill>
                      <a:srgbClr val="2E8F29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구</a:t>
                </a:r>
                <a:r>
                  <a:rPr lang="ko-KR" altLang="en-US" sz="1900" b="1" spc="-150" dirty="0" smtClean="0">
                    <a:solidFill>
                      <a:srgbClr val="2E8F29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 </a:t>
                </a:r>
                <a:endParaRPr lang="en-US" altLang="ko-KR" sz="1900" b="1" spc="-150" dirty="0" smtClean="0">
                  <a:solidFill>
                    <a:srgbClr val="2E8F29"/>
                  </a:solidFill>
                  <a:latin typeface="나눔고딕 ExtraBold" pitchFamily="50" charset="-127"/>
                  <a:ea typeface="나눔고딕 ExtraBold" pitchFamily="50" charset="-127"/>
                </a:endParaRPr>
              </a:p>
            </p:txBody>
          </p:sp>
        </p:grpSp>
        <p:sp>
          <p:nvSpPr>
            <p:cNvPr id="15" name="직사각형 14"/>
            <p:cNvSpPr/>
            <p:nvPr/>
          </p:nvSpPr>
          <p:spPr>
            <a:xfrm>
              <a:off x="1313646" y="103847"/>
              <a:ext cx="7056786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2700" b="1" spc="-150" dirty="0" smtClean="0">
                  <a:latin typeface="나눔고딕 ExtraBold" pitchFamily="50" charset="-127"/>
                  <a:ea typeface="나눔고딕 ExtraBold" pitchFamily="50" charset="-127"/>
                </a:rPr>
                <a:t>청소년이 행복해지는 정책 제안하기</a:t>
              </a:r>
              <a:endParaRPr lang="en-US" altLang="ko-KR" sz="2700" b="1" spc="-150" dirty="0"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7583636" y="314900"/>
            <a:ext cx="1296144" cy="377796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34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79392" y="63676"/>
            <a:ext cx="432048" cy="252000"/>
          </a:xfrm>
          <a:prstGeom prst="roundRect">
            <a:avLst>
              <a:gd name="adj" fmla="val 50000"/>
            </a:avLst>
          </a:prstGeom>
          <a:solidFill>
            <a:srgbClr val="EBEB25">
              <a:alpha val="83922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ko-KR" altLang="en-US" sz="1300" b="1" spc="-150" dirty="0" err="1" smtClean="0">
                <a:solidFill>
                  <a:schemeClr val="accent3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모둠</a:t>
            </a:r>
            <a:endParaRPr lang="ko-KR" altLang="en-US" sz="1300" b="1" spc="-150" dirty="0">
              <a:solidFill>
                <a:schemeClr val="accent3">
                  <a:lumMod val="50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7" y="1373867"/>
            <a:ext cx="1080120" cy="483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395536" y="1844824"/>
            <a:ext cx="8208912" cy="830997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396000" indent="-396000" algn="just">
              <a:lnSpc>
                <a:spcPct val="120000"/>
              </a:lnSpc>
              <a:buSzPct val="100000"/>
              <a:buFont typeface="+mj-lt"/>
              <a:buAutoNum type="arabicPeriod"/>
            </a:pPr>
            <a:r>
              <a:rPr lang="ko-KR" altLang="en-US" sz="20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자신이 행복하다고 느끼는 순간과 불행하다고 느끼는 순간에 대한 목록을 작성해 보자</a:t>
            </a:r>
            <a:r>
              <a:rPr lang="en-US" altLang="ko-KR" sz="20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.</a:t>
            </a:r>
          </a:p>
        </p:txBody>
      </p:sp>
      <p:graphicFrame>
        <p:nvGraphicFramePr>
          <p:cNvPr id="14" name="표 13"/>
          <p:cNvGraphicFramePr>
            <a:graphicFrameLocks noGrp="1"/>
          </p:cNvGraphicFramePr>
          <p:nvPr/>
        </p:nvGraphicFramePr>
        <p:xfrm>
          <a:off x="539992" y="2919224"/>
          <a:ext cx="3960000" cy="22379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0000"/>
              </a:tblGrid>
              <a:tr h="50977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1" spc="-50" baseline="0" dirty="0" smtClean="0">
                          <a:solidFill>
                            <a:schemeClr val="tx1"/>
                          </a:solidFill>
                        </a:rPr>
                        <a:t>행복을 느끼는 순간</a:t>
                      </a:r>
                      <a:endParaRPr lang="ko-KR" altLang="en-US" sz="1800" b="1" spc="-5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D1E6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1E6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1E6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1E6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E6F4"/>
                    </a:solidFill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 smtClean="0"/>
                        <a:t>1.</a:t>
                      </a:r>
                      <a:endParaRPr lang="ko-KR" altLang="en-US" sz="1600" dirty="0"/>
                    </a:p>
                  </a:txBody>
                  <a:tcPr anchor="ctr">
                    <a:lnL w="38100" cap="flat" cmpd="sng" algn="ctr">
                      <a:solidFill>
                        <a:srgbClr val="D1E6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1E6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1E6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1E6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 smtClean="0"/>
                        <a:t>2.</a:t>
                      </a:r>
                      <a:endParaRPr lang="ko-KR" altLang="en-US" sz="1600" dirty="0"/>
                    </a:p>
                  </a:txBody>
                  <a:tcPr anchor="ctr">
                    <a:lnL w="38100" cap="flat" cmpd="sng" algn="ctr">
                      <a:solidFill>
                        <a:srgbClr val="D1E6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1E6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1E6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1E6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 smtClean="0"/>
                        <a:t>3.</a:t>
                      </a:r>
                      <a:endParaRPr lang="ko-KR" altLang="en-US" sz="1600" dirty="0"/>
                    </a:p>
                  </a:txBody>
                  <a:tcPr anchor="ctr">
                    <a:lnL w="38100" cap="flat" cmpd="sng" algn="ctr">
                      <a:solidFill>
                        <a:srgbClr val="D1E6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1E6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1E6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1E6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3" name="표 22"/>
          <p:cNvGraphicFramePr>
            <a:graphicFrameLocks noGrp="1"/>
          </p:cNvGraphicFramePr>
          <p:nvPr/>
        </p:nvGraphicFramePr>
        <p:xfrm>
          <a:off x="4716456" y="2919224"/>
          <a:ext cx="3960000" cy="22379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0000"/>
              </a:tblGrid>
              <a:tr h="50977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1" spc="-50" baseline="0" dirty="0" smtClean="0">
                          <a:solidFill>
                            <a:schemeClr val="tx1"/>
                          </a:solidFill>
                        </a:rPr>
                        <a:t>불행을 느끼는 순간</a:t>
                      </a:r>
                      <a:endParaRPr lang="ko-KR" altLang="en-US" sz="1800" b="1" spc="-5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D1E6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1E6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1E6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1E6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E6F4"/>
                    </a:solidFill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 smtClean="0"/>
                        <a:t>1.</a:t>
                      </a:r>
                      <a:endParaRPr lang="ko-KR" altLang="en-US" sz="1600" dirty="0"/>
                    </a:p>
                  </a:txBody>
                  <a:tcPr anchor="ctr">
                    <a:lnL w="38100" cap="flat" cmpd="sng" algn="ctr">
                      <a:solidFill>
                        <a:srgbClr val="D1E6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1E6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1E6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1E6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 smtClean="0"/>
                        <a:t>2.</a:t>
                      </a:r>
                      <a:endParaRPr lang="ko-KR" altLang="en-US" sz="1600" dirty="0"/>
                    </a:p>
                  </a:txBody>
                  <a:tcPr anchor="ctr">
                    <a:lnL w="38100" cap="flat" cmpd="sng" algn="ctr">
                      <a:solidFill>
                        <a:srgbClr val="D1E6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1E6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1E6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1E6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 smtClean="0"/>
                        <a:t>3.</a:t>
                      </a:r>
                      <a:endParaRPr lang="ko-KR" altLang="en-US" sz="1600" dirty="0"/>
                    </a:p>
                  </a:txBody>
                  <a:tcPr anchor="ctr">
                    <a:lnL w="38100" cap="flat" cmpd="sng" algn="ctr">
                      <a:solidFill>
                        <a:srgbClr val="D1E6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1E6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1E6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1E6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611560" y="3460162"/>
            <a:ext cx="3816424" cy="454292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144000">
              <a:lnSpc>
                <a:spcPct val="150000"/>
              </a:lnSpc>
            </a:pPr>
            <a:r>
              <a:rPr lang="ko-KR" altLang="en-US" spc="-100" dirty="0" smtClean="0">
                <a:solidFill>
                  <a:srgbClr val="FF0000"/>
                </a:solidFill>
                <a:latin typeface="+mn-ea"/>
              </a:rPr>
              <a:t>성적이 올랐을 때</a:t>
            </a:r>
            <a:r>
              <a:rPr lang="en-US" altLang="ko-KR" spc="-100" dirty="0" smtClean="0">
                <a:solidFill>
                  <a:srgbClr val="FF0000"/>
                </a:solidFill>
                <a:latin typeface="+mn-ea"/>
              </a:rPr>
              <a:t>	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11560" y="4036226"/>
            <a:ext cx="3816424" cy="454292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144000">
              <a:lnSpc>
                <a:spcPct val="150000"/>
              </a:lnSpc>
            </a:pPr>
            <a:r>
              <a:rPr lang="ko-KR" altLang="en-US" spc="-100" dirty="0" smtClean="0">
                <a:solidFill>
                  <a:srgbClr val="FF0000"/>
                </a:solidFill>
                <a:latin typeface="+mn-ea"/>
              </a:rPr>
              <a:t>친구와 정서적으로 교감할 때</a:t>
            </a:r>
            <a:endParaRPr lang="en-US" altLang="ko-KR" spc="-100" dirty="0" smtClean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11560" y="4612290"/>
            <a:ext cx="3816424" cy="454292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144000">
              <a:lnSpc>
                <a:spcPct val="150000"/>
              </a:lnSpc>
            </a:pPr>
            <a:r>
              <a:rPr lang="ko-KR" altLang="en-US" spc="-100" dirty="0" smtClean="0">
                <a:solidFill>
                  <a:srgbClr val="FF0000"/>
                </a:solidFill>
                <a:latin typeface="+mn-ea"/>
              </a:rPr>
              <a:t>가족들과 외식할 때</a:t>
            </a:r>
            <a:endParaRPr lang="en-US" altLang="ko-KR" spc="-100" dirty="0" smtClean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788024" y="3466071"/>
            <a:ext cx="3816424" cy="454292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144000">
              <a:lnSpc>
                <a:spcPct val="150000"/>
              </a:lnSpc>
            </a:pPr>
            <a:r>
              <a:rPr lang="ko-KR" altLang="en-US" spc="-100" dirty="0" smtClean="0">
                <a:solidFill>
                  <a:srgbClr val="FF0000"/>
                </a:solidFill>
                <a:latin typeface="+mn-ea"/>
              </a:rPr>
              <a:t>성적이 떨어졌을 때</a:t>
            </a:r>
            <a:endParaRPr lang="en-US" altLang="ko-KR" spc="-100" dirty="0" smtClean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788024" y="4042135"/>
            <a:ext cx="3816424" cy="454292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144000">
              <a:lnSpc>
                <a:spcPct val="150000"/>
              </a:lnSpc>
            </a:pPr>
            <a:r>
              <a:rPr lang="ko-KR" altLang="en-US" spc="-100" dirty="0" smtClean="0">
                <a:solidFill>
                  <a:srgbClr val="FF0000"/>
                </a:solidFill>
                <a:latin typeface="+mn-ea"/>
              </a:rPr>
              <a:t>친구와 싸웠을 때</a:t>
            </a:r>
            <a:endParaRPr lang="en-US" altLang="ko-KR" spc="-100" dirty="0" smtClean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788024" y="4618199"/>
            <a:ext cx="3816424" cy="454292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144000">
              <a:lnSpc>
                <a:spcPct val="150000"/>
              </a:lnSpc>
            </a:pPr>
            <a:r>
              <a:rPr lang="ko-KR" altLang="en-US" spc="-100" dirty="0" smtClean="0">
                <a:solidFill>
                  <a:srgbClr val="FF0000"/>
                </a:solidFill>
                <a:latin typeface="+mn-ea"/>
              </a:rPr>
              <a:t>부모님이 싸울 때</a:t>
            </a:r>
            <a:endParaRPr lang="en-US" altLang="ko-KR" spc="-100" dirty="0" smtClean="0">
              <a:solidFill>
                <a:srgbClr val="FF0000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897882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4" grpId="0"/>
      <p:bldP spid="25" grpId="0"/>
      <p:bldP spid="2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2"/>
          <p:cNvGrpSpPr/>
          <p:nvPr/>
        </p:nvGrpSpPr>
        <p:grpSpPr>
          <a:xfrm>
            <a:off x="4660" y="-1506"/>
            <a:ext cx="9144000" cy="1106224"/>
            <a:chOff x="-8040" y="-1506"/>
            <a:chExt cx="9144000" cy="1106224"/>
          </a:xfrm>
        </p:grpSpPr>
        <p:grpSp>
          <p:nvGrpSpPr>
            <p:cNvPr id="3" name="그룹 4"/>
            <p:cNvGrpSpPr/>
            <p:nvPr/>
          </p:nvGrpSpPr>
          <p:grpSpPr>
            <a:xfrm>
              <a:off x="-8040" y="-1506"/>
              <a:ext cx="9144000" cy="1106224"/>
              <a:chOff x="-8040" y="-1506"/>
              <a:chExt cx="9144000" cy="1106224"/>
            </a:xfrm>
          </p:grpSpPr>
          <p:pic>
            <p:nvPicPr>
              <p:cNvPr id="16" name="그림 15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5900"/>
                        </a14:imgEffect>
                        <a14:imgEffect>
                          <a14:saturation sat="17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8040" y="-1506"/>
                <a:ext cx="9144000" cy="1106224"/>
              </a:xfrm>
              <a:prstGeom prst="rect">
                <a:avLst/>
              </a:prstGeom>
            </p:spPr>
          </p:pic>
          <p:sp>
            <p:nvSpPr>
              <p:cNvPr id="17" name="제목 1"/>
              <p:cNvSpPr txBox="1">
                <a:spLocks/>
              </p:cNvSpPr>
              <p:nvPr/>
            </p:nvSpPr>
            <p:spPr>
              <a:xfrm>
                <a:off x="204912" y="6524"/>
                <a:ext cx="1584176" cy="648072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1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ko-KR" altLang="en-US" sz="1900" b="1" spc="-150" dirty="0" smtClean="0">
                    <a:solidFill>
                      <a:srgbClr val="2E8F29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통</a:t>
                </a:r>
                <a:r>
                  <a:rPr lang="ko-KR" altLang="en-US" sz="1900" b="1" spc="-150" dirty="0">
                    <a:solidFill>
                      <a:srgbClr val="2E8F29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합</a:t>
                </a:r>
                <a:r>
                  <a:rPr lang="ko-KR" altLang="en-US" sz="1900" b="1" spc="-150" dirty="0" smtClean="0">
                    <a:solidFill>
                      <a:srgbClr val="2E8F29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 </a:t>
                </a:r>
                <a:endParaRPr lang="en-US" altLang="ko-KR" sz="1900" b="1" spc="-150" dirty="0" smtClean="0">
                  <a:solidFill>
                    <a:srgbClr val="2E8F29"/>
                  </a:solidFill>
                  <a:latin typeface="나눔고딕 ExtraBold" pitchFamily="50" charset="-127"/>
                  <a:ea typeface="나눔고딕 ExtraBold" pitchFamily="50" charset="-127"/>
                </a:endParaRPr>
              </a:p>
              <a:p>
                <a:pPr algn="l"/>
                <a:r>
                  <a:rPr lang="ko-KR" altLang="en-US" sz="1900" b="1" spc="-150" dirty="0" smtClean="0">
                    <a:solidFill>
                      <a:srgbClr val="2E8F29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주제 탐</a:t>
                </a:r>
                <a:r>
                  <a:rPr lang="ko-KR" altLang="en-US" sz="1900" b="1" spc="-150" dirty="0">
                    <a:solidFill>
                      <a:srgbClr val="2E8F29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구</a:t>
                </a:r>
                <a:r>
                  <a:rPr lang="ko-KR" altLang="en-US" sz="1900" b="1" spc="-150" dirty="0" smtClean="0">
                    <a:solidFill>
                      <a:srgbClr val="2E8F29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 </a:t>
                </a:r>
                <a:endParaRPr lang="en-US" altLang="ko-KR" sz="1900" b="1" spc="-150" dirty="0" smtClean="0">
                  <a:solidFill>
                    <a:srgbClr val="2E8F29"/>
                  </a:solidFill>
                  <a:latin typeface="나눔고딕 ExtraBold" pitchFamily="50" charset="-127"/>
                  <a:ea typeface="나눔고딕 ExtraBold" pitchFamily="50" charset="-127"/>
                </a:endParaRPr>
              </a:p>
            </p:txBody>
          </p:sp>
        </p:grpSp>
        <p:sp>
          <p:nvSpPr>
            <p:cNvPr id="15" name="직사각형 14"/>
            <p:cNvSpPr/>
            <p:nvPr/>
          </p:nvSpPr>
          <p:spPr>
            <a:xfrm>
              <a:off x="1313646" y="103847"/>
              <a:ext cx="7056786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2700" b="1" spc="-150" dirty="0" smtClean="0">
                  <a:latin typeface="나눔고딕 ExtraBold" pitchFamily="50" charset="-127"/>
                  <a:ea typeface="나눔고딕 ExtraBold" pitchFamily="50" charset="-127"/>
                </a:rPr>
                <a:t>청소년이 행복해지는 정책 제안하기</a:t>
              </a:r>
              <a:endParaRPr lang="en-US" altLang="ko-KR" sz="2700" b="1" spc="-150" dirty="0"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7583636" y="314900"/>
            <a:ext cx="1296144" cy="377796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34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79392" y="63676"/>
            <a:ext cx="432048" cy="252000"/>
          </a:xfrm>
          <a:prstGeom prst="roundRect">
            <a:avLst>
              <a:gd name="adj" fmla="val 50000"/>
            </a:avLst>
          </a:prstGeom>
          <a:solidFill>
            <a:srgbClr val="EBEB25">
              <a:alpha val="83922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ko-KR" altLang="en-US" sz="1300" b="1" spc="-150" dirty="0" err="1" smtClean="0">
                <a:solidFill>
                  <a:schemeClr val="accent3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모둠</a:t>
            </a:r>
            <a:endParaRPr lang="ko-KR" altLang="en-US" sz="1300" b="1" spc="-150" dirty="0">
              <a:solidFill>
                <a:schemeClr val="accent3">
                  <a:lumMod val="50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7" y="1373867"/>
            <a:ext cx="1080120" cy="483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395536" y="1844824"/>
            <a:ext cx="8208912" cy="430887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396000" indent="-396000" algn="just">
              <a:lnSpc>
                <a:spcPct val="120000"/>
              </a:lnSpc>
              <a:buSzPct val="100000"/>
              <a:buFont typeface="+mj-lt"/>
              <a:buAutoNum type="arabicPeriod" startAt="2"/>
            </a:pPr>
            <a:r>
              <a:rPr lang="ko-KR" altLang="en-US" sz="20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나의 행복한 삶을 위해 어떤 실천을 해야 할지 적어보자</a:t>
            </a:r>
            <a:r>
              <a:rPr lang="en-US" altLang="ko-KR" sz="20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.</a:t>
            </a:r>
          </a:p>
        </p:txBody>
      </p:sp>
      <p:graphicFrame>
        <p:nvGraphicFramePr>
          <p:cNvPr id="14" name="표 13"/>
          <p:cNvGraphicFramePr>
            <a:graphicFrameLocks noGrp="1"/>
          </p:cNvGraphicFramePr>
          <p:nvPr/>
        </p:nvGraphicFramePr>
        <p:xfrm>
          <a:off x="539552" y="2564904"/>
          <a:ext cx="7920440" cy="22379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0440"/>
              </a:tblGrid>
              <a:tr h="50977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1" spc="-50" baseline="0" dirty="0" smtClean="0">
                          <a:solidFill>
                            <a:schemeClr val="tx1"/>
                          </a:solidFill>
                        </a:rPr>
                        <a:t>나의 행복한 삶을 위한 실천</a:t>
                      </a:r>
                      <a:endParaRPr lang="ko-KR" altLang="en-US" sz="1800" b="1" spc="-5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D1E6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1E6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1E6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1E6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E6F4"/>
                    </a:solidFill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 smtClean="0"/>
                        <a:t>1.</a:t>
                      </a:r>
                      <a:endParaRPr lang="ko-KR" altLang="en-US" sz="1600" dirty="0"/>
                    </a:p>
                  </a:txBody>
                  <a:tcPr anchor="ctr">
                    <a:lnL w="38100" cap="flat" cmpd="sng" algn="ctr">
                      <a:solidFill>
                        <a:srgbClr val="D1E6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1E6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1E6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1E6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 smtClean="0"/>
                        <a:t>2.</a:t>
                      </a:r>
                      <a:endParaRPr lang="ko-KR" altLang="en-US" sz="1600" dirty="0"/>
                    </a:p>
                  </a:txBody>
                  <a:tcPr anchor="ctr">
                    <a:lnL w="38100" cap="flat" cmpd="sng" algn="ctr">
                      <a:solidFill>
                        <a:srgbClr val="D1E6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1E6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1E6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1E6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 smtClean="0"/>
                        <a:t>3.</a:t>
                      </a:r>
                      <a:endParaRPr lang="ko-KR" altLang="en-US" sz="1600" dirty="0"/>
                    </a:p>
                  </a:txBody>
                  <a:tcPr anchor="ctr">
                    <a:lnL w="38100" cap="flat" cmpd="sng" algn="ctr">
                      <a:solidFill>
                        <a:srgbClr val="D1E6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1E6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1E6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1E6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pSp>
        <p:nvGrpSpPr>
          <p:cNvPr id="20" name="그룹 19"/>
          <p:cNvGrpSpPr/>
          <p:nvPr/>
        </p:nvGrpSpPr>
        <p:grpSpPr>
          <a:xfrm>
            <a:off x="539552" y="5085184"/>
            <a:ext cx="6552728" cy="1585064"/>
            <a:chOff x="467544" y="5832781"/>
            <a:chExt cx="6552728" cy="1714053"/>
          </a:xfrm>
        </p:grpSpPr>
        <p:sp>
          <p:nvSpPr>
            <p:cNvPr id="21" name="양쪽 모서리가 둥근 사각형 20"/>
            <p:cNvSpPr/>
            <p:nvPr/>
          </p:nvSpPr>
          <p:spPr>
            <a:xfrm>
              <a:off x="467544" y="5832781"/>
              <a:ext cx="1440160" cy="700811"/>
            </a:xfrm>
            <a:prstGeom prst="round2SameRect">
              <a:avLst>
                <a:gd name="adj1" fmla="val 21304"/>
                <a:gd name="adj2" fmla="val 0"/>
              </a:avLst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rtlCol="0" anchor="t"/>
            <a:lstStyle/>
            <a:p>
              <a:pPr algn="ctr">
                <a:lnSpc>
                  <a:spcPct val="120000"/>
                </a:lnSpc>
              </a:pPr>
              <a:r>
                <a:rPr lang="ko-KR" altLang="en-US" sz="1300" b="1" spc="60" dirty="0" smtClean="0">
                  <a:solidFill>
                    <a:schemeClr val="bg1"/>
                  </a:solidFill>
                  <a:latin typeface="나눔고딕 ExtraBold" pitchFamily="50" charset="-127"/>
                  <a:ea typeface="나눔고딕 ExtraBold" pitchFamily="50" charset="-127"/>
                </a:rPr>
                <a:t> 활동 길잡이</a:t>
              </a:r>
              <a:endParaRPr lang="en-US" altLang="ko-KR" sz="13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  <p:sp>
          <p:nvSpPr>
            <p:cNvPr id="22" name="제목 1"/>
            <p:cNvSpPr txBox="1">
              <a:spLocks/>
            </p:cNvSpPr>
            <p:nvPr/>
          </p:nvSpPr>
          <p:spPr>
            <a:xfrm>
              <a:off x="467544" y="6231844"/>
              <a:ext cx="6552728" cy="1314990"/>
            </a:xfrm>
            <a:prstGeom prst="roundRect">
              <a:avLst>
                <a:gd name="adj" fmla="val 9556"/>
              </a:avLst>
            </a:prstGeom>
            <a:solidFill>
              <a:schemeClr val="bg1"/>
            </a:solidFill>
            <a:ln w="19050" cap="rnd" cmpd="sng">
              <a:solidFill>
                <a:schemeClr val="bg1">
                  <a:lumMod val="65000"/>
                </a:schemeClr>
              </a:solidFill>
            </a:ln>
          </p:spPr>
          <p:txBody>
            <a:bodyPr vert="horz" wrap="square" lIns="144000" tIns="72000" rIns="144000" bIns="36000" rtlCol="0" anchor="ctr">
              <a:sp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indent="252000" algn="just">
                <a:lnSpc>
                  <a:spcPct val="130000"/>
                </a:lnSpc>
              </a:pPr>
              <a:r>
                <a:rPr lang="ko-KR" altLang="en-US" sz="1300" spc="-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서울대 행복연구센터에서 발간한 </a:t>
              </a:r>
              <a:r>
                <a:rPr lang="en-US" altLang="ko-KR" sz="1300" spc="-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『</a:t>
              </a:r>
              <a:r>
                <a:rPr lang="ko-KR" altLang="en-US" sz="1300" spc="-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행복 교과서</a:t>
              </a:r>
              <a:r>
                <a:rPr lang="en-US" altLang="ko-KR" sz="1300" spc="-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』</a:t>
              </a:r>
              <a:r>
                <a:rPr lang="ko-KR" altLang="en-US" sz="1300" spc="-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에 의하면 </a:t>
              </a:r>
              <a:r>
                <a:rPr lang="en-US" altLang="ko-KR" sz="1300" spc="-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9</a:t>
              </a:r>
              <a:r>
                <a:rPr lang="ko-KR" altLang="en-US" sz="1300" spc="-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가지 행복 원리를 연습함으로써 행복해질 수 있음을 보여 주고 있다</a:t>
              </a:r>
              <a:r>
                <a:rPr lang="en-US" altLang="ko-KR" sz="1300" spc="-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. 9</a:t>
              </a:r>
              <a:r>
                <a:rPr lang="ko-KR" altLang="en-US" sz="1300" spc="-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가지 행복 원리는 다음과 같다</a:t>
              </a:r>
              <a:r>
                <a:rPr lang="en-US" altLang="ko-KR" sz="1300" spc="-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.</a:t>
              </a:r>
            </a:p>
            <a:p>
              <a:pPr algn="just">
                <a:lnSpc>
                  <a:spcPct val="130000"/>
                </a:lnSpc>
              </a:pPr>
              <a:r>
                <a:rPr lang="en-US" altLang="ko-KR" sz="1300" spc="-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① </a:t>
              </a:r>
              <a:r>
                <a:rPr lang="ko-KR" altLang="en-US" sz="1300" spc="-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관점 바꾸기  ② 감사하기  ③ 비교하지 않기  ④ 목표 세우기  ⑤ 몰입하기  ⑥ 음미하기   ⑦ 관계를 돈독하게 하기  ⑧ 나누고 베풀기  ⑨ 용서하기</a:t>
              </a:r>
              <a:endParaRPr lang="ko-KR" altLang="en-US" sz="1300" b="1" spc="-50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683568" y="3128611"/>
            <a:ext cx="4968552" cy="454292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144000">
              <a:lnSpc>
                <a:spcPct val="150000"/>
              </a:lnSpc>
            </a:pPr>
            <a:r>
              <a:rPr lang="ko-KR" altLang="en-US" spc="-100" dirty="0" smtClean="0">
                <a:solidFill>
                  <a:srgbClr val="FF0000"/>
                </a:solidFill>
                <a:latin typeface="+mn-ea"/>
              </a:rPr>
              <a:t>꿈을 실현하기 위한 계획과 실천</a:t>
            </a:r>
            <a:endParaRPr lang="en-US" altLang="ko-KR" spc="-100" dirty="0" smtClean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83568" y="3704675"/>
            <a:ext cx="4968552" cy="454292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144000">
              <a:lnSpc>
                <a:spcPct val="150000"/>
              </a:lnSpc>
            </a:pPr>
            <a:r>
              <a:rPr lang="ko-KR" altLang="en-US" spc="-100" dirty="0" smtClean="0">
                <a:solidFill>
                  <a:srgbClr val="FF0000"/>
                </a:solidFill>
                <a:latin typeface="+mn-ea"/>
              </a:rPr>
              <a:t>주변 사람들과 정서적으로 소통하기</a:t>
            </a:r>
            <a:endParaRPr lang="en-US" altLang="ko-KR" spc="-100" dirty="0" smtClean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83568" y="4280739"/>
            <a:ext cx="4968552" cy="454292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144000">
              <a:lnSpc>
                <a:spcPct val="150000"/>
              </a:lnSpc>
            </a:pPr>
            <a:r>
              <a:rPr lang="ko-KR" altLang="en-US" spc="-100" dirty="0" smtClean="0">
                <a:solidFill>
                  <a:srgbClr val="FF0000"/>
                </a:solidFill>
                <a:latin typeface="+mn-ea"/>
              </a:rPr>
              <a:t>가족을 사랑하기</a:t>
            </a:r>
            <a:endParaRPr lang="en-US" altLang="ko-KR" spc="-100" dirty="0" smtClean="0">
              <a:solidFill>
                <a:srgbClr val="FF0000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495933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2"/>
          <p:cNvGrpSpPr/>
          <p:nvPr/>
        </p:nvGrpSpPr>
        <p:grpSpPr>
          <a:xfrm>
            <a:off x="4660" y="-1506"/>
            <a:ext cx="9144000" cy="1106224"/>
            <a:chOff x="-8040" y="-1506"/>
            <a:chExt cx="9144000" cy="1106224"/>
          </a:xfrm>
        </p:grpSpPr>
        <p:grpSp>
          <p:nvGrpSpPr>
            <p:cNvPr id="3" name="그룹 4"/>
            <p:cNvGrpSpPr/>
            <p:nvPr/>
          </p:nvGrpSpPr>
          <p:grpSpPr>
            <a:xfrm>
              <a:off x="-8040" y="-1506"/>
              <a:ext cx="9144000" cy="1106224"/>
              <a:chOff x="-8040" y="-1506"/>
              <a:chExt cx="9144000" cy="1106224"/>
            </a:xfrm>
          </p:grpSpPr>
          <p:pic>
            <p:nvPicPr>
              <p:cNvPr id="16" name="그림 15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5900"/>
                        </a14:imgEffect>
                        <a14:imgEffect>
                          <a14:saturation sat="17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8040" y="-1506"/>
                <a:ext cx="9144000" cy="1106224"/>
              </a:xfrm>
              <a:prstGeom prst="rect">
                <a:avLst/>
              </a:prstGeom>
            </p:spPr>
          </p:pic>
          <p:sp>
            <p:nvSpPr>
              <p:cNvPr id="17" name="제목 1"/>
              <p:cNvSpPr txBox="1">
                <a:spLocks/>
              </p:cNvSpPr>
              <p:nvPr/>
            </p:nvSpPr>
            <p:spPr>
              <a:xfrm>
                <a:off x="204912" y="6524"/>
                <a:ext cx="1584176" cy="648072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1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ko-KR" altLang="en-US" sz="1900" b="1" spc="-150" dirty="0" smtClean="0">
                    <a:solidFill>
                      <a:srgbClr val="2E8F29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통</a:t>
                </a:r>
                <a:r>
                  <a:rPr lang="ko-KR" altLang="en-US" sz="1900" b="1" spc="-150" dirty="0">
                    <a:solidFill>
                      <a:srgbClr val="2E8F29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합</a:t>
                </a:r>
                <a:r>
                  <a:rPr lang="ko-KR" altLang="en-US" sz="1900" b="1" spc="-150" dirty="0" smtClean="0">
                    <a:solidFill>
                      <a:srgbClr val="2E8F29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 </a:t>
                </a:r>
                <a:endParaRPr lang="en-US" altLang="ko-KR" sz="1900" b="1" spc="-150" dirty="0" smtClean="0">
                  <a:solidFill>
                    <a:srgbClr val="2E8F29"/>
                  </a:solidFill>
                  <a:latin typeface="나눔고딕 ExtraBold" pitchFamily="50" charset="-127"/>
                  <a:ea typeface="나눔고딕 ExtraBold" pitchFamily="50" charset="-127"/>
                </a:endParaRPr>
              </a:p>
              <a:p>
                <a:pPr algn="l"/>
                <a:r>
                  <a:rPr lang="ko-KR" altLang="en-US" sz="1900" b="1" spc="-150" dirty="0" smtClean="0">
                    <a:solidFill>
                      <a:srgbClr val="2E8F29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주제 탐</a:t>
                </a:r>
                <a:r>
                  <a:rPr lang="ko-KR" altLang="en-US" sz="1900" b="1" spc="-150" dirty="0">
                    <a:solidFill>
                      <a:srgbClr val="2E8F29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구</a:t>
                </a:r>
                <a:r>
                  <a:rPr lang="ko-KR" altLang="en-US" sz="1900" b="1" spc="-150" dirty="0" smtClean="0">
                    <a:solidFill>
                      <a:srgbClr val="2E8F29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 </a:t>
                </a:r>
                <a:endParaRPr lang="en-US" altLang="ko-KR" sz="1900" b="1" spc="-150" dirty="0" smtClean="0">
                  <a:solidFill>
                    <a:srgbClr val="2E8F29"/>
                  </a:solidFill>
                  <a:latin typeface="나눔고딕 ExtraBold" pitchFamily="50" charset="-127"/>
                  <a:ea typeface="나눔고딕 ExtraBold" pitchFamily="50" charset="-127"/>
                </a:endParaRPr>
              </a:p>
            </p:txBody>
          </p:sp>
        </p:grpSp>
        <p:sp>
          <p:nvSpPr>
            <p:cNvPr id="15" name="직사각형 14"/>
            <p:cNvSpPr/>
            <p:nvPr/>
          </p:nvSpPr>
          <p:spPr>
            <a:xfrm>
              <a:off x="1313646" y="103847"/>
              <a:ext cx="7056786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2700" b="1" spc="-150" dirty="0" smtClean="0">
                  <a:latin typeface="나눔고딕 ExtraBold" pitchFamily="50" charset="-127"/>
                  <a:ea typeface="나눔고딕 ExtraBold" pitchFamily="50" charset="-127"/>
                </a:rPr>
                <a:t>청소년이 행복해지는 정책 제안하기</a:t>
              </a:r>
              <a:endParaRPr lang="en-US" altLang="ko-KR" sz="2700" b="1" spc="-150" dirty="0"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7583636" y="314900"/>
            <a:ext cx="1296144" cy="377796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34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79392" y="63676"/>
            <a:ext cx="432048" cy="252000"/>
          </a:xfrm>
          <a:prstGeom prst="roundRect">
            <a:avLst>
              <a:gd name="adj" fmla="val 50000"/>
            </a:avLst>
          </a:prstGeom>
          <a:solidFill>
            <a:srgbClr val="EBEB25">
              <a:alpha val="83922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ko-KR" altLang="en-US" sz="1300" b="1" spc="-150" dirty="0" err="1" smtClean="0">
                <a:solidFill>
                  <a:schemeClr val="accent3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모둠</a:t>
            </a:r>
            <a:endParaRPr lang="ko-KR" altLang="en-US" sz="1300" b="1" spc="-150" dirty="0">
              <a:solidFill>
                <a:schemeClr val="accent3">
                  <a:lumMod val="50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979712" y="1340768"/>
            <a:ext cx="6552728" cy="830997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buClr>
                <a:schemeClr val="tx1">
                  <a:lumMod val="50000"/>
                  <a:lumOff val="50000"/>
                </a:schemeClr>
              </a:buClr>
              <a:buSzPct val="120000"/>
            </a:pPr>
            <a:r>
              <a:rPr lang="ko-KR" altLang="en-US" sz="20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우리나라 청소년의 행복한 삶을 위해 사회가 갖추어야 할 조건에는 어떤 것이 있을까</a:t>
            </a:r>
            <a:r>
              <a:rPr lang="en-US" altLang="ko-KR" sz="20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?</a:t>
            </a: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1340768"/>
            <a:ext cx="1800199" cy="527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4" name="표 23"/>
          <p:cNvGraphicFramePr>
            <a:graphicFrameLocks noGrp="1"/>
          </p:cNvGraphicFramePr>
          <p:nvPr/>
        </p:nvGraphicFramePr>
        <p:xfrm>
          <a:off x="683568" y="2348880"/>
          <a:ext cx="7776424" cy="19691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76424"/>
              </a:tblGrid>
              <a:tr h="46800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1" spc="-50" baseline="0" dirty="0" smtClean="0">
                          <a:solidFill>
                            <a:schemeClr val="tx1"/>
                          </a:solidFill>
                        </a:rPr>
                        <a:t>청소년의 행복에 영향을 주는 요인</a:t>
                      </a:r>
                      <a:endParaRPr lang="ko-KR" altLang="en-US" sz="1800" b="1" spc="-5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D1E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1E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1E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1E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E3E1"/>
                    </a:solidFill>
                  </a:tcPr>
                </a:tc>
              </a:tr>
              <a:tr h="500395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 smtClean="0"/>
                        <a:t>1.</a:t>
                      </a:r>
                      <a:endParaRPr lang="ko-KR" altLang="en-US" sz="1600" dirty="0"/>
                    </a:p>
                  </a:txBody>
                  <a:tcPr anchor="ctr">
                    <a:lnL w="38100" cap="flat" cmpd="sng" algn="ctr">
                      <a:solidFill>
                        <a:srgbClr val="D1E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1E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1E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1E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00395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 smtClean="0"/>
                        <a:t>2.</a:t>
                      </a:r>
                      <a:endParaRPr lang="ko-KR" altLang="en-US" sz="1600" dirty="0"/>
                    </a:p>
                  </a:txBody>
                  <a:tcPr anchor="ctr">
                    <a:lnL w="38100" cap="flat" cmpd="sng" algn="ctr">
                      <a:solidFill>
                        <a:srgbClr val="D1E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1E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1E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1E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00395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 smtClean="0"/>
                        <a:t>3.</a:t>
                      </a:r>
                      <a:endParaRPr lang="ko-KR" altLang="en-US" sz="1600" dirty="0"/>
                    </a:p>
                  </a:txBody>
                  <a:tcPr anchor="ctr">
                    <a:lnL w="38100" cap="flat" cmpd="sng" algn="ctr">
                      <a:solidFill>
                        <a:srgbClr val="D1E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1E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1E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1E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5" name="표 24"/>
          <p:cNvGraphicFramePr>
            <a:graphicFrameLocks noGrp="1"/>
          </p:cNvGraphicFramePr>
          <p:nvPr/>
        </p:nvGraphicFramePr>
        <p:xfrm>
          <a:off x="683568" y="4581128"/>
          <a:ext cx="7776864" cy="19691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76864"/>
              </a:tblGrid>
              <a:tr h="46800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1" spc="-50" baseline="0" dirty="0" smtClean="0">
                          <a:solidFill>
                            <a:schemeClr val="tx1"/>
                          </a:solidFill>
                        </a:rPr>
                        <a:t>사회가 갖추어야 할 조건</a:t>
                      </a:r>
                      <a:endParaRPr lang="ko-KR" altLang="en-US" sz="1800" b="1" spc="-5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D1E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1E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1E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1E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E3E1"/>
                    </a:solidFill>
                  </a:tcPr>
                </a:tc>
              </a:tr>
              <a:tr h="500395">
                <a:tc>
                  <a:txBody>
                    <a:bodyPr/>
                    <a:lstStyle/>
                    <a:p>
                      <a:pPr latinLnBrk="1"/>
                      <a:endParaRPr lang="ko-KR" altLang="en-US" sz="1600" dirty="0"/>
                    </a:p>
                  </a:txBody>
                  <a:tcPr anchor="ctr">
                    <a:lnL w="38100" cap="flat" cmpd="sng" algn="ctr">
                      <a:solidFill>
                        <a:srgbClr val="D1E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1E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1E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1E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00395">
                <a:tc>
                  <a:txBody>
                    <a:bodyPr/>
                    <a:lstStyle/>
                    <a:p>
                      <a:pPr latinLnBrk="1"/>
                      <a:endParaRPr lang="ko-KR" altLang="en-US" sz="1600" dirty="0"/>
                    </a:p>
                  </a:txBody>
                  <a:tcPr anchor="ctr">
                    <a:lnL w="38100" cap="flat" cmpd="sng" algn="ctr">
                      <a:solidFill>
                        <a:srgbClr val="D1E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1E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1E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1E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00395">
                <a:tc>
                  <a:txBody>
                    <a:bodyPr/>
                    <a:lstStyle/>
                    <a:p>
                      <a:pPr latinLnBrk="1"/>
                      <a:endParaRPr lang="ko-KR" altLang="en-US" sz="1600" dirty="0"/>
                    </a:p>
                  </a:txBody>
                  <a:tcPr anchor="ctr">
                    <a:lnL w="38100" cap="flat" cmpd="sng" algn="ctr">
                      <a:solidFill>
                        <a:srgbClr val="D1E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1E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1E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1E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cxnSp>
        <p:nvCxnSpPr>
          <p:cNvPr id="27" name="직선 연결선 26"/>
          <p:cNvCxnSpPr/>
          <p:nvPr/>
        </p:nvCxnSpPr>
        <p:spPr>
          <a:xfrm>
            <a:off x="827584" y="4221088"/>
            <a:ext cx="0" cy="432048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직선 연결선 28"/>
          <p:cNvCxnSpPr/>
          <p:nvPr/>
        </p:nvCxnSpPr>
        <p:spPr>
          <a:xfrm>
            <a:off x="8316416" y="4221088"/>
            <a:ext cx="0" cy="432048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827584" y="2828222"/>
            <a:ext cx="2304256" cy="454292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144000">
              <a:lnSpc>
                <a:spcPct val="150000"/>
              </a:lnSpc>
            </a:pPr>
            <a:r>
              <a:rPr lang="ko-KR" altLang="en-US" spc="-100" dirty="0" smtClean="0">
                <a:solidFill>
                  <a:srgbClr val="FF0000"/>
                </a:solidFill>
                <a:latin typeface="+mn-ea"/>
              </a:rPr>
              <a:t>가족</a:t>
            </a:r>
            <a:endParaRPr lang="en-US" altLang="ko-KR" spc="-100" dirty="0" smtClean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83568" y="5035756"/>
            <a:ext cx="6120680" cy="507831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144000">
              <a:lnSpc>
                <a:spcPct val="150000"/>
              </a:lnSpc>
            </a:pPr>
            <a:r>
              <a:rPr lang="ko-KR" altLang="en-US" spc="-100" dirty="0" smtClean="0">
                <a:solidFill>
                  <a:srgbClr val="FF0000"/>
                </a:solidFill>
                <a:latin typeface="+mn-ea"/>
              </a:rPr>
              <a:t>가족들이 함께 시간을 많이 보낼 수 있는 사회 구조</a:t>
            </a:r>
            <a:endParaRPr lang="en-US" altLang="ko-KR" spc="-100" dirty="0" smtClean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27584" y="3332278"/>
            <a:ext cx="2304256" cy="454292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144000">
              <a:lnSpc>
                <a:spcPct val="150000"/>
              </a:lnSpc>
            </a:pPr>
            <a:r>
              <a:rPr lang="ko-KR" altLang="en-US" spc="-100" dirty="0" smtClean="0">
                <a:solidFill>
                  <a:srgbClr val="FF0000"/>
                </a:solidFill>
                <a:latin typeface="+mn-ea"/>
              </a:rPr>
              <a:t>성적</a:t>
            </a:r>
            <a:endParaRPr lang="en-US" altLang="ko-KR" spc="-100" dirty="0" smtClean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27584" y="3836334"/>
            <a:ext cx="2304256" cy="454292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144000">
              <a:lnSpc>
                <a:spcPct val="150000"/>
              </a:lnSpc>
            </a:pPr>
            <a:r>
              <a:rPr lang="ko-KR" altLang="en-US" spc="-100" dirty="0" smtClean="0">
                <a:solidFill>
                  <a:srgbClr val="FF0000"/>
                </a:solidFill>
                <a:latin typeface="+mn-ea"/>
              </a:rPr>
              <a:t>친구</a:t>
            </a:r>
            <a:endParaRPr lang="en-US" altLang="ko-KR" spc="-100" dirty="0" smtClean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83568" y="5554303"/>
            <a:ext cx="6120680" cy="454292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144000">
              <a:lnSpc>
                <a:spcPct val="150000"/>
              </a:lnSpc>
            </a:pPr>
            <a:r>
              <a:rPr lang="ko-KR" altLang="en-US" spc="-100" dirty="0" smtClean="0">
                <a:solidFill>
                  <a:srgbClr val="FF0000"/>
                </a:solidFill>
                <a:latin typeface="+mn-ea"/>
              </a:rPr>
              <a:t>대학 입시 제도의 개혁</a:t>
            </a:r>
            <a:endParaRPr lang="en-US" altLang="ko-KR" spc="-100" dirty="0" smtClean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83568" y="6058359"/>
            <a:ext cx="6120680" cy="454292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144000">
              <a:lnSpc>
                <a:spcPct val="150000"/>
              </a:lnSpc>
            </a:pPr>
            <a:r>
              <a:rPr lang="ko-KR" altLang="en-US" spc="-100" dirty="0" smtClean="0">
                <a:solidFill>
                  <a:srgbClr val="FF0000"/>
                </a:solidFill>
                <a:latin typeface="+mn-ea"/>
              </a:rPr>
              <a:t>친구들과 더 많이 교류할 수 있는 학교</a:t>
            </a:r>
            <a:endParaRPr lang="en-US" altLang="ko-KR" spc="-100" dirty="0" smtClean="0">
              <a:solidFill>
                <a:srgbClr val="FF0000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106587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8" grpId="0"/>
      <p:bldP spid="30" grpId="0"/>
      <p:bldP spid="31" grpId="0"/>
      <p:bldP spid="3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2"/>
          <p:cNvGrpSpPr/>
          <p:nvPr/>
        </p:nvGrpSpPr>
        <p:grpSpPr>
          <a:xfrm>
            <a:off x="4660" y="-1506"/>
            <a:ext cx="9144000" cy="1106224"/>
            <a:chOff x="-8040" y="-1506"/>
            <a:chExt cx="9144000" cy="1106224"/>
          </a:xfrm>
        </p:grpSpPr>
        <p:grpSp>
          <p:nvGrpSpPr>
            <p:cNvPr id="3" name="그룹 4"/>
            <p:cNvGrpSpPr/>
            <p:nvPr/>
          </p:nvGrpSpPr>
          <p:grpSpPr>
            <a:xfrm>
              <a:off x="-8040" y="-1506"/>
              <a:ext cx="9144000" cy="1106224"/>
              <a:chOff x="-8040" y="-1506"/>
              <a:chExt cx="9144000" cy="1106224"/>
            </a:xfrm>
          </p:grpSpPr>
          <p:pic>
            <p:nvPicPr>
              <p:cNvPr id="16" name="그림 15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5900"/>
                        </a14:imgEffect>
                        <a14:imgEffect>
                          <a14:saturation sat="17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8040" y="-1506"/>
                <a:ext cx="9144000" cy="1106224"/>
              </a:xfrm>
              <a:prstGeom prst="rect">
                <a:avLst/>
              </a:prstGeom>
            </p:spPr>
          </p:pic>
          <p:sp>
            <p:nvSpPr>
              <p:cNvPr id="17" name="제목 1"/>
              <p:cNvSpPr txBox="1">
                <a:spLocks/>
              </p:cNvSpPr>
              <p:nvPr/>
            </p:nvSpPr>
            <p:spPr>
              <a:xfrm>
                <a:off x="204912" y="6524"/>
                <a:ext cx="1584176" cy="648072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1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ko-KR" altLang="en-US" sz="1900" b="1" spc="-150" dirty="0" smtClean="0">
                    <a:solidFill>
                      <a:srgbClr val="2E8F29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통</a:t>
                </a:r>
                <a:r>
                  <a:rPr lang="ko-KR" altLang="en-US" sz="1900" b="1" spc="-150" dirty="0">
                    <a:solidFill>
                      <a:srgbClr val="2E8F29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합</a:t>
                </a:r>
                <a:r>
                  <a:rPr lang="ko-KR" altLang="en-US" sz="1900" b="1" spc="-150" dirty="0" smtClean="0">
                    <a:solidFill>
                      <a:srgbClr val="2E8F29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 </a:t>
                </a:r>
                <a:endParaRPr lang="en-US" altLang="ko-KR" sz="1900" b="1" spc="-150" dirty="0" smtClean="0">
                  <a:solidFill>
                    <a:srgbClr val="2E8F29"/>
                  </a:solidFill>
                  <a:latin typeface="나눔고딕 ExtraBold" pitchFamily="50" charset="-127"/>
                  <a:ea typeface="나눔고딕 ExtraBold" pitchFamily="50" charset="-127"/>
                </a:endParaRPr>
              </a:p>
              <a:p>
                <a:pPr algn="l"/>
                <a:r>
                  <a:rPr lang="ko-KR" altLang="en-US" sz="1900" b="1" spc="-150" dirty="0" smtClean="0">
                    <a:solidFill>
                      <a:srgbClr val="2E8F29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주제 탐</a:t>
                </a:r>
                <a:r>
                  <a:rPr lang="ko-KR" altLang="en-US" sz="1900" b="1" spc="-150" dirty="0">
                    <a:solidFill>
                      <a:srgbClr val="2E8F29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구</a:t>
                </a:r>
                <a:r>
                  <a:rPr lang="ko-KR" altLang="en-US" sz="1900" b="1" spc="-150" dirty="0" smtClean="0">
                    <a:solidFill>
                      <a:srgbClr val="2E8F29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 </a:t>
                </a:r>
                <a:endParaRPr lang="en-US" altLang="ko-KR" sz="1900" b="1" spc="-150" dirty="0" smtClean="0">
                  <a:solidFill>
                    <a:srgbClr val="2E8F29"/>
                  </a:solidFill>
                  <a:latin typeface="나눔고딕 ExtraBold" pitchFamily="50" charset="-127"/>
                  <a:ea typeface="나눔고딕 ExtraBold" pitchFamily="50" charset="-127"/>
                </a:endParaRPr>
              </a:p>
            </p:txBody>
          </p:sp>
        </p:grpSp>
        <p:sp>
          <p:nvSpPr>
            <p:cNvPr id="15" name="직사각형 14"/>
            <p:cNvSpPr/>
            <p:nvPr/>
          </p:nvSpPr>
          <p:spPr>
            <a:xfrm>
              <a:off x="1313646" y="103847"/>
              <a:ext cx="7056786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2700" b="1" spc="-150" dirty="0" smtClean="0">
                  <a:latin typeface="나눔고딕 ExtraBold" pitchFamily="50" charset="-127"/>
                  <a:ea typeface="나눔고딕 ExtraBold" pitchFamily="50" charset="-127"/>
                </a:rPr>
                <a:t>청소년이 행복해지는 정책 제안하기</a:t>
              </a:r>
              <a:endParaRPr lang="en-US" altLang="ko-KR" sz="2700" b="1" spc="-150" dirty="0"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7583636" y="314900"/>
            <a:ext cx="1296144" cy="377796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35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79392" y="63676"/>
            <a:ext cx="432048" cy="252000"/>
          </a:xfrm>
          <a:prstGeom prst="roundRect">
            <a:avLst>
              <a:gd name="adj" fmla="val 50000"/>
            </a:avLst>
          </a:prstGeom>
          <a:solidFill>
            <a:srgbClr val="EBEB25">
              <a:alpha val="83922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ko-KR" altLang="en-US" sz="1300" b="1" spc="-150" dirty="0" err="1" smtClean="0">
                <a:solidFill>
                  <a:schemeClr val="accent3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모둠</a:t>
            </a:r>
            <a:endParaRPr lang="ko-KR" altLang="en-US" sz="1300" b="1" spc="-150" dirty="0">
              <a:solidFill>
                <a:schemeClr val="accent3">
                  <a:lumMod val="50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79712" y="1340768"/>
            <a:ext cx="6552728" cy="830997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buClr>
                <a:schemeClr val="tx1">
                  <a:lumMod val="50000"/>
                  <a:lumOff val="50000"/>
                </a:schemeClr>
              </a:buClr>
              <a:buSzPct val="120000"/>
            </a:pPr>
            <a:r>
              <a:rPr lang="ko-KR" altLang="en-US" sz="20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앞의 활동을 바탕으로 청소년 행복 지수를 높이기 위한</a:t>
            </a:r>
            <a:r>
              <a:rPr lang="en-US" altLang="ko-KR" sz="20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 </a:t>
            </a:r>
            <a:r>
              <a:rPr lang="ko-KR" altLang="en-US" sz="20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정책을 제안해 보자</a:t>
            </a:r>
            <a:r>
              <a:rPr lang="en-US" altLang="ko-KR" sz="20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.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1340768"/>
            <a:ext cx="1800199" cy="527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" name="그룹 11"/>
          <p:cNvGrpSpPr/>
          <p:nvPr/>
        </p:nvGrpSpPr>
        <p:grpSpPr>
          <a:xfrm>
            <a:off x="719572" y="2769749"/>
            <a:ext cx="7704856" cy="1811379"/>
            <a:chOff x="467544" y="5988517"/>
            <a:chExt cx="7704856" cy="1958787"/>
          </a:xfrm>
        </p:grpSpPr>
        <p:sp>
          <p:nvSpPr>
            <p:cNvPr id="13" name="양쪽 모서리가 둥근 사각형 12"/>
            <p:cNvSpPr/>
            <p:nvPr/>
          </p:nvSpPr>
          <p:spPr>
            <a:xfrm>
              <a:off x="467544" y="5988517"/>
              <a:ext cx="1548172" cy="700811"/>
            </a:xfrm>
            <a:prstGeom prst="round2SameRect">
              <a:avLst>
                <a:gd name="adj1" fmla="val 21304"/>
                <a:gd name="adj2" fmla="val 0"/>
              </a:avLst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rtlCol="0" anchor="t"/>
            <a:lstStyle/>
            <a:p>
              <a:pPr algn="ctr">
                <a:lnSpc>
                  <a:spcPct val="120000"/>
                </a:lnSpc>
              </a:pPr>
              <a:r>
                <a:rPr lang="ko-KR" altLang="en-US" sz="1600" b="1" spc="-100" dirty="0" smtClean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 활동 길잡이</a:t>
              </a:r>
              <a:endParaRPr lang="en-US" altLang="ko-KR" sz="1600" spc="-100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4" name="제목 1"/>
            <p:cNvSpPr txBox="1">
              <a:spLocks/>
            </p:cNvSpPr>
            <p:nvPr/>
          </p:nvSpPr>
          <p:spPr>
            <a:xfrm>
              <a:off x="467544" y="6357647"/>
              <a:ext cx="7704856" cy="1589657"/>
            </a:xfrm>
            <a:prstGeom prst="roundRect">
              <a:avLst>
                <a:gd name="adj" fmla="val 9556"/>
              </a:avLst>
            </a:prstGeom>
            <a:solidFill>
              <a:schemeClr val="bg1"/>
            </a:solidFill>
            <a:ln w="19050" cap="rnd" cmpd="sng">
              <a:solidFill>
                <a:schemeClr val="bg1">
                  <a:lumMod val="65000"/>
                </a:schemeClr>
              </a:solidFill>
            </a:ln>
          </p:spPr>
          <p:txBody>
            <a:bodyPr vert="horz" wrap="square" lIns="144000" tIns="72000" rIns="144000" bIns="36000" rtlCol="0" anchor="ctr">
              <a:sp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252000" indent="-252000" algn="just">
                <a:lnSpc>
                  <a:spcPct val="130000"/>
                </a:lnSpc>
                <a:buFont typeface="+mj-lt"/>
                <a:buAutoNum type="arabicPeriod"/>
              </a:pPr>
              <a:r>
                <a:rPr lang="ko-KR" altLang="en-US" sz="1600" spc="-1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모둠별로</a:t>
              </a:r>
              <a:r>
                <a:rPr lang="ko-KR" altLang="en-US" sz="1600" spc="-1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 정리한 ‘사회가 갖추어야 할 조건’ 중에서 가장 중요하다고 생각하는 것을 선정한다</a:t>
              </a:r>
              <a:r>
                <a:rPr lang="en-US" altLang="ko-KR" sz="1600" spc="-1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.</a:t>
              </a:r>
            </a:p>
            <a:p>
              <a:pPr marL="252000" indent="-252000" algn="just">
                <a:lnSpc>
                  <a:spcPct val="130000"/>
                </a:lnSpc>
                <a:buFont typeface="+mj-lt"/>
                <a:buAutoNum type="arabicPeriod"/>
              </a:pPr>
              <a:r>
                <a:rPr lang="ko-KR" altLang="en-US" sz="1600" spc="-1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해당 조건을 실현할 수 있는 구체적이고 현실적인 정책을 토의를 통해 만든다</a:t>
              </a:r>
              <a:r>
                <a:rPr lang="en-US" altLang="ko-KR" sz="1600" spc="-1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.</a:t>
              </a:r>
            </a:p>
            <a:p>
              <a:pPr marL="252000" indent="-252000" algn="just">
                <a:lnSpc>
                  <a:spcPct val="130000"/>
                </a:lnSpc>
                <a:buFont typeface="+mj-lt"/>
                <a:buAutoNum type="arabicPeriod"/>
              </a:pPr>
              <a:r>
                <a:rPr lang="ko-KR" altLang="en-US" sz="1600" spc="-1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토의한 내용을 바탕으로 정책 제안서를 작성한다</a:t>
              </a:r>
              <a:r>
                <a:rPr lang="en-US" altLang="ko-KR" sz="1600" spc="-1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.</a:t>
              </a:r>
              <a:endParaRPr lang="ko-KR" altLang="en-US" sz="1600" spc="-100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82399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2"/>
          <p:cNvGrpSpPr/>
          <p:nvPr/>
        </p:nvGrpSpPr>
        <p:grpSpPr>
          <a:xfrm>
            <a:off x="4660" y="-1506"/>
            <a:ext cx="9144000" cy="1106224"/>
            <a:chOff x="-8040" y="-1506"/>
            <a:chExt cx="9144000" cy="1106224"/>
          </a:xfrm>
        </p:grpSpPr>
        <p:grpSp>
          <p:nvGrpSpPr>
            <p:cNvPr id="3" name="그룹 4"/>
            <p:cNvGrpSpPr/>
            <p:nvPr/>
          </p:nvGrpSpPr>
          <p:grpSpPr>
            <a:xfrm>
              <a:off x="-8040" y="-1506"/>
              <a:ext cx="9144000" cy="1106224"/>
              <a:chOff x="-8040" y="-1506"/>
              <a:chExt cx="9144000" cy="1106224"/>
            </a:xfrm>
          </p:grpSpPr>
          <p:pic>
            <p:nvPicPr>
              <p:cNvPr id="16" name="그림 15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5900"/>
                        </a14:imgEffect>
                        <a14:imgEffect>
                          <a14:saturation sat="17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8040" y="-1506"/>
                <a:ext cx="9144000" cy="1106224"/>
              </a:xfrm>
              <a:prstGeom prst="rect">
                <a:avLst/>
              </a:prstGeom>
            </p:spPr>
          </p:pic>
          <p:sp>
            <p:nvSpPr>
              <p:cNvPr id="17" name="제목 1"/>
              <p:cNvSpPr txBox="1">
                <a:spLocks/>
              </p:cNvSpPr>
              <p:nvPr/>
            </p:nvSpPr>
            <p:spPr>
              <a:xfrm>
                <a:off x="204912" y="6524"/>
                <a:ext cx="1584176" cy="648072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1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ko-KR" altLang="en-US" sz="1900" b="1" spc="-150" dirty="0" smtClean="0">
                    <a:solidFill>
                      <a:srgbClr val="2E8F29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통</a:t>
                </a:r>
                <a:r>
                  <a:rPr lang="ko-KR" altLang="en-US" sz="1900" b="1" spc="-150" dirty="0">
                    <a:solidFill>
                      <a:srgbClr val="2E8F29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합</a:t>
                </a:r>
                <a:r>
                  <a:rPr lang="ko-KR" altLang="en-US" sz="1900" b="1" spc="-150" dirty="0" smtClean="0">
                    <a:solidFill>
                      <a:srgbClr val="2E8F29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 </a:t>
                </a:r>
                <a:endParaRPr lang="en-US" altLang="ko-KR" sz="1900" b="1" spc="-150" dirty="0" smtClean="0">
                  <a:solidFill>
                    <a:srgbClr val="2E8F29"/>
                  </a:solidFill>
                  <a:latin typeface="나눔고딕 ExtraBold" pitchFamily="50" charset="-127"/>
                  <a:ea typeface="나눔고딕 ExtraBold" pitchFamily="50" charset="-127"/>
                </a:endParaRPr>
              </a:p>
              <a:p>
                <a:pPr algn="l"/>
                <a:r>
                  <a:rPr lang="ko-KR" altLang="en-US" sz="1900" b="1" spc="-150" dirty="0" smtClean="0">
                    <a:solidFill>
                      <a:srgbClr val="2E8F29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주제 탐</a:t>
                </a:r>
                <a:r>
                  <a:rPr lang="ko-KR" altLang="en-US" sz="1900" b="1" spc="-150" dirty="0">
                    <a:solidFill>
                      <a:srgbClr val="2E8F29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구</a:t>
                </a:r>
                <a:r>
                  <a:rPr lang="ko-KR" altLang="en-US" sz="1900" b="1" spc="-150" dirty="0" smtClean="0">
                    <a:solidFill>
                      <a:srgbClr val="2E8F29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 </a:t>
                </a:r>
                <a:endParaRPr lang="en-US" altLang="ko-KR" sz="1900" b="1" spc="-150" dirty="0" smtClean="0">
                  <a:solidFill>
                    <a:srgbClr val="2E8F29"/>
                  </a:solidFill>
                  <a:latin typeface="나눔고딕 ExtraBold" pitchFamily="50" charset="-127"/>
                  <a:ea typeface="나눔고딕 ExtraBold" pitchFamily="50" charset="-127"/>
                </a:endParaRPr>
              </a:p>
            </p:txBody>
          </p:sp>
        </p:grpSp>
        <p:sp>
          <p:nvSpPr>
            <p:cNvPr id="15" name="직사각형 14"/>
            <p:cNvSpPr/>
            <p:nvPr/>
          </p:nvSpPr>
          <p:spPr>
            <a:xfrm>
              <a:off x="1313646" y="103847"/>
              <a:ext cx="7056786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2700" b="1" spc="-150" dirty="0" smtClean="0">
                  <a:latin typeface="나눔고딕 ExtraBold" pitchFamily="50" charset="-127"/>
                  <a:ea typeface="나눔고딕 ExtraBold" pitchFamily="50" charset="-127"/>
                </a:rPr>
                <a:t>청소년이 행복해지는 정책 제안하기</a:t>
              </a:r>
              <a:endParaRPr lang="en-US" altLang="ko-KR" sz="2700" b="1" spc="-150" dirty="0"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7583636" y="314900"/>
            <a:ext cx="1296144" cy="377796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35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79392" y="63676"/>
            <a:ext cx="432048" cy="252000"/>
          </a:xfrm>
          <a:prstGeom prst="roundRect">
            <a:avLst>
              <a:gd name="adj" fmla="val 50000"/>
            </a:avLst>
          </a:prstGeom>
          <a:solidFill>
            <a:srgbClr val="EBEB25">
              <a:alpha val="83922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ko-KR" altLang="en-US" sz="1300" b="1" spc="-150" dirty="0" err="1" smtClean="0">
                <a:solidFill>
                  <a:schemeClr val="accent3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모둠</a:t>
            </a:r>
            <a:endParaRPr lang="ko-KR" altLang="en-US" sz="1300" b="1" spc="-150" dirty="0">
              <a:solidFill>
                <a:schemeClr val="accent3">
                  <a:lumMod val="50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79712" y="1340768"/>
            <a:ext cx="6552728" cy="830997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buClr>
                <a:schemeClr val="tx1">
                  <a:lumMod val="50000"/>
                  <a:lumOff val="50000"/>
                </a:schemeClr>
              </a:buClr>
              <a:buSzPct val="120000"/>
            </a:pPr>
            <a:r>
              <a:rPr lang="ko-KR" altLang="en-US" sz="20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앞의 활동을 바탕으로 청소년 행복 지수를 높이기 위한</a:t>
            </a:r>
            <a:r>
              <a:rPr lang="en-US" altLang="ko-KR" sz="20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 </a:t>
            </a:r>
            <a:r>
              <a:rPr lang="ko-KR" altLang="en-US" sz="20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정책을 제안해 보자</a:t>
            </a:r>
            <a:r>
              <a:rPr lang="en-US" altLang="ko-KR" sz="20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.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1340768"/>
            <a:ext cx="1800199" cy="527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직사각형 19"/>
          <p:cNvSpPr/>
          <p:nvPr/>
        </p:nvSpPr>
        <p:spPr>
          <a:xfrm>
            <a:off x="2976852" y="2411596"/>
            <a:ext cx="3225563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ko-KR" altLang="en-US" b="1" spc="-100" dirty="0" smtClean="0">
                <a:latin typeface="맑은 고딕" pitchFamily="50" charset="-127"/>
                <a:ea typeface="맑은 고딕" pitchFamily="50" charset="-127"/>
              </a:rPr>
              <a:t>청소년이 행복해지는 정책 제안</a:t>
            </a:r>
            <a:endParaRPr lang="ko-KR" altLang="en-US" b="1" spc="-1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1" name="모서리가 둥근 직사각형 20"/>
          <p:cNvSpPr/>
          <p:nvPr/>
        </p:nvSpPr>
        <p:spPr>
          <a:xfrm>
            <a:off x="467544" y="2996952"/>
            <a:ext cx="8136904" cy="1152128"/>
          </a:xfrm>
          <a:prstGeom prst="roundRect">
            <a:avLst>
              <a:gd name="adj" fmla="val 14578"/>
            </a:avLst>
          </a:prstGeom>
          <a:solidFill>
            <a:schemeClr val="bg1"/>
          </a:solidFill>
          <a:ln>
            <a:solidFill>
              <a:srgbClr val="C5E5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모서리가 둥근 직사각형 21"/>
          <p:cNvSpPr/>
          <p:nvPr/>
        </p:nvSpPr>
        <p:spPr>
          <a:xfrm>
            <a:off x="611560" y="2852936"/>
            <a:ext cx="1080120" cy="360040"/>
          </a:xfrm>
          <a:prstGeom prst="roundRect">
            <a:avLst>
              <a:gd name="adj" fmla="val 43317"/>
            </a:avLst>
          </a:prstGeom>
          <a:solidFill>
            <a:srgbClr val="C5E5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b="1" spc="-100" dirty="0" err="1" smtClean="0">
                <a:solidFill>
                  <a:schemeClr val="tx1"/>
                </a:solidFill>
              </a:rPr>
              <a:t>제안명</a:t>
            </a:r>
            <a:endParaRPr lang="ko-KR" altLang="en-US" sz="1600" b="1" spc="-100" dirty="0">
              <a:solidFill>
                <a:schemeClr val="tx1"/>
              </a:solidFill>
            </a:endParaRPr>
          </a:p>
        </p:txBody>
      </p:sp>
      <p:sp>
        <p:nvSpPr>
          <p:cNvPr id="23" name="모서리가 둥근 직사각형 22"/>
          <p:cNvSpPr/>
          <p:nvPr/>
        </p:nvSpPr>
        <p:spPr>
          <a:xfrm>
            <a:off x="467544" y="4509120"/>
            <a:ext cx="8136904" cy="2016224"/>
          </a:xfrm>
          <a:prstGeom prst="roundRect">
            <a:avLst>
              <a:gd name="adj" fmla="val 8014"/>
            </a:avLst>
          </a:prstGeom>
          <a:solidFill>
            <a:schemeClr val="bg1"/>
          </a:solidFill>
          <a:ln>
            <a:solidFill>
              <a:srgbClr val="C5E5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모서리가 둥근 직사각형 23"/>
          <p:cNvSpPr/>
          <p:nvPr/>
        </p:nvSpPr>
        <p:spPr>
          <a:xfrm>
            <a:off x="611560" y="4365104"/>
            <a:ext cx="1224136" cy="360040"/>
          </a:xfrm>
          <a:prstGeom prst="roundRect">
            <a:avLst>
              <a:gd name="adj" fmla="val 43317"/>
            </a:avLst>
          </a:prstGeom>
          <a:solidFill>
            <a:srgbClr val="C5E5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b="1" spc="-100" dirty="0" smtClean="0">
                <a:solidFill>
                  <a:schemeClr val="tx1"/>
                </a:solidFill>
              </a:rPr>
              <a:t>제안 배경</a:t>
            </a:r>
            <a:endParaRPr lang="ko-KR" altLang="en-US" sz="1600" b="1" spc="-100" dirty="0">
              <a:solidFill>
                <a:schemeClr val="tx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67544" y="5032365"/>
            <a:ext cx="7920880" cy="1172629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144000">
              <a:lnSpc>
                <a:spcPct val="130000"/>
              </a:lnSpc>
            </a:pPr>
            <a:r>
              <a:rPr lang="ko-KR" altLang="en-US" spc="-100" dirty="0" smtClean="0">
                <a:solidFill>
                  <a:srgbClr val="FF0000"/>
                </a:solidFill>
                <a:latin typeface="+mn-ea"/>
              </a:rPr>
              <a:t>인간이 누려야 하는 최소한의 수면 시간</a:t>
            </a:r>
            <a:r>
              <a:rPr lang="en-US" altLang="ko-KR" spc="-100" dirty="0" smtClean="0">
                <a:solidFill>
                  <a:srgbClr val="FF0000"/>
                </a:solidFill>
                <a:latin typeface="+mn-ea"/>
              </a:rPr>
              <a:t>(</a:t>
            </a:r>
            <a:r>
              <a:rPr lang="ko-KR" altLang="en-US" spc="-100" dirty="0" err="1" smtClean="0">
                <a:solidFill>
                  <a:srgbClr val="FF0000"/>
                </a:solidFill>
                <a:latin typeface="+mn-ea"/>
              </a:rPr>
              <a:t>수면권은</a:t>
            </a:r>
            <a:r>
              <a:rPr lang="ko-KR" altLang="en-US" spc="-100" dirty="0" smtClean="0">
                <a:solidFill>
                  <a:srgbClr val="FF0000"/>
                </a:solidFill>
                <a:latin typeface="+mn-ea"/>
              </a:rPr>
              <a:t> 헌법 제</a:t>
            </a:r>
            <a:r>
              <a:rPr lang="en-US" altLang="ko-KR" spc="-100" dirty="0" smtClean="0">
                <a:solidFill>
                  <a:srgbClr val="FF0000"/>
                </a:solidFill>
                <a:latin typeface="+mn-ea"/>
              </a:rPr>
              <a:t>10</a:t>
            </a:r>
            <a:r>
              <a:rPr lang="ko-KR" altLang="en-US" spc="-100" dirty="0" smtClean="0">
                <a:solidFill>
                  <a:srgbClr val="FF0000"/>
                </a:solidFill>
                <a:latin typeface="+mn-ea"/>
              </a:rPr>
              <a:t>조 행복 </a:t>
            </a:r>
            <a:r>
              <a:rPr lang="ko-KR" altLang="en-US" spc="-100" dirty="0" err="1" smtClean="0">
                <a:solidFill>
                  <a:srgbClr val="FF0000"/>
                </a:solidFill>
                <a:latin typeface="+mn-ea"/>
              </a:rPr>
              <a:t>추구권에</a:t>
            </a:r>
            <a:r>
              <a:rPr lang="ko-KR" altLang="en-US" spc="-100" dirty="0" smtClean="0">
                <a:solidFill>
                  <a:srgbClr val="FF0000"/>
                </a:solidFill>
                <a:latin typeface="+mn-ea"/>
              </a:rPr>
              <a:t> 포함된 권리이다</a:t>
            </a:r>
            <a:r>
              <a:rPr lang="en-US" altLang="ko-KR" spc="-100" dirty="0" smtClean="0">
                <a:solidFill>
                  <a:srgbClr val="FF0000"/>
                </a:solidFill>
                <a:latin typeface="+mn-ea"/>
              </a:rPr>
              <a:t>.)</a:t>
            </a:r>
            <a:r>
              <a:rPr lang="ko-KR" altLang="en-US" spc="-100" dirty="0" smtClean="0">
                <a:solidFill>
                  <a:srgbClr val="FF0000"/>
                </a:solidFill>
                <a:latin typeface="+mn-ea"/>
              </a:rPr>
              <a:t>을 보장받지 못하고 학교와 학원 등으로 내몰리는 현실에서 청소년의 휴식을 보장하기 위해 제안함</a:t>
            </a:r>
            <a:endParaRPr lang="en-US" altLang="ko-KR" spc="-100" dirty="0" smtClean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67544" y="3376298"/>
            <a:ext cx="7920880" cy="412742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144000">
              <a:lnSpc>
                <a:spcPct val="130000"/>
              </a:lnSpc>
            </a:pPr>
            <a:r>
              <a:rPr lang="ko-KR" altLang="en-US" spc="-100" dirty="0" smtClean="0">
                <a:solidFill>
                  <a:srgbClr val="FF0000"/>
                </a:solidFill>
                <a:latin typeface="+mn-ea"/>
              </a:rPr>
              <a:t>청소년의 충분한 휴식 보장 정책</a:t>
            </a:r>
            <a:endParaRPr lang="en-US" altLang="ko-KR" spc="-100" dirty="0" smtClean="0">
              <a:solidFill>
                <a:srgbClr val="FF0000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079066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79512" y="3808154"/>
            <a:ext cx="8964487" cy="412934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360000" indent="-360000" algn="just">
              <a:lnSpc>
                <a:spcPts val="2500"/>
              </a:lnSpc>
              <a:spcBef>
                <a:spcPts val="600"/>
              </a:spcBef>
              <a:buFont typeface="+mj-lt"/>
              <a:buAutoNum type="arabicPeriod" startAt="2"/>
            </a:pPr>
            <a:r>
              <a:rPr lang="ko-KR" altLang="en-US" sz="21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제시된 과제들 중 가장 중요하다고 생각하는 것은 무엇인가</a:t>
            </a:r>
            <a:r>
              <a:rPr lang="en-US" altLang="ko-KR" sz="21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?</a:t>
            </a:r>
            <a:endParaRPr lang="ko-KR" altLang="en-US" sz="2100" b="1" spc="-100" dirty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3" name="그룹 11"/>
          <p:cNvGrpSpPr/>
          <p:nvPr/>
        </p:nvGrpSpPr>
        <p:grpSpPr>
          <a:xfrm>
            <a:off x="0" y="0"/>
            <a:ext cx="9144000" cy="1106224"/>
            <a:chOff x="0" y="0"/>
            <a:chExt cx="9144000" cy="1106224"/>
          </a:xfrm>
        </p:grpSpPr>
        <p:pic>
          <p:nvPicPr>
            <p:cNvPr id="18" name="그림 17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5900"/>
                      </a14:imgEffect>
                      <a14:imgEffect>
                        <a14:saturation sat="17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1106224"/>
            </a:xfrm>
            <a:prstGeom prst="rect">
              <a:avLst/>
            </a:prstGeom>
          </p:spPr>
        </p:pic>
        <p:sp>
          <p:nvSpPr>
            <p:cNvPr id="19" name="제목 1"/>
            <p:cNvSpPr txBox="1">
              <a:spLocks/>
            </p:cNvSpPr>
            <p:nvPr/>
          </p:nvSpPr>
          <p:spPr>
            <a:xfrm>
              <a:off x="251520" y="33896"/>
              <a:ext cx="7056784" cy="684076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ko-KR" altLang="en-US" sz="28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생각 펼치기</a:t>
              </a:r>
              <a:endParaRPr lang="ko-KR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539552" y="4221088"/>
            <a:ext cx="8208911" cy="707886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ko-KR" altLang="en-US" sz="1700" spc="-150" dirty="0" smtClean="0">
                <a:solidFill>
                  <a:srgbClr val="FF0000"/>
                </a:solidFill>
                <a:latin typeface="+mn-ea"/>
              </a:rPr>
              <a:t>평화와 정의를 위한 강력한 제도</a:t>
            </a:r>
            <a:r>
              <a:rPr lang="en-US" altLang="ko-KR" sz="1700" spc="-150" dirty="0" smtClean="0">
                <a:solidFill>
                  <a:srgbClr val="FF0000"/>
                </a:solidFill>
                <a:latin typeface="+mn-ea"/>
              </a:rPr>
              <a:t>: </a:t>
            </a:r>
            <a:r>
              <a:rPr lang="ko-KR" altLang="en-US" sz="1700" spc="-150" dirty="0" smtClean="0">
                <a:solidFill>
                  <a:srgbClr val="FF0000"/>
                </a:solidFill>
                <a:latin typeface="+mn-ea"/>
              </a:rPr>
              <a:t>정의롭지 못한 분배</a:t>
            </a:r>
            <a:r>
              <a:rPr lang="en-US" altLang="ko-KR" sz="1700" spc="-150" dirty="0" smtClean="0">
                <a:solidFill>
                  <a:srgbClr val="FF0000"/>
                </a:solidFill>
                <a:latin typeface="+mn-ea"/>
              </a:rPr>
              <a:t>, </a:t>
            </a:r>
            <a:r>
              <a:rPr lang="ko-KR" altLang="en-US" sz="1700" spc="-150" dirty="0" smtClean="0">
                <a:solidFill>
                  <a:srgbClr val="FF0000"/>
                </a:solidFill>
                <a:latin typeface="+mn-ea"/>
              </a:rPr>
              <a:t>기득권층의 부정부패로 박탈감을 느끼는 사람들이 많다</a:t>
            </a:r>
            <a:r>
              <a:rPr lang="en-US" altLang="ko-KR" sz="1700" spc="-150" dirty="0" smtClean="0">
                <a:solidFill>
                  <a:srgbClr val="FF0000"/>
                </a:solidFill>
                <a:latin typeface="+mn-ea"/>
              </a:rPr>
              <a:t>. </a:t>
            </a:r>
            <a:r>
              <a:rPr lang="ko-KR" altLang="en-US" sz="1700" spc="-150" dirty="0" smtClean="0">
                <a:solidFill>
                  <a:srgbClr val="FF0000"/>
                </a:solidFill>
                <a:latin typeface="+mn-ea"/>
              </a:rPr>
              <a:t>정의 실현을 통해 공정한 분배와 투명한 사회 시스템을 갖출 필요가 있다</a:t>
            </a:r>
            <a:r>
              <a:rPr lang="en-US" altLang="ko-KR" sz="1700" spc="-150" dirty="0" smtClean="0">
                <a:solidFill>
                  <a:srgbClr val="FF0000"/>
                </a:solidFill>
                <a:latin typeface="+mn-ea"/>
              </a:rPr>
              <a:t>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583636" y="314900"/>
            <a:ext cx="1296144" cy="415498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28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9512" y="1761783"/>
            <a:ext cx="8796855" cy="738664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360000" indent="-360000">
              <a:buFont typeface="+mj-lt"/>
              <a:buAutoNum type="arabicPeriod"/>
            </a:pPr>
            <a:r>
              <a:rPr lang="ko-KR" altLang="en-US" sz="21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행복한 삶을 위한 다양한 조건 중에서 국제 연합이 위와 같은 것들을 목표로 삼은 이유는 무엇일까</a:t>
            </a:r>
            <a:r>
              <a:rPr lang="en-US" altLang="ko-KR" sz="21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?</a:t>
            </a:r>
            <a:endParaRPr lang="ko-KR" altLang="en-US" sz="2100" b="1" spc="-100" dirty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39552" y="2514712"/>
            <a:ext cx="8280920" cy="1015663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ko-KR" altLang="en-US" sz="1700" spc="-150" dirty="0" smtClean="0">
                <a:solidFill>
                  <a:srgbClr val="FF0000"/>
                </a:solidFill>
                <a:latin typeface="+mn-ea"/>
              </a:rPr>
              <a:t>빈곤 퇴치</a:t>
            </a:r>
            <a:r>
              <a:rPr lang="en-US" altLang="ko-KR" sz="1700" spc="-150" dirty="0" smtClean="0">
                <a:solidFill>
                  <a:srgbClr val="FF0000"/>
                </a:solidFill>
                <a:latin typeface="+mn-ea"/>
              </a:rPr>
              <a:t>, </a:t>
            </a:r>
            <a:r>
              <a:rPr lang="ko-KR" altLang="en-US" sz="1700" spc="-150" dirty="0" smtClean="0">
                <a:solidFill>
                  <a:srgbClr val="FF0000"/>
                </a:solidFill>
                <a:latin typeface="+mn-ea"/>
              </a:rPr>
              <a:t>깨끗한 물과 위생 시설</a:t>
            </a:r>
            <a:r>
              <a:rPr lang="en-US" altLang="ko-KR" sz="1700" spc="-150" dirty="0" smtClean="0">
                <a:solidFill>
                  <a:srgbClr val="FF0000"/>
                </a:solidFill>
                <a:latin typeface="+mn-ea"/>
              </a:rPr>
              <a:t>, </a:t>
            </a:r>
            <a:r>
              <a:rPr lang="ko-KR" altLang="en-US" sz="1700" spc="-150" dirty="0" smtClean="0">
                <a:solidFill>
                  <a:srgbClr val="FF0000"/>
                </a:solidFill>
                <a:latin typeface="+mn-ea"/>
              </a:rPr>
              <a:t>일자리와 경제적 안정</a:t>
            </a:r>
            <a:r>
              <a:rPr lang="en-US" altLang="ko-KR" sz="1700" spc="-150" dirty="0" smtClean="0">
                <a:solidFill>
                  <a:srgbClr val="FF0000"/>
                </a:solidFill>
                <a:latin typeface="+mn-ea"/>
              </a:rPr>
              <a:t>, </a:t>
            </a:r>
            <a:r>
              <a:rPr lang="ko-KR" altLang="en-US" sz="1700" spc="-150" dirty="0" smtClean="0">
                <a:solidFill>
                  <a:srgbClr val="FF0000"/>
                </a:solidFill>
                <a:latin typeface="+mn-ea"/>
              </a:rPr>
              <a:t>평등</a:t>
            </a:r>
            <a:r>
              <a:rPr lang="en-US" altLang="ko-KR" sz="1700" spc="-150" dirty="0" smtClean="0">
                <a:solidFill>
                  <a:srgbClr val="FF0000"/>
                </a:solidFill>
                <a:latin typeface="+mn-ea"/>
              </a:rPr>
              <a:t>, </a:t>
            </a:r>
            <a:r>
              <a:rPr lang="ko-KR" altLang="en-US" sz="1700" spc="-150" dirty="0" smtClean="0">
                <a:solidFill>
                  <a:srgbClr val="FF0000"/>
                </a:solidFill>
                <a:latin typeface="+mn-ea"/>
              </a:rPr>
              <a:t>평화와 정의 등은 인간다운 삶을 살아가기 위해 기본적으로 갖추어져야 할 조건이다</a:t>
            </a:r>
            <a:r>
              <a:rPr lang="en-US" altLang="ko-KR" sz="1700" spc="-150" dirty="0" smtClean="0">
                <a:solidFill>
                  <a:srgbClr val="FF0000"/>
                </a:solidFill>
                <a:latin typeface="+mn-ea"/>
              </a:rPr>
              <a:t>. </a:t>
            </a:r>
            <a:r>
              <a:rPr lang="ko-KR" altLang="en-US" sz="1700" spc="-150" dirty="0" smtClean="0">
                <a:solidFill>
                  <a:srgbClr val="FF0000"/>
                </a:solidFill>
                <a:latin typeface="+mn-ea"/>
              </a:rPr>
              <a:t>이러한 토대 위에서 사람들은 자신의 행복을 추구할 수 있다</a:t>
            </a:r>
            <a:r>
              <a:rPr lang="en-US" altLang="ko-KR" sz="1700" spc="-150" dirty="0" smtClean="0">
                <a:solidFill>
                  <a:srgbClr val="FF0000"/>
                </a:solidFill>
                <a:latin typeface="+mn-ea"/>
              </a:rPr>
              <a:t>.</a:t>
            </a:r>
            <a:endParaRPr lang="ko-KR" altLang="en-US" sz="1700" spc="-150" dirty="0" smtClean="0">
              <a:solidFill>
                <a:srgbClr val="FF0000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940784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모서리가 둥근 직사각형 24"/>
          <p:cNvSpPr/>
          <p:nvPr/>
        </p:nvSpPr>
        <p:spPr>
          <a:xfrm>
            <a:off x="467544" y="2420888"/>
            <a:ext cx="8136904" cy="1872000"/>
          </a:xfrm>
          <a:prstGeom prst="roundRect">
            <a:avLst>
              <a:gd name="adj" fmla="val 8014"/>
            </a:avLst>
          </a:prstGeom>
          <a:solidFill>
            <a:schemeClr val="bg1"/>
          </a:solidFill>
          <a:ln>
            <a:solidFill>
              <a:srgbClr val="C5E5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" name="그룹 12"/>
          <p:cNvGrpSpPr/>
          <p:nvPr/>
        </p:nvGrpSpPr>
        <p:grpSpPr>
          <a:xfrm>
            <a:off x="4660" y="-1506"/>
            <a:ext cx="9144000" cy="1106224"/>
            <a:chOff x="-8040" y="-1506"/>
            <a:chExt cx="9144000" cy="1106224"/>
          </a:xfrm>
        </p:grpSpPr>
        <p:grpSp>
          <p:nvGrpSpPr>
            <p:cNvPr id="3" name="그룹 4"/>
            <p:cNvGrpSpPr/>
            <p:nvPr/>
          </p:nvGrpSpPr>
          <p:grpSpPr>
            <a:xfrm>
              <a:off x="-8040" y="-1506"/>
              <a:ext cx="9144000" cy="1106224"/>
              <a:chOff x="-8040" y="-1506"/>
              <a:chExt cx="9144000" cy="1106224"/>
            </a:xfrm>
          </p:grpSpPr>
          <p:pic>
            <p:nvPicPr>
              <p:cNvPr id="16" name="그림 15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5900"/>
                        </a14:imgEffect>
                        <a14:imgEffect>
                          <a14:saturation sat="17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8040" y="-1506"/>
                <a:ext cx="9144000" cy="1106224"/>
              </a:xfrm>
              <a:prstGeom prst="rect">
                <a:avLst/>
              </a:prstGeom>
            </p:spPr>
          </p:pic>
          <p:sp>
            <p:nvSpPr>
              <p:cNvPr id="17" name="제목 1"/>
              <p:cNvSpPr txBox="1">
                <a:spLocks/>
              </p:cNvSpPr>
              <p:nvPr/>
            </p:nvSpPr>
            <p:spPr>
              <a:xfrm>
                <a:off x="204912" y="6524"/>
                <a:ext cx="1584176" cy="648072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1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ko-KR" altLang="en-US" sz="1900" b="1" spc="-150" dirty="0" smtClean="0">
                    <a:solidFill>
                      <a:srgbClr val="2E8F29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통</a:t>
                </a:r>
                <a:r>
                  <a:rPr lang="ko-KR" altLang="en-US" sz="1900" b="1" spc="-150" dirty="0">
                    <a:solidFill>
                      <a:srgbClr val="2E8F29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합</a:t>
                </a:r>
                <a:r>
                  <a:rPr lang="ko-KR" altLang="en-US" sz="1900" b="1" spc="-150" dirty="0" smtClean="0">
                    <a:solidFill>
                      <a:srgbClr val="2E8F29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 </a:t>
                </a:r>
                <a:endParaRPr lang="en-US" altLang="ko-KR" sz="1900" b="1" spc="-150" dirty="0" smtClean="0">
                  <a:solidFill>
                    <a:srgbClr val="2E8F29"/>
                  </a:solidFill>
                  <a:latin typeface="나눔고딕 ExtraBold" pitchFamily="50" charset="-127"/>
                  <a:ea typeface="나눔고딕 ExtraBold" pitchFamily="50" charset="-127"/>
                </a:endParaRPr>
              </a:p>
              <a:p>
                <a:pPr algn="l"/>
                <a:r>
                  <a:rPr lang="ko-KR" altLang="en-US" sz="1900" b="1" spc="-150" dirty="0" smtClean="0">
                    <a:solidFill>
                      <a:srgbClr val="2E8F29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주제 탐</a:t>
                </a:r>
                <a:r>
                  <a:rPr lang="ko-KR" altLang="en-US" sz="1900" b="1" spc="-150" dirty="0">
                    <a:solidFill>
                      <a:srgbClr val="2E8F29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구</a:t>
                </a:r>
                <a:r>
                  <a:rPr lang="ko-KR" altLang="en-US" sz="1900" b="1" spc="-150" dirty="0" smtClean="0">
                    <a:solidFill>
                      <a:srgbClr val="2E8F29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 </a:t>
                </a:r>
                <a:endParaRPr lang="en-US" altLang="ko-KR" sz="1900" b="1" spc="-150" dirty="0" smtClean="0">
                  <a:solidFill>
                    <a:srgbClr val="2E8F29"/>
                  </a:solidFill>
                  <a:latin typeface="나눔고딕 ExtraBold" pitchFamily="50" charset="-127"/>
                  <a:ea typeface="나눔고딕 ExtraBold" pitchFamily="50" charset="-127"/>
                </a:endParaRPr>
              </a:p>
            </p:txBody>
          </p:sp>
        </p:grpSp>
        <p:sp>
          <p:nvSpPr>
            <p:cNvPr id="15" name="직사각형 14"/>
            <p:cNvSpPr/>
            <p:nvPr/>
          </p:nvSpPr>
          <p:spPr>
            <a:xfrm>
              <a:off x="1313646" y="103847"/>
              <a:ext cx="7056786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2700" b="1" spc="-150" dirty="0" smtClean="0">
                  <a:latin typeface="나눔고딕 ExtraBold" pitchFamily="50" charset="-127"/>
                  <a:ea typeface="나눔고딕 ExtraBold" pitchFamily="50" charset="-127"/>
                </a:rPr>
                <a:t>청소년이 행복해지는 정책 제안하기</a:t>
              </a:r>
              <a:endParaRPr lang="en-US" altLang="ko-KR" sz="2700" b="1" spc="-150" dirty="0"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7583636" y="314900"/>
            <a:ext cx="1296144" cy="377796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35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79392" y="63676"/>
            <a:ext cx="432048" cy="252000"/>
          </a:xfrm>
          <a:prstGeom prst="roundRect">
            <a:avLst>
              <a:gd name="adj" fmla="val 50000"/>
            </a:avLst>
          </a:prstGeom>
          <a:solidFill>
            <a:srgbClr val="EBEB25">
              <a:alpha val="83922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ko-KR" altLang="en-US" sz="1300" b="1" spc="-150" dirty="0" err="1" smtClean="0">
                <a:solidFill>
                  <a:schemeClr val="accent3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모둠</a:t>
            </a:r>
            <a:endParaRPr lang="ko-KR" altLang="en-US" sz="1300" b="1" spc="-150" dirty="0">
              <a:solidFill>
                <a:schemeClr val="accent3">
                  <a:lumMod val="50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79712" y="1340768"/>
            <a:ext cx="6552728" cy="830997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buClr>
                <a:schemeClr val="tx1">
                  <a:lumMod val="50000"/>
                  <a:lumOff val="50000"/>
                </a:schemeClr>
              </a:buClr>
              <a:buSzPct val="120000"/>
            </a:pPr>
            <a:r>
              <a:rPr lang="ko-KR" altLang="en-US" sz="20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앞의 활동을 바탕으로 청소년 행복 지수를 높이기 위한</a:t>
            </a:r>
            <a:r>
              <a:rPr lang="en-US" altLang="ko-KR" sz="20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 </a:t>
            </a:r>
            <a:r>
              <a:rPr lang="ko-KR" altLang="en-US" sz="20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정책을 제안해 보자</a:t>
            </a:r>
            <a:r>
              <a:rPr lang="en-US" altLang="ko-KR" sz="20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.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1340768"/>
            <a:ext cx="1800199" cy="527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모서리가 둥근 직사각형 21"/>
          <p:cNvSpPr/>
          <p:nvPr/>
        </p:nvSpPr>
        <p:spPr>
          <a:xfrm>
            <a:off x="611560" y="2240776"/>
            <a:ext cx="1224000" cy="360040"/>
          </a:xfrm>
          <a:prstGeom prst="roundRect">
            <a:avLst>
              <a:gd name="adj" fmla="val 43317"/>
            </a:avLst>
          </a:prstGeom>
          <a:solidFill>
            <a:srgbClr val="C5E5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b="1" spc="-100" dirty="0" smtClean="0">
                <a:solidFill>
                  <a:schemeClr val="tx1"/>
                </a:solidFill>
              </a:rPr>
              <a:t>제안 내용</a:t>
            </a:r>
            <a:endParaRPr lang="ko-KR" altLang="en-US" sz="1600" b="1" spc="-100" dirty="0">
              <a:solidFill>
                <a:schemeClr val="tx1"/>
              </a:solidFill>
            </a:endParaRPr>
          </a:p>
        </p:txBody>
      </p:sp>
      <p:sp>
        <p:nvSpPr>
          <p:cNvPr id="23" name="모서리가 둥근 직사각형 22"/>
          <p:cNvSpPr/>
          <p:nvPr/>
        </p:nvSpPr>
        <p:spPr>
          <a:xfrm>
            <a:off x="467544" y="4653136"/>
            <a:ext cx="8136904" cy="1800000"/>
          </a:xfrm>
          <a:prstGeom prst="roundRect">
            <a:avLst>
              <a:gd name="adj" fmla="val 8766"/>
            </a:avLst>
          </a:prstGeom>
          <a:solidFill>
            <a:schemeClr val="bg1"/>
          </a:solidFill>
          <a:ln>
            <a:solidFill>
              <a:srgbClr val="C5E5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모서리가 둥근 직사각형 23"/>
          <p:cNvSpPr/>
          <p:nvPr/>
        </p:nvSpPr>
        <p:spPr>
          <a:xfrm>
            <a:off x="611560" y="4473024"/>
            <a:ext cx="1224136" cy="360040"/>
          </a:xfrm>
          <a:prstGeom prst="roundRect">
            <a:avLst>
              <a:gd name="adj" fmla="val 43317"/>
            </a:avLst>
          </a:prstGeom>
          <a:solidFill>
            <a:srgbClr val="C5E5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b="1" spc="-100" dirty="0" smtClean="0">
                <a:solidFill>
                  <a:schemeClr val="tx1"/>
                </a:solidFill>
              </a:rPr>
              <a:t>기대 효과</a:t>
            </a:r>
            <a:endParaRPr lang="ko-KR" altLang="en-US" sz="1600" b="1" spc="-100" dirty="0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11560" y="2832435"/>
            <a:ext cx="7848872" cy="1172629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144000" indent="-144000">
              <a:lnSpc>
                <a:spcPct val="130000"/>
              </a:lnSpc>
              <a:buFont typeface="Arial" pitchFamily="34" charset="0"/>
              <a:buChar char="•"/>
            </a:pPr>
            <a:r>
              <a:rPr lang="ko-KR" altLang="en-US" spc="-100" dirty="0" smtClean="0">
                <a:solidFill>
                  <a:srgbClr val="FF0000"/>
                </a:solidFill>
                <a:latin typeface="+mn-ea"/>
              </a:rPr>
              <a:t>학교 일과 중 휴식을 허용하는 쉬는 시간 연장 제도 </a:t>
            </a:r>
            <a:r>
              <a:rPr lang="en-US" altLang="ko-KR" spc="-100" dirty="0" smtClean="0">
                <a:solidFill>
                  <a:srgbClr val="FF0000"/>
                </a:solidFill>
                <a:latin typeface="+mn-ea"/>
              </a:rPr>
              <a:t>(</a:t>
            </a:r>
            <a:r>
              <a:rPr lang="ko-KR" altLang="en-US" spc="-100" dirty="0" smtClean="0">
                <a:solidFill>
                  <a:srgbClr val="FF0000"/>
                </a:solidFill>
                <a:latin typeface="+mn-ea"/>
              </a:rPr>
              <a:t>예</a:t>
            </a:r>
            <a:r>
              <a:rPr lang="en-US" altLang="ko-KR" spc="-100" dirty="0" smtClean="0">
                <a:solidFill>
                  <a:srgbClr val="FF0000"/>
                </a:solidFill>
                <a:latin typeface="+mn-ea"/>
              </a:rPr>
              <a:t>: 3</a:t>
            </a:r>
            <a:r>
              <a:rPr lang="ko-KR" altLang="en-US" spc="-100" dirty="0" smtClean="0">
                <a:solidFill>
                  <a:srgbClr val="FF0000"/>
                </a:solidFill>
                <a:latin typeface="+mn-ea"/>
              </a:rPr>
              <a:t>교시 전 쉬는 시간 </a:t>
            </a:r>
            <a:r>
              <a:rPr lang="en-US" altLang="ko-KR" spc="-100" dirty="0" smtClean="0">
                <a:solidFill>
                  <a:srgbClr val="FF0000"/>
                </a:solidFill>
                <a:latin typeface="+mn-ea"/>
              </a:rPr>
              <a:t>10</a:t>
            </a:r>
            <a:r>
              <a:rPr lang="ko-KR" altLang="en-US" spc="-100" dirty="0" smtClean="0">
                <a:solidFill>
                  <a:srgbClr val="FF0000"/>
                </a:solidFill>
                <a:latin typeface="+mn-ea"/>
              </a:rPr>
              <a:t>분 더 늘리기</a:t>
            </a:r>
            <a:r>
              <a:rPr lang="en-US" altLang="ko-KR" spc="-100" dirty="0" smtClean="0">
                <a:solidFill>
                  <a:srgbClr val="FF0000"/>
                </a:solidFill>
                <a:latin typeface="+mn-ea"/>
              </a:rPr>
              <a:t>)</a:t>
            </a:r>
          </a:p>
          <a:p>
            <a:pPr marL="144000" indent="-144000">
              <a:lnSpc>
                <a:spcPct val="130000"/>
              </a:lnSpc>
              <a:buFont typeface="Arial" pitchFamily="34" charset="0"/>
              <a:buChar char="•"/>
            </a:pPr>
            <a:r>
              <a:rPr lang="ko-KR" altLang="en-US" spc="-100" dirty="0" smtClean="0">
                <a:solidFill>
                  <a:srgbClr val="FF0000"/>
                </a:solidFill>
                <a:latin typeface="+mn-ea"/>
              </a:rPr>
              <a:t>아침 등교 시간을 늦춘다</a:t>
            </a:r>
            <a:r>
              <a:rPr lang="en-US" altLang="ko-KR" spc="-100" dirty="0" smtClean="0">
                <a:solidFill>
                  <a:srgbClr val="FF0000"/>
                </a:solidFill>
                <a:latin typeface="+mn-ea"/>
              </a:rPr>
              <a:t>(</a:t>
            </a:r>
            <a:r>
              <a:rPr lang="ko-KR" altLang="en-US" spc="-100" dirty="0" smtClean="0">
                <a:solidFill>
                  <a:srgbClr val="FF0000"/>
                </a:solidFill>
                <a:latin typeface="+mn-ea"/>
              </a:rPr>
              <a:t>예</a:t>
            </a:r>
            <a:r>
              <a:rPr lang="en-US" altLang="ko-KR" spc="-100" dirty="0" smtClean="0">
                <a:solidFill>
                  <a:srgbClr val="FF0000"/>
                </a:solidFill>
                <a:latin typeface="+mn-ea"/>
              </a:rPr>
              <a:t>: 9</a:t>
            </a:r>
            <a:r>
              <a:rPr lang="ko-KR" altLang="en-US" spc="-100" dirty="0" smtClean="0">
                <a:solidFill>
                  <a:srgbClr val="FF0000"/>
                </a:solidFill>
                <a:latin typeface="+mn-ea"/>
              </a:rPr>
              <a:t>시 등교</a:t>
            </a:r>
            <a:r>
              <a:rPr lang="en-US" altLang="ko-KR" spc="-100" dirty="0" smtClean="0">
                <a:solidFill>
                  <a:srgbClr val="FF0000"/>
                </a:solidFill>
                <a:latin typeface="+mn-ea"/>
              </a:rPr>
              <a:t>)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11560" y="4848601"/>
            <a:ext cx="7848872" cy="1532727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144000" indent="-144000">
              <a:lnSpc>
                <a:spcPct val="130000"/>
              </a:lnSpc>
              <a:buFont typeface="Arial" pitchFamily="34" charset="0"/>
              <a:buChar char="•"/>
            </a:pPr>
            <a:r>
              <a:rPr lang="ko-KR" altLang="en-US" spc="-100" dirty="0" smtClean="0">
                <a:solidFill>
                  <a:srgbClr val="FF0000"/>
                </a:solidFill>
                <a:latin typeface="+mn-ea"/>
              </a:rPr>
              <a:t>쉬는 시간을 연장하면 에너지를 충전할 수 있어 수업 집중도가 높아질 것이고</a:t>
            </a:r>
            <a:r>
              <a:rPr lang="en-US" altLang="ko-KR" spc="-100" dirty="0" smtClean="0">
                <a:solidFill>
                  <a:srgbClr val="FF0000"/>
                </a:solidFill>
                <a:latin typeface="+mn-ea"/>
              </a:rPr>
              <a:t>, </a:t>
            </a:r>
            <a:r>
              <a:rPr lang="ko-KR" altLang="en-US" spc="-100" dirty="0" smtClean="0">
                <a:solidFill>
                  <a:srgbClr val="FF0000"/>
                </a:solidFill>
                <a:latin typeface="+mn-ea"/>
              </a:rPr>
              <a:t>교우 관계가 좋아질 것이며</a:t>
            </a:r>
            <a:r>
              <a:rPr lang="en-US" altLang="ko-KR" spc="-100" dirty="0" smtClean="0">
                <a:solidFill>
                  <a:srgbClr val="FF0000"/>
                </a:solidFill>
                <a:latin typeface="+mn-ea"/>
              </a:rPr>
              <a:t>, </a:t>
            </a:r>
            <a:r>
              <a:rPr lang="ko-KR" altLang="en-US" spc="-100" dirty="0" smtClean="0">
                <a:solidFill>
                  <a:srgbClr val="FF0000"/>
                </a:solidFill>
                <a:latin typeface="+mn-ea"/>
              </a:rPr>
              <a:t>활기찬 학교 생활이 가능할 것임</a:t>
            </a:r>
            <a:endParaRPr lang="en-US" altLang="ko-KR" spc="-100" dirty="0" smtClean="0">
              <a:solidFill>
                <a:srgbClr val="FF0000"/>
              </a:solidFill>
              <a:latin typeface="+mn-ea"/>
            </a:endParaRPr>
          </a:p>
          <a:p>
            <a:pPr marL="144000" indent="-144000">
              <a:lnSpc>
                <a:spcPct val="130000"/>
              </a:lnSpc>
              <a:buFont typeface="Arial" pitchFamily="34" charset="0"/>
              <a:buChar char="•"/>
            </a:pPr>
            <a:r>
              <a:rPr lang="ko-KR" altLang="en-US" spc="-100" dirty="0" smtClean="0">
                <a:solidFill>
                  <a:srgbClr val="FF0000"/>
                </a:solidFill>
                <a:latin typeface="+mn-ea"/>
              </a:rPr>
              <a:t>등교 시간을 늦추면 충분히 잠을 자고 여유 있게 등교할 수 있기 때문에 학생들의 수업 </a:t>
            </a:r>
            <a:r>
              <a:rPr lang="ko-KR" altLang="en-US" spc="-100" dirty="0" err="1" smtClean="0">
                <a:solidFill>
                  <a:srgbClr val="FF0000"/>
                </a:solidFill>
                <a:latin typeface="+mn-ea"/>
              </a:rPr>
              <a:t>집중도를</a:t>
            </a:r>
            <a:r>
              <a:rPr lang="ko-KR" altLang="en-US" spc="-100" dirty="0" smtClean="0">
                <a:solidFill>
                  <a:srgbClr val="FF0000"/>
                </a:solidFill>
                <a:latin typeface="+mn-ea"/>
              </a:rPr>
              <a:t> 올리고 스트레스를 낮추는 효과 있음</a:t>
            </a:r>
            <a:endParaRPr lang="en-US" altLang="ko-KR" spc="-100" dirty="0" smtClean="0">
              <a:solidFill>
                <a:srgbClr val="FF0000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693997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모서리가 둥근 직사각형 10"/>
          <p:cNvSpPr/>
          <p:nvPr/>
        </p:nvSpPr>
        <p:spPr>
          <a:xfrm>
            <a:off x="323528" y="2420888"/>
            <a:ext cx="8568952" cy="2448272"/>
          </a:xfrm>
          <a:prstGeom prst="roundRect">
            <a:avLst>
              <a:gd name="adj" fmla="val 7027"/>
            </a:avLst>
          </a:prstGeom>
          <a:solidFill>
            <a:schemeClr val="bg1"/>
          </a:solidFill>
          <a:ln w="3810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26000" bIns="72000" rtlCol="0" anchor="ctr"/>
          <a:lstStyle/>
          <a:p>
            <a:pPr indent="144000">
              <a:lnSpc>
                <a:spcPct val="150000"/>
              </a:lnSpc>
            </a:pPr>
            <a:r>
              <a:rPr lang="ko-KR" altLang="en-US" sz="2400" spc="-100" dirty="0" smtClean="0">
                <a:solidFill>
                  <a:prstClr val="black"/>
                </a:solidFill>
                <a:latin typeface="나눔고딕 ExtraBold" pitchFamily="50" charset="-127"/>
                <a:ea typeface="나눔고딕 ExtraBold" pitchFamily="50" charset="-127"/>
              </a:rPr>
              <a:t>사람들은 자기 욕심만 채우지 않고 다른 사람에게 선을 베푸는 사람</a:t>
            </a:r>
            <a:r>
              <a:rPr lang="en-US" altLang="ko-KR" sz="2400" spc="-100" dirty="0" smtClean="0">
                <a:solidFill>
                  <a:prstClr val="black"/>
                </a:solidFill>
                <a:latin typeface="나눔고딕 ExtraBold" pitchFamily="50" charset="-127"/>
                <a:ea typeface="나눔고딕 ExtraBold" pitchFamily="50" charset="-127"/>
              </a:rPr>
              <a:t>,</a:t>
            </a:r>
          </a:p>
          <a:p>
            <a:pPr indent="144000">
              <a:lnSpc>
                <a:spcPct val="150000"/>
              </a:lnSpc>
            </a:pPr>
            <a:r>
              <a:rPr lang="ko-KR" altLang="en-US" sz="2400" spc="-100" dirty="0" smtClean="0">
                <a:solidFill>
                  <a:prstClr val="black"/>
                </a:solidFill>
                <a:latin typeface="나눔고딕 ExtraBold" pitchFamily="50" charset="-127"/>
                <a:ea typeface="나눔고딕 ExtraBold" pitchFamily="50" charset="-127"/>
              </a:rPr>
              <a:t>나누는 사람이 행복하다고 말한다</a:t>
            </a:r>
            <a:r>
              <a:rPr lang="en-US" altLang="ko-KR" sz="2400" spc="-100" dirty="0" smtClean="0">
                <a:solidFill>
                  <a:prstClr val="black"/>
                </a:solidFill>
                <a:latin typeface="나눔고딕 ExtraBold" pitchFamily="50" charset="-127"/>
                <a:ea typeface="나눔고딕 ExtraBold" pitchFamily="50" charset="-127"/>
              </a:rPr>
              <a:t>.</a:t>
            </a:r>
          </a:p>
          <a:p>
            <a:pPr indent="144000">
              <a:lnSpc>
                <a:spcPct val="150000"/>
              </a:lnSpc>
            </a:pPr>
            <a:r>
              <a:rPr lang="ko-KR" altLang="en-US" sz="2400" spc="-100" dirty="0" smtClean="0">
                <a:solidFill>
                  <a:prstClr val="black"/>
                </a:solidFill>
                <a:latin typeface="나눔고딕 ExtraBold" pitchFamily="50" charset="-127"/>
                <a:ea typeface="나눔고딕 ExtraBold" pitchFamily="50" charset="-127"/>
              </a:rPr>
              <a:t>정말로 베풀고 나누는 사람이 행복할까</a:t>
            </a:r>
            <a:r>
              <a:rPr lang="en-US" altLang="ko-KR" sz="2400" spc="-100" dirty="0" smtClean="0">
                <a:solidFill>
                  <a:prstClr val="black"/>
                </a:solidFill>
                <a:latin typeface="나눔고딕 ExtraBold" pitchFamily="50" charset="-127"/>
                <a:ea typeface="나눔고딕 ExtraBold" pitchFamily="50" charset="-127"/>
              </a:rPr>
              <a:t>?</a:t>
            </a:r>
            <a:endParaRPr lang="ko-KR" altLang="en-US" sz="2400" spc="-100" dirty="0">
              <a:solidFill>
                <a:prstClr val="black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  <a14:imgEffect>
                      <a14:saturation sat="1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06224"/>
          </a:xfrm>
          <a:prstGeom prst="rect">
            <a:avLst/>
          </a:prstGeom>
        </p:spPr>
      </p:pic>
      <p:sp>
        <p:nvSpPr>
          <p:cNvPr id="10" name="제목 1"/>
          <p:cNvSpPr txBox="1">
            <a:spLocks/>
          </p:cNvSpPr>
          <p:nvPr/>
        </p:nvSpPr>
        <p:spPr>
          <a:xfrm>
            <a:off x="1331640" y="33896"/>
            <a:ext cx="6624736" cy="68407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ko-KR" altLang="en-US" sz="2800" b="1" spc="-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나눔고딕 ExtraBold" pitchFamily="50" charset="-127"/>
                <a:ea typeface="나눔고딕 ExtraBold" pitchFamily="50" charset="-127"/>
              </a:rPr>
              <a:t>나누어서 행복한 사람들</a:t>
            </a:r>
          </a:p>
        </p:txBody>
      </p:sp>
      <p:sp>
        <p:nvSpPr>
          <p:cNvPr id="12" name="직사각형 11"/>
          <p:cNvSpPr/>
          <p:nvPr/>
        </p:nvSpPr>
        <p:spPr>
          <a:xfrm>
            <a:off x="7130948" y="78134"/>
            <a:ext cx="171232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ko-KR" altLang="en-US" sz="1400" b="1" spc="-5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나눔고딕 ExtraBold" pitchFamily="50" charset="-127"/>
                <a:ea typeface="나눔고딕 ExtraBold" pitchFamily="50" charset="-127"/>
              </a:rPr>
              <a:t>첫 번째 이야기 </a:t>
            </a:r>
            <a:r>
              <a:rPr lang="en-US" altLang="ko-KR" sz="1400" b="1" spc="-5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나눔고딕 ExtraBold" pitchFamily="50" charset="-127"/>
                <a:ea typeface="나눔고딕 ExtraBold" pitchFamily="50" charset="-127"/>
              </a:rPr>
              <a:t>-</a:t>
            </a:r>
            <a:r>
              <a:rPr lang="ko-KR" altLang="en-US" sz="1400" b="1" spc="-5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나눔고딕 ExtraBold" pitchFamily="50" charset="-127"/>
                <a:ea typeface="나눔고딕 ExtraBold" pitchFamily="50" charset="-127"/>
              </a:rPr>
              <a:t> 인성</a:t>
            </a:r>
          </a:p>
        </p:txBody>
      </p:sp>
      <p:sp>
        <p:nvSpPr>
          <p:cNvPr id="13" name="제목 1"/>
          <p:cNvSpPr txBox="1">
            <a:spLocks/>
          </p:cNvSpPr>
          <p:nvPr/>
        </p:nvSpPr>
        <p:spPr>
          <a:xfrm>
            <a:off x="195212" y="35520"/>
            <a:ext cx="1077120" cy="64807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000" b="1" spc="-150" dirty="0" err="1" smtClean="0">
                <a:solidFill>
                  <a:srgbClr val="F9557C"/>
                </a:solidFill>
                <a:latin typeface="나눔고딕 ExtraBold" pitchFamily="50" charset="-127"/>
                <a:ea typeface="나눔고딕 ExtraBold" pitchFamily="50" charset="-127"/>
              </a:rPr>
              <a:t>범교과</a:t>
            </a:r>
            <a:endParaRPr lang="en-US" altLang="ko-KR" sz="2000" b="1" spc="-150" dirty="0" smtClean="0">
              <a:solidFill>
                <a:srgbClr val="F9557C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r>
              <a:rPr lang="ko-KR" altLang="en-US" sz="2000" b="1" spc="-150" dirty="0" smtClean="0">
                <a:solidFill>
                  <a:srgbClr val="F9557C"/>
                </a:solidFill>
                <a:latin typeface="나눔고딕 ExtraBold" pitchFamily="50" charset="-127"/>
                <a:ea typeface="나눔고딕 ExtraBold" pitchFamily="50" charset="-127"/>
              </a:rPr>
              <a:t>교실</a:t>
            </a:r>
            <a:endParaRPr lang="en-US" altLang="ko-KR" sz="2000" b="1" spc="-150" dirty="0" smtClean="0">
              <a:solidFill>
                <a:srgbClr val="F9557C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583636" y="314900"/>
            <a:ext cx="1296144" cy="377796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36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10237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  <a14:imgEffect>
                      <a14:saturation sat="1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06224"/>
          </a:xfrm>
          <a:prstGeom prst="rect">
            <a:avLst/>
          </a:prstGeom>
        </p:spPr>
      </p:pic>
      <p:sp>
        <p:nvSpPr>
          <p:cNvPr id="10" name="제목 1"/>
          <p:cNvSpPr txBox="1">
            <a:spLocks/>
          </p:cNvSpPr>
          <p:nvPr/>
        </p:nvSpPr>
        <p:spPr>
          <a:xfrm>
            <a:off x="1331640" y="33896"/>
            <a:ext cx="6624736" cy="68407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ko-KR" altLang="en-US" sz="2800" b="1" spc="-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나눔고딕 ExtraBold" pitchFamily="50" charset="-127"/>
                <a:ea typeface="나눔고딕 ExtraBold" pitchFamily="50" charset="-127"/>
              </a:rPr>
              <a:t>나누어서 행복한 사람들</a:t>
            </a:r>
          </a:p>
        </p:txBody>
      </p:sp>
      <p:sp>
        <p:nvSpPr>
          <p:cNvPr id="12" name="직사각형 11"/>
          <p:cNvSpPr/>
          <p:nvPr/>
        </p:nvSpPr>
        <p:spPr>
          <a:xfrm>
            <a:off x="7130948" y="78134"/>
            <a:ext cx="171232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ko-KR" altLang="en-US" sz="1400" b="1" spc="-5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나눔고딕 ExtraBold" pitchFamily="50" charset="-127"/>
                <a:ea typeface="나눔고딕 ExtraBold" pitchFamily="50" charset="-127"/>
              </a:rPr>
              <a:t>첫 번째 이야기 </a:t>
            </a:r>
            <a:r>
              <a:rPr lang="en-US" altLang="ko-KR" sz="1400" b="1" spc="-5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나눔고딕 ExtraBold" pitchFamily="50" charset="-127"/>
                <a:ea typeface="나눔고딕 ExtraBold" pitchFamily="50" charset="-127"/>
              </a:rPr>
              <a:t>-</a:t>
            </a:r>
            <a:r>
              <a:rPr lang="ko-KR" altLang="en-US" sz="1400" b="1" spc="-5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나눔고딕 ExtraBold" pitchFamily="50" charset="-127"/>
                <a:ea typeface="나눔고딕 ExtraBold" pitchFamily="50" charset="-127"/>
              </a:rPr>
              <a:t> 인성</a:t>
            </a:r>
          </a:p>
        </p:txBody>
      </p:sp>
      <p:sp>
        <p:nvSpPr>
          <p:cNvPr id="13" name="제목 1"/>
          <p:cNvSpPr txBox="1">
            <a:spLocks/>
          </p:cNvSpPr>
          <p:nvPr/>
        </p:nvSpPr>
        <p:spPr>
          <a:xfrm>
            <a:off x="195212" y="35520"/>
            <a:ext cx="1077120" cy="64807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000" b="1" spc="-150" dirty="0" err="1" smtClean="0">
                <a:solidFill>
                  <a:srgbClr val="F9557C"/>
                </a:solidFill>
                <a:latin typeface="나눔고딕 ExtraBold" pitchFamily="50" charset="-127"/>
                <a:ea typeface="나눔고딕 ExtraBold" pitchFamily="50" charset="-127"/>
              </a:rPr>
              <a:t>범교과</a:t>
            </a:r>
            <a:endParaRPr lang="en-US" altLang="ko-KR" sz="2000" b="1" spc="-150" dirty="0" smtClean="0">
              <a:solidFill>
                <a:srgbClr val="F9557C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r>
              <a:rPr lang="ko-KR" altLang="en-US" sz="2000" b="1" spc="-150" dirty="0" smtClean="0">
                <a:solidFill>
                  <a:srgbClr val="F9557C"/>
                </a:solidFill>
                <a:latin typeface="나눔고딕 ExtraBold" pitchFamily="50" charset="-127"/>
                <a:ea typeface="나눔고딕 ExtraBold" pitchFamily="50" charset="-127"/>
              </a:rPr>
              <a:t>교실</a:t>
            </a:r>
            <a:endParaRPr lang="en-US" altLang="ko-KR" sz="2000" b="1" spc="-150" dirty="0" smtClean="0">
              <a:solidFill>
                <a:srgbClr val="F9557C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583636" y="314900"/>
            <a:ext cx="1296144" cy="377796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>
                <a:solidFill>
                  <a:prstClr val="white">
                    <a:lumMod val="50000"/>
                  </a:prstClr>
                </a:solidFill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solidFill>
                  <a:prstClr val="white">
                    <a:lumMod val="50000"/>
                  </a:prstClr>
                </a:solidFill>
                <a:latin typeface="나눔고딕 ExtraBold" pitchFamily="50" charset="-127"/>
                <a:ea typeface="나눔고딕 ExtraBold" pitchFamily="50" charset="-127"/>
              </a:rPr>
              <a:t>36</a:t>
            </a:r>
            <a:r>
              <a:rPr lang="ko-KR" altLang="en-US" dirty="0" smtClean="0">
                <a:solidFill>
                  <a:prstClr val="white">
                    <a:lumMod val="50000"/>
                  </a:prstClr>
                </a:solidFill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solidFill>
                <a:prstClr val="white">
                  <a:lumMod val="50000"/>
                </a:prst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7544" y="1916832"/>
            <a:ext cx="7776864" cy="4358116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 anchor="t">
            <a:spAutoFit/>
          </a:bodyPr>
          <a:lstStyle/>
          <a:p>
            <a:pPr>
              <a:lnSpc>
                <a:spcPct val="140000"/>
              </a:lnSpc>
            </a:pPr>
            <a:r>
              <a:rPr lang="ko-KR" altLang="en-US" spc="-100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동남아시아의 한 시골 마을에서 공학도들이 ‘남다</a:t>
            </a:r>
            <a:endParaRPr lang="en-US" altLang="ko-KR" spc="-100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pPr>
              <a:lnSpc>
                <a:spcPct val="140000"/>
              </a:lnSpc>
            </a:pPr>
            <a:r>
              <a:rPr lang="ko-KR" altLang="en-US" spc="-100" dirty="0" err="1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른</a:t>
            </a:r>
            <a:r>
              <a:rPr lang="ko-KR" altLang="en-US" spc="-100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’ 재능 기부를 하였다</a:t>
            </a:r>
            <a:r>
              <a:rPr lang="en-US" altLang="ko-KR" spc="-100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. </a:t>
            </a:r>
            <a:r>
              <a:rPr lang="ko-KR" altLang="en-US" spc="-100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인도네시아 </a:t>
            </a:r>
            <a:r>
              <a:rPr lang="ko-KR" altLang="en-US" spc="-100" dirty="0" err="1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반둥</a:t>
            </a:r>
            <a:r>
              <a:rPr lang="ko-KR" altLang="en-US" spc="-100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및 </a:t>
            </a:r>
            <a:r>
              <a:rPr lang="ko-KR" altLang="en-US" spc="-100" dirty="0" err="1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찌위</a:t>
            </a:r>
            <a:endParaRPr lang="en-US" altLang="ko-KR" spc="-100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pPr>
              <a:lnSpc>
                <a:spcPct val="140000"/>
              </a:lnSpc>
            </a:pPr>
            <a:r>
              <a:rPr lang="ko-KR" altLang="en-US" spc="-100" dirty="0" err="1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데이</a:t>
            </a:r>
            <a:r>
              <a:rPr lang="ko-KR" altLang="en-US" spc="-100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지역에서 우리나라 동남권 대학의 공대생 </a:t>
            </a:r>
            <a:endParaRPr lang="en-US" altLang="ko-KR" spc="-100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pPr>
              <a:lnSpc>
                <a:spcPct val="140000"/>
              </a:lnSpc>
            </a:pPr>
            <a:r>
              <a:rPr lang="en-US" altLang="ko-KR" spc="-100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24</a:t>
            </a:r>
            <a:r>
              <a:rPr lang="ko-KR" altLang="en-US" spc="-100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명과 현지 대학생 </a:t>
            </a:r>
            <a:r>
              <a:rPr lang="en-US" altLang="ko-KR" spc="-100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29</a:t>
            </a:r>
            <a:r>
              <a:rPr lang="ko-KR" altLang="en-US" spc="-100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명 등 </a:t>
            </a:r>
            <a:r>
              <a:rPr lang="en-US" altLang="ko-KR" spc="-100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63</a:t>
            </a:r>
            <a:r>
              <a:rPr lang="ko-KR" altLang="en-US" spc="-100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명으로 구성된</a:t>
            </a:r>
            <a:endParaRPr lang="en-US" altLang="ko-KR" spc="-100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pPr>
              <a:lnSpc>
                <a:spcPct val="140000"/>
              </a:lnSpc>
            </a:pPr>
            <a:r>
              <a:rPr lang="ko-KR" altLang="en-US" spc="-100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봉사단이 </a:t>
            </a:r>
            <a:r>
              <a:rPr lang="en-US" altLang="ko-KR" spc="-100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2</a:t>
            </a:r>
            <a:r>
              <a:rPr lang="ko-KR" altLang="en-US" spc="-100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주 동안 자신들의 전공을 살려 봉사</a:t>
            </a:r>
            <a:endParaRPr lang="en-US" altLang="ko-KR" spc="-100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pPr>
              <a:lnSpc>
                <a:spcPct val="140000"/>
              </a:lnSpc>
            </a:pPr>
            <a:r>
              <a:rPr lang="ko-KR" altLang="en-US" spc="-100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활동을 하였다</a:t>
            </a:r>
            <a:r>
              <a:rPr lang="en-US" altLang="ko-KR" spc="-100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.</a:t>
            </a:r>
          </a:p>
          <a:p>
            <a:pPr>
              <a:lnSpc>
                <a:spcPct val="140000"/>
              </a:lnSpc>
            </a:pPr>
            <a:r>
              <a:rPr lang="ko-KR" altLang="en-US" spc="-100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알루미늄 재질의 커피 포장용지를 절단하는 기계</a:t>
            </a:r>
            <a:r>
              <a:rPr lang="en-US" altLang="ko-KR" spc="-100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, </a:t>
            </a:r>
          </a:p>
          <a:p>
            <a:pPr>
              <a:lnSpc>
                <a:spcPct val="140000"/>
              </a:lnSpc>
            </a:pPr>
            <a:r>
              <a:rPr lang="ko-KR" altLang="en-US" spc="-100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물에 적신 천을 활용한 채소 냉장 보존 시스템</a:t>
            </a:r>
            <a:r>
              <a:rPr lang="en-US" altLang="ko-KR" spc="-100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, </a:t>
            </a:r>
            <a:r>
              <a:rPr lang="ko-KR" altLang="en-US" spc="-100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원숭이 보호 구역에 설치한 맹수 감지 </a:t>
            </a:r>
            <a:r>
              <a:rPr lang="ko-KR" altLang="en-US" spc="-100" dirty="0" err="1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알람</a:t>
            </a:r>
            <a:r>
              <a:rPr lang="ko-KR" altLang="en-US" spc="-100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장치</a:t>
            </a:r>
            <a:r>
              <a:rPr lang="en-US" altLang="ko-KR" spc="-100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, </a:t>
            </a:r>
            <a:r>
              <a:rPr lang="ko-KR" altLang="en-US" spc="-100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소여물 절단 장치</a:t>
            </a:r>
            <a:r>
              <a:rPr lang="en-US" altLang="ko-KR" spc="-100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, </a:t>
            </a:r>
            <a:r>
              <a:rPr lang="ko-KR" altLang="en-US" spc="-100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원숭이 사료의 휴대용 운반 가방 등 맞춤형 물품을 만들어 주민들에게 전달했다</a:t>
            </a:r>
            <a:r>
              <a:rPr lang="en-US" altLang="ko-KR" spc="-100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. </a:t>
            </a:r>
            <a:r>
              <a:rPr lang="ko-KR" altLang="en-US" spc="-100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한 학생은 봉사 활동을 하면서 오히려 자신이 더 많은 것을 배우고 행복했다는 소감을 밝혔다</a:t>
            </a:r>
            <a:r>
              <a:rPr lang="en-US" altLang="ko-KR" spc="-100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.		           - 『</a:t>
            </a:r>
            <a:r>
              <a:rPr lang="ko-KR" altLang="en-US" spc="-100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국제신문</a:t>
            </a:r>
            <a:r>
              <a:rPr lang="en-US" altLang="ko-KR" spc="-100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』, 2016. 8. 26.</a:t>
            </a:r>
            <a:endParaRPr lang="en-US" altLang="ko-KR" spc="-100" dirty="0" smtClean="0">
              <a:solidFill>
                <a:schemeClr val="tx1">
                  <a:lumMod val="85000"/>
                  <a:lumOff val="15000"/>
                </a:schemeClr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9512" y="1303907"/>
            <a:ext cx="7200800" cy="540917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lIns="36000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200" b="1" spc="-150" dirty="0" smtClean="0">
                <a:solidFill>
                  <a:srgbClr val="D35007"/>
                </a:solidFill>
                <a:latin typeface="나눔고딕 ExtraBold" pitchFamily="50" charset="-127"/>
                <a:ea typeface="나눔고딕 ExtraBold" pitchFamily="50" charset="-127"/>
              </a:rPr>
              <a:t>인도네시아에서 발휘된 공학도의 재능 기부</a:t>
            </a:r>
            <a:endParaRPr lang="en-US" altLang="ko-KR" sz="2200" b="1" spc="-150" dirty="0" smtClean="0">
              <a:solidFill>
                <a:srgbClr val="D35007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9218" name="Picture 2" descr="D:\2017 (고등) 통합사회\00. 교과서 사진삽화\교체용 사진-심사본용\36쪽_상단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20000">
            <a:off x="5325096" y="1545624"/>
            <a:ext cx="3527524" cy="2345804"/>
          </a:xfrm>
          <a:prstGeom prst="rect">
            <a:avLst/>
          </a:prstGeom>
          <a:noFill/>
          <a:ln w="76200">
            <a:solidFill>
              <a:schemeClr val="bg1"/>
            </a:solidFill>
          </a:ln>
          <a:effectLst>
            <a:outerShdw blurRad="88900" algn="ctr" rotWithShape="0">
              <a:prstClr val="black">
                <a:alpha val="20000"/>
              </a:prstClr>
            </a:outerShdw>
          </a:effectLst>
        </p:spPr>
      </p:pic>
      <p:sp>
        <p:nvSpPr>
          <p:cNvPr id="16" name="직사각형 15"/>
          <p:cNvSpPr/>
          <p:nvPr/>
        </p:nvSpPr>
        <p:spPr>
          <a:xfrm>
            <a:off x="5220072" y="4077072"/>
            <a:ext cx="35283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200" spc="-12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  <a:cs typeface="함초롬바탕" pitchFamily="18" charset="-127"/>
              </a:rPr>
              <a:t>▲ 공학 봉사단원들이 원숭이 보호 구역에서 맹수 감지 </a:t>
            </a:r>
            <a:r>
              <a:rPr lang="ko-KR" altLang="en-US" sz="1200" spc="-120" dirty="0" err="1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  <a:cs typeface="함초롬바탕" pitchFamily="18" charset="-127"/>
              </a:rPr>
              <a:t>알람</a:t>
            </a:r>
            <a:r>
              <a:rPr lang="ko-KR" altLang="en-US" sz="1200" spc="-12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  <a:cs typeface="함초롬바탕" pitchFamily="18" charset="-127"/>
              </a:rPr>
              <a:t> 장치를 설치한 뒤 함께 기념 촬영을 하고 있다</a:t>
            </a:r>
            <a:r>
              <a:rPr lang="en-US" altLang="ko-KR" sz="1200" spc="-12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  <a:cs typeface="함초롬바탕" pitchFamily="18" charset="-127"/>
              </a:rPr>
              <a:t>.</a:t>
            </a:r>
            <a:endParaRPr lang="ko-KR" altLang="en-US" sz="1200" dirty="0"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38867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  <a14:imgEffect>
                      <a14:saturation sat="1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06224"/>
          </a:xfrm>
          <a:prstGeom prst="rect">
            <a:avLst/>
          </a:prstGeom>
        </p:spPr>
      </p:pic>
      <p:sp>
        <p:nvSpPr>
          <p:cNvPr id="10" name="제목 1"/>
          <p:cNvSpPr txBox="1">
            <a:spLocks/>
          </p:cNvSpPr>
          <p:nvPr/>
        </p:nvSpPr>
        <p:spPr>
          <a:xfrm>
            <a:off x="1331640" y="33896"/>
            <a:ext cx="6624736" cy="68407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ko-KR" altLang="en-US" sz="2800" b="1" spc="-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나눔고딕 ExtraBold" pitchFamily="50" charset="-127"/>
                <a:ea typeface="나눔고딕 ExtraBold" pitchFamily="50" charset="-127"/>
              </a:rPr>
              <a:t>나누어서 행복한 사람들</a:t>
            </a:r>
          </a:p>
        </p:txBody>
      </p:sp>
      <p:sp>
        <p:nvSpPr>
          <p:cNvPr id="12" name="직사각형 11"/>
          <p:cNvSpPr/>
          <p:nvPr/>
        </p:nvSpPr>
        <p:spPr>
          <a:xfrm>
            <a:off x="7130948" y="78134"/>
            <a:ext cx="171232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ko-KR" altLang="en-US" sz="1400" b="1" spc="-5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나눔고딕 ExtraBold" pitchFamily="50" charset="-127"/>
                <a:ea typeface="나눔고딕 ExtraBold" pitchFamily="50" charset="-127"/>
              </a:rPr>
              <a:t>첫 번째 이야기 </a:t>
            </a:r>
            <a:r>
              <a:rPr lang="en-US" altLang="ko-KR" sz="1400" b="1" spc="-5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나눔고딕 ExtraBold" pitchFamily="50" charset="-127"/>
                <a:ea typeface="나눔고딕 ExtraBold" pitchFamily="50" charset="-127"/>
              </a:rPr>
              <a:t>-</a:t>
            </a:r>
            <a:r>
              <a:rPr lang="ko-KR" altLang="en-US" sz="1400" b="1" spc="-5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나눔고딕 ExtraBold" pitchFamily="50" charset="-127"/>
                <a:ea typeface="나눔고딕 ExtraBold" pitchFamily="50" charset="-127"/>
              </a:rPr>
              <a:t> 인성</a:t>
            </a:r>
          </a:p>
        </p:txBody>
      </p:sp>
      <p:sp>
        <p:nvSpPr>
          <p:cNvPr id="13" name="제목 1"/>
          <p:cNvSpPr txBox="1">
            <a:spLocks/>
          </p:cNvSpPr>
          <p:nvPr/>
        </p:nvSpPr>
        <p:spPr>
          <a:xfrm>
            <a:off x="195212" y="35520"/>
            <a:ext cx="1077120" cy="64807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000" b="1" spc="-150" dirty="0" err="1" smtClean="0">
                <a:solidFill>
                  <a:srgbClr val="F9557C"/>
                </a:solidFill>
                <a:latin typeface="나눔고딕 ExtraBold" pitchFamily="50" charset="-127"/>
                <a:ea typeface="나눔고딕 ExtraBold" pitchFamily="50" charset="-127"/>
              </a:rPr>
              <a:t>범교과</a:t>
            </a:r>
            <a:endParaRPr lang="en-US" altLang="ko-KR" sz="2000" b="1" spc="-150" dirty="0" smtClean="0">
              <a:solidFill>
                <a:srgbClr val="F9557C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r>
              <a:rPr lang="ko-KR" altLang="en-US" sz="2000" b="1" spc="-150" dirty="0" smtClean="0">
                <a:solidFill>
                  <a:srgbClr val="F9557C"/>
                </a:solidFill>
                <a:latin typeface="나눔고딕 ExtraBold" pitchFamily="50" charset="-127"/>
                <a:ea typeface="나눔고딕 ExtraBold" pitchFamily="50" charset="-127"/>
              </a:rPr>
              <a:t>교실</a:t>
            </a:r>
            <a:endParaRPr lang="en-US" altLang="ko-KR" sz="2000" b="1" spc="-150" dirty="0" smtClean="0">
              <a:solidFill>
                <a:srgbClr val="F9557C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583636" y="314900"/>
            <a:ext cx="1296144" cy="377796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>
                <a:solidFill>
                  <a:prstClr val="white">
                    <a:lumMod val="50000"/>
                  </a:prstClr>
                </a:solidFill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solidFill>
                  <a:prstClr val="white">
                    <a:lumMod val="50000"/>
                  </a:prstClr>
                </a:solidFill>
                <a:latin typeface="나눔고딕 ExtraBold" pitchFamily="50" charset="-127"/>
                <a:ea typeface="나눔고딕 ExtraBold" pitchFamily="50" charset="-127"/>
              </a:rPr>
              <a:t>36</a:t>
            </a:r>
            <a:r>
              <a:rPr lang="ko-KR" altLang="en-US" dirty="0" smtClean="0">
                <a:solidFill>
                  <a:prstClr val="white">
                    <a:lumMod val="50000"/>
                  </a:prstClr>
                </a:solidFill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solidFill>
                <a:prstClr val="white">
                  <a:lumMod val="50000"/>
                </a:prst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19872" y="1916832"/>
            <a:ext cx="5328592" cy="4358116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 anchor="t"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ko-KR" spc="-120" dirty="0" smtClean="0">
                <a:solidFill>
                  <a:prstClr val="black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  2007</a:t>
            </a:r>
            <a:r>
              <a:rPr lang="ko-KR" altLang="en-US" spc="-120" dirty="0" smtClean="0">
                <a:solidFill>
                  <a:prstClr val="black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년 </a:t>
            </a:r>
            <a:r>
              <a:rPr lang="en-US" altLang="ko-KR" spc="-120" dirty="0" smtClean="0">
                <a:solidFill>
                  <a:prstClr val="black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12</a:t>
            </a:r>
            <a:r>
              <a:rPr lang="ko-KR" altLang="en-US" spc="-120" dirty="0" smtClean="0">
                <a:solidFill>
                  <a:prstClr val="black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월 태안 앞바다에 ‘검은 재앙’이 닥쳤다</a:t>
            </a:r>
            <a:r>
              <a:rPr lang="en-US" altLang="ko-KR" spc="-120" dirty="0" smtClean="0">
                <a:solidFill>
                  <a:prstClr val="black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. 1</a:t>
            </a:r>
            <a:r>
              <a:rPr lang="ko-KR" altLang="en-US" spc="-120" dirty="0" smtClean="0">
                <a:solidFill>
                  <a:prstClr val="black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만 톤의 원유가 쏟아져 나온 ‘태안 원유 유출 사고’는 한반도 해안 사고 중 가장 크고 처참하였다</a:t>
            </a:r>
            <a:r>
              <a:rPr lang="en-US" altLang="ko-KR" spc="-120" dirty="0" smtClean="0">
                <a:solidFill>
                  <a:prstClr val="black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. 9</a:t>
            </a:r>
            <a:r>
              <a:rPr lang="ko-KR" altLang="en-US" spc="-120" dirty="0" smtClean="0">
                <a:solidFill>
                  <a:prstClr val="black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년이 지난 현재</a:t>
            </a:r>
            <a:r>
              <a:rPr lang="en-US" altLang="ko-KR" spc="-120" dirty="0" smtClean="0">
                <a:solidFill>
                  <a:prstClr val="black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, </a:t>
            </a:r>
            <a:r>
              <a:rPr lang="ko-KR" altLang="en-US" spc="-120" dirty="0" smtClean="0">
                <a:solidFill>
                  <a:prstClr val="black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주민들의 삶의 터전인 드넓은 바다와 갯벌은 각종 생물들을 품은 채 돌아왔다</a:t>
            </a:r>
            <a:r>
              <a:rPr lang="en-US" altLang="ko-KR" spc="-120" dirty="0" smtClean="0">
                <a:solidFill>
                  <a:prstClr val="black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.</a:t>
            </a:r>
          </a:p>
          <a:p>
            <a:pPr>
              <a:lnSpc>
                <a:spcPct val="140000"/>
              </a:lnSpc>
            </a:pPr>
            <a:r>
              <a:rPr lang="ko-KR" altLang="en-US" spc="-120" dirty="0" smtClean="0">
                <a:solidFill>
                  <a:prstClr val="black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  당시 태안 사고 현장에서 두 달간 머물며 자원봉사 활동을 했던 ○○ 씨는 엄마가 되어 어린 딸의 손을 잡고 다시 태안을 찾았다</a:t>
            </a:r>
            <a:r>
              <a:rPr lang="en-US" altLang="ko-KR" spc="-120" dirty="0" smtClean="0">
                <a:solidFill>
                  <a:prstClr val="black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. </a:t>
            </a:r>
            <a:r>
              <a:rPr lang="ko-KR" altLang="en-US" spc="-120" dirty="0" smtClean="0">
                <a:solidFill>
                  <a:prstClr val="black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그녀에게 지금의 하얀 모래와 푸른 파도는 기적같이 느껴진다</a:t>
            </a:r>
            <a:r>
              <a:rPr lang="en-US" altLang="ko-KR" spc="-120" dirty="0" smtClean="0">
                <a:solidFill>
                  <a:prstClr val="black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. </a:t>
            </a:r>
            <a:r>
              <a:rPr lang="ko-KR" altLang="en-US" spc="-120" dirty="0" smtClean="0">
                <a:solidFill>
                  <a:prstClr val="black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자원봉사자 </a:t>
            </a:r>
            <a:r>
              <a:rPr lang="en-US" altLang="ko-KR" spc="-120" dirty="0" smtClean="0">
                <a:solidFill>
                  <a:prstClr val="black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123</a:t>
            </a:r>
            <a:r>
              <a:rPr lang="ko-KR" altLang="en-US" spc="-120" dirty="0" smtClean="0">
                <a:solidFill>
                  <a:prstClr val="black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만 명의 노력을 기리기 위해 만든 태안의 해변 길 ‘태배길’을 딸과 함께 걸으며</a:t>
            </a:r>
            <a:r>
              <a:rPr lang="en-US" altLang="ko-KR" spc="-120" dirty="0" smtClean="0">
                <a:solidFill>
                  <a:prstClr val="black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, </a:t>
            </a:r>
            <a:r>
              <a:rPr lang="ko-KR" altLang="en-US" spc="-120" dirty="0" smtClean="0">
                <a:solidFill>
                  <a:prstClr val="black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그녀는 바다와 자연의 무한한 생명력을 느낀다</a:t>
            </a:r>
            <a:r>
              <a:rPr lang="en-US" altLang="ko-KR" spc="-120" dirty="0" smtClean="0">
                <a:solidFill>
                  <a:prstClr val="black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.</a:t>
            </a:r>
            <a:endParaRPr lang="en-US" altLang="ko-KR" spc="-120" dirty="0" smtClean="0">
              <a:solidFill>
                <a:prstClr val="black">
                  <a:lumMod val="85000"/>
                  <a:lumOff val="15000"/>
                </a:prstClr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9512" y="1303907"/>
            <a:ext cx="7200800" cy="540917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lIns="36000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200" b="1" spc="-150" dirty="0" smtClean="0">
                <a:solidFill>
                  <a:srgbClr val="D35007"/>
                </a:solidFill>
                <a:latin typeface="나눔고딕 ExtraBold" pitchFamily="50" charset="-127"/>
                <a:ea typeface="나눔고딕 ExtraBold" pitchFamily="50" charset="-127"/>
              </a:rPr>
              <a:t>태안 기름 유출 사고 </a:t>
            </a:r>
            <a:r>
              <a:rPr lang="en-US" altLang="ko-KR" sz="2200" b="1" spc="-150" dirty="0" smtClean="0">
                <a:solidFill>
                  <a:srgbClr val="D35007"/>
                </a:solidFill>
                <a:latin typeface="나눔고딕 ExtraBold" pitchFamily="50" charset="-127"/>
                <a:ea typeface="나눔고딕 ExtraBold" pitchFamily="50" charset="-127"/>
              </a:rPr>
              <a:t>9</a:t>
            </a:r>
            <a:r>
              <a:rPr lang="ko-KR" altLang="en-US" sz="2200" b="1" spc="-150" dirty="0" smtClean="0">
                <a:solidFill>
                  <a:srgbClr val="D35007"/>
                </a:solidFill>
                <a:latin typeface="나눔고딕 ExtraBold" pitchFamily="50" charset="-127"/>
                <a:ea typeface="나눔고딕 ExtraBold" pitchFamily="50" charset="-127"/>
              </a:rPr>
              <a:t>년</a:t>
            </a:r>
            <a:r>
              <a:rPr lang="en-US" altLang="ko-KR" sz="2200" b="1" spc="-150" dirty="0" smtClean="0">
                <a:solidFill>
                  <a:srgbClr val="D35007"/>
                </a:solidFill>
                <a:latin typeface="나눔고딕 ExtraBold" pitchFamily="50" charset="-127"/>
                <a:ea typeface="나눔고딕 ExtraBold" pitchFamily="50" charset="-127"/>
              </a:rPr>
              <a:t>, </a:t>
            </a:r>
            <a:r>
              <a:rPr lang="ko-KR" altLang="en-US" sz="2200" b="1" spc="-150" dirty="0" smtClean="0">
                <a:solidFill>
                  <a:srgbClr val="D35007"/>
                </a:solidFill>
                <a:latin typeface="나눔고딕 ExtraBold" pitchFamily="50" charset="-127"/>
                <a:ea typeface="나눔고딕 ExtraBold" pitchFamily="50" charset="-127"/>
              </a:rPr>
              <a:t>다시 찾은 자원봉사자</a:t>
            </a:r>
            <a:endParaRPr lang="en-US" altLang="ko-KR" sz="2200" b="1" spc="-150" dirty="0" smtClean="0">
              <a:solidFill>
                <a:srgbClr val="D35007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8195" name="Picture 3" descr="D:\2017 (고등) 통합사회\00. 교과서 사진삽화\교체용 사진-심사본용\36쪽_하단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412052">
            <a:off x="497033" y="2095639"/>
            <a:ext cx="2691322" cy="3788371"/>
          </a:xfrm>
          <a:prstGeom prst="rect">
            <a:avLst/>
          </a:prstGeom>
          <a:noFill/>
          <a:ln w="76200">
            <a:solidFill>
              <a:schemeClr val="bg1"/>
            </a:solidFill>
          </a:ln>
          <a:effectLst>
            <a:outerShdw blurRad="127000" algn="ctr" rotWithShape="0">
              <a:prstClr val="black">
                <a:alpha val="25000"/>
              </a:prstClr>
            </a:outerShdw>
          </a:effectLst>
        </p:spPr>
      </p:pic>
      <p:sp>
        <p:nvSpPr>
          <p:cNvPr id="11" name="직사각형 10"/>
          <p:cNvSpPr/>
          <p:nvPr/>
        </p:nvSpPr>
        <p:spPr>
          <a:xfrm>
            <a:off x="539552" y="6093296"/>
            <a:ext cx="27363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200" spc="-12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  <a:cs typeface="함초롬바탕" pitchFamily="18" charset="-127"/>
              </a:rPr>
              <a:t>▲ 자원봉사자들이 기름이 묻은 돌을 닦고 있다</a:t>
            </a:r>
            <a:r>
              <a:rPr lang="en-US" altLang="ko-KR" sz="1200" spc="-120" dirty="0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  <a:cs typeface="함초롬바탕" pitchFamily="18" charset="-127"/>
              </a:rPr>
              <a:t>.</a:t>
            </a:r>
            <a:endParaRPr lang="ko-KR" altLang="en-US" sz="1200" dirty="0"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28639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 l="1342" t="634" r="3458" b="7999"/>
          <a:stretch>
            <a:fillRect/>
          </a:stretch>
        </p:blipFill>
        <p:spPr bwMode="auto">
          <a:xfrm>
            <a:off x="4211960" y="3041576"/>
            <a:ext cx="4941763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1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06224"/>
          </a:xfrm>
          <a:prstGeom prst="rect">
            <a:avLst/>
          </a:prstGeom>
        </p:spPr>
      </p:pic>
      <p:sp>
        <p:nvSpPr>
          <p:cNvPr id="10" name="제목 1"/>
          <p:cNvSpPr txBox="1">
            <a:spLocks/>
          </p:cNvSpPr>
          <p:nvPr/>
        </p:nvSpPr>
        <p:spPr>
          <a:xfrm>
            <a:off x="1331640" y="33896"/>
            <a:ext cx="6624736" cy="68407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ko-KR" altLang="en-US" sz="2800" b="1" spc="-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나눔고딕 ExtraBold" pitchFamily="50" charset="-127"/>
                <a:ea typeface="나눔고딕 ExtraBold" pitchFamily="50" charset="-127"/>
              </a:rPr>
              <a:t>나누어서 행복한 사람들</a:t>
            </a:r>
          </a:p>
        </p:txBody>
      </p:sp>
      <p:sp>
        <p:nvSpPr>
          <p:cNvPr id="12" name="직사각형 11"/>
          <p:cNvSpPr/>
          <p:nvPr/>
        </p:nvSpPr>
        <p:spPr>
          <a:xfrm>
            <a:off x="7130948" y="78134"/>
            <a:ext cx="171232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ko-KR" altLang="en-US" sz="1400" b="1" spc="-5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나눔고딕 ExtraBold" pitchFamily="50" charset="-127"/>
                <a:ea typeface="나눔고딕 ExtraBold" pitchFamily="50" charset="-127"/>
              </a:rPr>
              <a:t>첫 번째 이야기 </a:t>
            </a:r>
            <a:r>
              <a:rPr lang="en-US" altLang="ko-KR" sz="1400" b="1" spc="-5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나눔고딕 ExtraBold" pitchFamily="50" charset="-127"/>
                <a:ea typeface="나눔고딕 ExtraBold" pitchFamily="50" charset="-127"/>
              </a:rPr>
              <a:t>-</a:t>
            </a:r>
            <a:r>
              <a:rPr lang="ko-KR" altLang="en-US" sz="1400" b="1" spc="-5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나눔고딕 ExtraBold" pitchFamily="50" charset="-127"/>
                <a:ea typeface="나눔고딕 ExtraBold" pitchFamily="50" charset="-127"/>
              </a:rPr>
              <a:t> 인성</a:t>
            </a:r>
          </a:p>
        </p:txBody>
      </p:sp>
      <p:sp>
        <p:nvSpPr>
          <p:cNvPr id="13" name="제목 1"/>
          <p:cNvSpPr txBox="1">
            <a:spLocks/>
          </p:cNvSpPr>
          <p:nvPr/>
        </p:nvSpPr>
        <p:spPr>
          <a:xfrm>
            <a:off x="195212" y="35520"/>
            <a:ext cx="1077120" cy="64807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000" b="1" spc="-150" dirty="0" err="1" smtClean="0">
                <a:solidFill>
                  <a:srgbClr val="F9557C"/>
                </a:solidFill>
                <a:latin typeface="나눔고딕 ExtraBold" pitchFamily="50" charset="-127"/>
                <a:ea typeface="나눔고딕 ExtraBold" pitchFamily="50" charset="-127"/>
              </a:rPr>
              <a:t>범교과</a:t>
            </a:r>
            <a:endParaRPr lang="en-US" altLang="ko-KR" sz="2000" b="1" spc="-150" dirty="0" smtClean="0">
              <a:solidFill>
                <a:srgbClr val="F9557C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r>
              <a:rPr lang="ko-KR" altLang="en-US" sz="2000" b="1" spc="-150" dirty="0" smtClean="0">
                <a:solidFill>
                  <a:srgbClr val="F9557C"/>
                </a:solidFill>
                <a:latin typeface="나눔고딕 ExtraBold" pitchFamily="50" charset="-127"/>
                <a:ea typeface="나눔고딕 ExtraBold" pitchFamily="50" charset="-127"/>
              </a:rPr>
              <a:t>교실</a:t>
            </a:r>
            <a:endParaRPr lang="en-US" altLang="ko-KR" sz="2000" b="1" spc="-150" dirty="0" smtClean="0">
              <a:solidFill>
                <a:srgbClr val="F9557C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583636" y="314900"/>
            <a:ext cx="1296144" cy="377796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>
                <a:solidFill>
                  <a:prstClr val="white">
                    <a:lumMod val="50000"/>
                  </a:prstClr>
                </a:solidFill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solidFill>
                  <a:prstClr val="white">
                    <a:lumMod val="50000"/>
                  </a:prstClr>
                </a:solidFill>
                <a:latin typeface="나눔고딕 ExtraBold" pitchFamily="50" charset="-127"/>
                <a:ea typeface="나눔고딕 ExtraBold" pitchFamily="50" charset="-127"/>
              </a:rPr>
              <a:t>37</a:t>
            </a:r>
            <a:r>
              <a:rPr lang="ko-KR" altLang="en-US" dirty="0" smtClean="0">
                <a:solidFill>
                  <a:prstClr val="white">
                    <a:lumMod val="50000"/>
                  </a:prstClr>
                </a:solidFill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solidFill>
                <a:prstClr val="white">
                  <a:lumMod val="50000"/>
                </a:prst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7544" y="1916832"/>
            <a:ext cx="7848872" cy="4358116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 anchor="t">
            <a:spAutoFit/>
          </a:bodyPr>
          <a:lstStyle/>
          <a:p>
            <a:pPr>
              <a:lnSpc>
                <a:spcPct val="140000"/>
              </a:lnSpc>
            </a:pPr>
            <a:r>
              <a:rPr lang="ko-KR" altLang="en-US" spc="-100" dirty="0" smtClean="0">
                <a:solidFill>
                  <a:prstClr val="black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노 ○○ 할머니는 우연히 방송에서 물 부족 국가의 현실을 다룬 다큐멘터리를 본 후 기부에 관심을 갖게 되었다</a:t>
            </a:r>
            <a:r>
              <a:rPr lang="en-US" altLang="ko-KR" spc="-100" dirty="0" smtClean="0">
                <a:solidFill>
                  <a:prstClr val="black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. </a:t>
            </a:r>
            <a:r>
              <a:rPr lang="ko-KR" altLang="en-US" spc="-100" dirty="0" smtClean="0">
                <a:solidFill>
                  <a:prstClr val="black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이후 노 할머니는 국제 </a:t>
            </a:r>
            <a:r>
              <a:rPr lang="ko-KR" altLang="en-US" spc="-100" dirty="0" err="1" smtClean="0">
                <a:solidFill>
                  <a:prstClr val="black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비정부</a:t>
            </a:r>
            <a:r>
              <a:rPr lang="ko-KR" altLang="en-US" spc="-100" dirty="0" smtClean="0">
                <a:solidFill>
                  <a:prstClr val="black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기구 “기아 대책”과 함께 나눔과 봉사의 삶을 살기 시작하였다</a:t>
            </a:r>
            <a:r>
              <a:rPr lang="en-US" altLang="ko-KR" spc="-100" dirty="0" smtClean="0">
                <a:solidFill>
                  <a:prstClr val="black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. </a:t>
            </a:r>
            <a:r>
              <a:rPr lang="ko-KR" altLang="en-US" spc="-100" dirty="0" smtClean="0">
                <a:solidFill>
                  <a:prstClr val="black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빈 병</a:t>
            </a:r>
            <a:r>
              <a:rPr lang="en-US" altLang="ko-KR" spc="-100" dirty="0" smtClean="0">
                <a:solidFill>
                  <a:prstClr val="black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, </a:t>
            </a:r>
            <a:r>
              <a:rPr lang="ko-KR" altLang="en-US" spc="-100" dirty="0" smtClean="0">
                <a:solidFill>
                  <a:prstClr val="black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헌 옷</a:t>
            </a:r>
            <a:r>
              <a:rPr lang="en-US" altLang="ko-KR" spc="-100" dirty="0" smtClean="0">
                <a:solidFill>
                  <a:prstClr val="black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, </a:t>
            </a:r>
            <a:r>
              <a:rPr lang="ko-KR" altLang="en-US" spc="-100" dirty="0" smtClean="0">
                <a:solidFill>
                  <a:prstClr val="black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폐지를 팔아 모은 쌈짓돈으로 지난 </a:t>
            </a:r>
            <a:r>
              <a:rPr lang="en-US" altLang="ko-KR" spc="-100" dirty="0" smtClean="0">
                <a:solidFill>
                  <a:prstClr val="black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10</a:t>
            </a:r>
            <a:r>
              <a:rPr lang="ko-KR" altLang="en-US" spc="-100" dirty="0" smtClean="0">
                <a:solidFill>
                  <a:prstClr val="black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년간 </a:t>
            </a:r>
            <a:r>
              <a:rPr lang="en-US" altLang="ko-KR" spc="-100" dirty="0" smtClean="0">
                <a:solidFill>
                  <a:prstClr val="black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1</a:t>
            </a:r>
            <a:r>
              <a:rPr lang="ko-KR" altLang="en-US" spc="-100" dirty="0" smtClean="0">
                <a:solidFill>
                  <a:prstClr val="black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억 원 넘게 기부하였다</a:t>
            </a:r>
            <a:r>
              <a:rPr lang="en-US" altLang="ko-KR" spc="-100" dirty="0" smtClean="0">
                <a:solidFill>
                  <a:prstClr val="black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. </a:t>
            </a:r>
            <a:r>
              <a:rPr lang="ko-KR" altLang="en-US" spc="-100" dirty="0" smtClean="0">
                <a:solidFill>
                  <a:prstClr val="black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그녀의</a:t>
            </a:r>
            <a:endParaRPr lang="en-US" altLang="ko-KR" spc="-100" dirty="0" smtClean="0">
              <a:solidFill>
                <a:prstClr val="black"/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pPr>
              <a:lnSpc>
                <a:spcPct val="140000"/>
              </a:lnSpc>
            </a:pPr>
            <a:r>
              <a:rPr lang="ko-KR" altLang="en-US" spc="-100" dirty="0" smtClean="0">
                <a:solidFill>
                  <a:prstClr val="black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기부로 케냐</a:t>
            </a:r>
            <a:r>
              <a:rPr lang="en-US" altLang="ko-KR" spc="-100" dirty="0" smtClean="0">
                <a:solidFill>
                  <a:prstClr val="black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, </a:t>
            </a:r>
            <a:r>
              <a:rPr lang="ko-KR" altLang="en-US" spc="-100" dirty="0" smtClean="0">
                <a:solidFill>
                  <a:prstClr val="black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모잠비크</a:t>
            </a:r>
            <a:r>
              <a:rPr lang="en-US" altLang="ko-KR" spc="-100" dirty="0" smtClean="0">
                <a:solidFill>
                  <a:prstClr val="black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, </a:t>
            </a:r>
            <a:r>
              <a:rPr lang="ko-KR" altLang="en-US" spc="-100" dirty="0" smtClean="0">
                <a:solidFill>
                  <a:prstClr val="black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짐바브웨</a:t>
            </a:r>
            <a:r>
              <a:rPr lang="en-US" altLang="ko-KR" spc="-100" dirty="0" smtClean="0">
                <a:solidFill>
                  <a:prstClr val="black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, </a:t>
            </a:r>
            <a:r>
              <a:rPr lang="ko-KR" altLang="en-US" spc="-100" dirty="0" err="1" smtClean="0">
                <a:solidFill>
                  <a:prstClr val="black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우간다</a:t>
            </a:r>
            <a:r>
              <a:rPr lang="en-US" altLang="ko-KR" spc="-100" dirty="0" smtClean="0">
                <a:solidFill>
                  <a:prstClr val="black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,</a:t>
            </a:r>
          </a:p>
          <a:p>
            <a:pPr>
              <a:lnSpc>
                <a:spcPct val="140000"/>
              </a:lnSpc>
            </a:pPr>
            <a:r>
              <a:rPr lang="ko-KR" altLang="en-US" spc="-100" dirty="0" smtClean="0">
                <a:solidFill>
                  <a:prstClr val="black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에티오피아 등 아프리카 각지의 외딴 마을에</a:t>
            </a:r>
            <a:endParaRPr lang="en-US" altLang="ko-KR" spc="-100" dirty="0" smtClean="0">
              <a:solidFill>
                <a:prstClr val="black"/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pPr>
              <a:lnSpc>
                <a:spcPct val="140000"/>
              </a:lnSpc>
            </a:pPr>
            <a:r>
              <a:rPr lang="en-US" altLang="ko-KR" spc="-100" dirty="0" smtClean="0">
                <a:solidFill>
                  <a:prstClr val="black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24</a:t>
            </a:r>
            <a:r>
              <a:rPr lang="ko-KR" altLang="en-US" spc="-100" dirty="0" smtClean="0">
                <a:solidFill>
                  <a:prstClr val="black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개의 우물을 기증할 수 있었다</a:t>
            </a:r>
            <a:r>
              <a:rPr lang="en-US" altLang="ko-KR" spc="-100" dirty="0" smtClean="0">
                <a:solidFill>
                  <a:prstClr val="black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.</a:t>
            </a:r>
          </a:p>
          <a:p>
            <a:pPr>
              <a:lnSpc>
                <a:spcPct val="140000"/>
              </a:lnSpc>
            </a:pPr>
            <a:r>
              <a:rPr lang="ko-KR" altLang="en-US" spc="-100" dirty="0" smtClean="0">
                <a:solidFill>
                  <a:prstClr val="black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한 푼 두 푼 힘들게 모은 돈으로 사랑의 나눔을</a:t>
            </a:r>
            <a:endParaRPr lang="en-US" altLang="ko-KR" spc="-100" dirty="0" smtClean="0">
              <a:solidFill>
                <a:prstClr val="black"/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pPr>
              <a:lnSpc>
                <a:spcPct val="140000"/>
              </a:lnSpc>
            </a:pPr>
            <a:r>
              <a:rPr lang="ko-KR" altLang="en-US" spc="-100" dirty="0" smtClean="0">
                <a:solidFill>
                  <a:prstClr val="black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실천하는 할머니</a:t>
            </a:r>
            <a:r>
              <a:rPr lang="en-US" altLang="ko-KR" spc="-100" dirty="0" smtClean="0">
                <a:solidFill>
                  <a:prstClr val="black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, </a:t>
            </a:r>
            <a:r>
              <a:rPr lang="ko-KR" altLang="en-US" spc="-100" dirty="0" smtClean="0">
                <a:solidFill>
                  <a:prstClr val="black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그 따뜻한 희망의 빛이 세계</a:t>
            </a:r>
            <a:endParaRPr lang="en-US" altLang="ko-KR" spc="-100" dirty="0" smtClean="0">
              <a:solidFill>
                <a:prstClr val="black"/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pPr>
              <a:lnSpc>
                <a:spcPct val="140000"/>
              </a:lnSpc>
            </a:pPr>
            <a:r>
              <a:rPr lang="ko-KR" altLang="en-US" spc="-100" dirty="0" smtClean="0">
                <a:solidFill>
                  <a:prstClr val="black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곳곳에서 빛나고 있다</a:t>
            </a:r>
            <a:r>
              <a:rPr lang="en-US" altLang="ko-KR" spc="-100" dirty="0" smtClean="0">
                <a:solidFill>
                  <a:prstClr val="black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.	</a:t>
            </a:r>
          </a:p>
          <a:p>
            <a:pPr>
              <a:lnSpc>
                <a:spcPct val="140000"/>
              </a:lnSpc>
            </a:pPr>
            <a:r>
              <a:rPr lang="en-US" altLang="ko-KR" spc="-100" dirty="0" smtClean="0">
                <a:solidFill>
                  <a:prstClr val="black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			 - 『</a:t>
            </a:r>
            <a:r>
              <a:rPr lang="ko-KR" altLang="en-US" spc="-100" dirty="0" err="1" smtClean="0">
                <a:solidFill>
                  <a:prstClr val="black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동아일보</a:t>
            </a:r>
            <a:r>
              <a:rPr lang="en-US" altLang="ko-KR" spc="-100" dirty="0" smtClean="0">
                <a:solidFill>
                  <a:prstClr val="black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』, 2016. 9. 10.</a:t>
            </a:r>
            <a:endParaRPr lang="en-US" altLang="ko-KR" spc="-100" dirty="0" smtClean="0">
              <a:solidFill>
                <a:prstClr val="black">
                  <a:lumMod val="85000"/>
                  <a:lumOff val="15000"/>
                </a:prstClr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9512" y="1303907"/>
            <a:ext cx="7200800" cy="540917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lIns="36000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200" b="1" spc="-150" dirty="0" smtClean="0">
                <a:solidFill>
                  <a:srgbClr val="D35007"/>
                </a:solidFill>
                <a:latin typeface="나눔고딕 ExtraBold" pitchFamily="50" charset="-127"/>
                <a:ea typeface="나눔고딕 ExtraBold" pitchFamily="50" charset="-127"/>
              </a:rPr>
              <a:t>후원을 넘어 나눔의 가치를 전하는 인생</a:t>
            </a:r>
            <a:endParaRPr lang="en-US" altLang="ko-KR" sz="2200" b="1" spc="-150" dirty="0" smtClean="0">
              <a:solidFill>
                <a:srgbClr val="D35007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2390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  <a14:imgEffect>
                      <a14:saturation sat="1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06224"/>
          </a:xfrm>
          <a:prstGeom prst="rect">
            <a:avLst/>
          </a:prstGeom>
        </p:spPr>
      </p:pic>
      <p:sp>
        <p:nvSpPr>
          <p:cNvPr id="10" name="제목 1"/>
          <p:cNvSpPr txBox="1">
            <a:spLocks/>
          </p:cNvSpPr>
          <p:nvPr/>
        </p:nvSpPr>
        <p:spPr>
          <a:xfrm>
            <a:off x="1331640" y="33896"/>
            <a:ext cx="6624736" cy="68407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ko-KR" altLang="en-US" sz="2800" b="1" spc="-5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나눔고딕 ExtraBold" pitchFamily="50" charset="-127"/>
                <a:ea typeface="나눔고딕 ExtraBold" pitchFamily="50" charset="-127"/>
              </a:rPr>
              <a:t>나누어서 행복한 사람들</a:t>
            </a:r>
          </a:p>
        </p:txBody>
      </p:sp>
      <p:sp>
        <p:nvSpPr>
          <p:cNvPr id="12" name="직사각형 11"/>
          <p:cNvSpPr/>
          <p:nvPr/>
        </p:nvSpPr>
        <p:spPr>
          <a:xfrm>
            <a:off x="7130948" y="78134"/>
            <a:ext cx="171232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ko-KR" altLang="en-US" sz="1400" b="1" spc="-5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나눔고딕 ExtraBold" pitchFamily="50" charset="-127"/>
                <a:ea typeface="나눔고딕 ExtraBold" pitchFamily="50" charset="-127"/>
              </a:rPr>
              <a:t>첫 번째 이야기 </a:t>
            </a:r>
            <a:r>
              <a:rPr lang="en-US" altLang="ko-KR" sz="1400" b="1" spc="-5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나눔고딕 ExtraBold" pitchFamily="50" charset="-127"/>
                <a:ea typeface="나눔고딕 ExtraBold" pitchFamily="50" charset="-127"/>
              </a:rPr>
              <a:t>-</a:t>
            </a:r>
            <a:r>
              <a:rPr lang="ko-KR" altLang="en-US" sz="1400" b="1" spc="-5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나눔고딕 ExtraBold" pitchFamily="50" charset="-127"/>
                <a:ea typeface="나눔고딕 ExtraBold" pitchFamily="50" charset="-127"/>
              </a:rPr>
              <a:t> 인성</a:t>
            </a:r>
          </a:p>
        </p:txBody>
      </p:sp>
      <p:sp>
        <p:nvSpPr>
          <p:cNvPr id="13" name="제목 1"/>
          <p:cNvSpPr txBox="1">
            <a:spLocks/>
          </p:cNvSpPr>
          <p:nvPr/>
        </p:nvSpPr>
        <p:spPr>
          <a:xfrm>
            <a:off x="195212" y="35520"/>
            <a:ext cx="1077120" cy="64807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000" b="1" spc="-150" dirty="0" err="1" smtClean="0">
                <a:solidFill>
                  <a:srgbClr val="F9557C"/>
                </a:solidFill>
                <a:latin typeface="나눔고딕 ExtraBold" pitchFamily="50" charset="-127"/>
                <a:ea typeface="나눔고딕 ExtraBold" pitchFamily="50" charset="-127"/>
              </a:rPr>
              <a:t>범교과</a:t>
            </a:r>
            <a:endParaRPr lang="en-US" altLang="ko-KR" sz="2000" b="1" spc="-150" dirty="0" smtClean="0">
              <a:solidFill>
                <a:srgbClr val="F9557C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r>
              <a:rPr lang="ko-KR" altLang="en-US" sz="2000" b="1" spc="-150" dirty="0" smtClean="0">
                <a:solidFill>
                  <a:srgbClr val="F9557C"/>
                </a:solidFill>
                <a:latin typeface="나눔고딕 ExtraBold" pitchFamily="50" charset="-127"/>
                <a:ea typeface="나눔고딕 ExtraBold" pitchFamily="50" charset="-127"/>
              </a:rPr>
              <a:t>교실</a:t>
            </a:r>
            <a:endParaRPr lang="en-US" altLang="ko-KR" sz="2000" b="1" spc="-150" dirty="0" smtClean="0">
              <a:solidFill>
                <a:srgbClr val="F9557C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583636" y="314900"/>
            <a:ext cx="1296144" cy="377796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>
                <a:solidFill>
                  <a:prstClr val="white">
                    <a:lumMod val="50000"/>
                  </a:prstClr>
                </a:solidFill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solidFill>
                  <a:prstClr val="white">
                    <a:lumMod val="50000"/>
                  </a:prstClr>
                </a:solidFill>
                <a:latin typeface="나눔고딕 ExtraBold" pitchFamily="50" charset="-127"/>
                <a:ea typeface="나눔고딕 ExtraBold" pitchFamily="50" charset="-127"/>
              </a:rPr>
              <a:t>37</a:t>
            </a:r>
            <a:r>
              <a:rPr lang="ko-KR" altLang="en-US" dirty="0" smtClean="0">
                <a:solidFill>
                  <a:prstClr val="white">
                    <a:lumMod val="50000"/>
                  </a:prstClr>
                </a:solidFill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solidFill>
                <a:prstClr val="white">
                  <a:lumMod val="50000"/>
                </a:prst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2726" y="1942609"/>
            <a:ext cx="8196212" cy="1292662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ko-KR" altLang="en-US" sz="20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나눔은 많이 가져야 할 수 있는 일이 아니다</a:t>
            </a:r>
            <a:r>
              <a:rPr lang="en-US" altLang="ko-KR" sz="20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. </a:t>
            </a:r>
            <a:r>
              <a:rPr lang="ko-KR" altLang="en-US" sz="20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또한 나눔은 돈으로만 하는 것도 아니다</a:t>
            </a:r>
            <a:r>
              <a:rPr lang="en-US" altLang="ko-KR" sz="20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. </a:t>
            </a:r>
            <a:r>
              <a:rPr lang="ko-KR" altLang="en-US" sz="20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우리가 가진 무엇이든 필요한 사람이 있다면 나눌 수 있다</a:t>
            </a:r>
            <a:r>
              <a:rPr lang="en-US" altLang="ko-KR" sz="20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. </a:t>
            </a:r>
            <a:r>
              <a:rPr lang="ko-KR" altLang="en-US" sz="20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여러분이 가진 것을 되돌아보고 무엇을 나눌 수 있는지 생각해 보자</a:t>
            </a:r>
            <a:r>
              <a:rPr lang="en-US" altLang="ko-KR" sz="20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.</a:t>
            </a: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1124744"/>
            <a:ext cx="1612286" cy="79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6" y="2060848"/>
            <a:ext cx="287585" cy="24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755576" y="3429000"/>
            <a:ext cx="7272808" cy="1172629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ko-KR" spc="-100" dirty="0" smtClean="0">
                <a:solidFill>
                  <a:srgbClr val="FF0000"/>
                </a:solidFill>
                <a:latin typeface="+mn-ea"/>
              </a:rPr>
              <a:t>• </a:t>
            </a:r>
            <a:r>
              <a:rPr lang="ko-KR" altLang="en-US" spc="-100" dirty="0" smtClean="0">
                <a:solidFill>
                  <a:srgbClr val="FF0000"/>
                </a:solidFill>
                <a:latin typeface="+mn-ea"/>
              </a:rPr>
              <a:t>인도네시아에서 발휘된 공학도의 재능 기부처럼 나의 재능을 나누겠다</a:t>
            </a:r>
            <a:r>
              <a:rPr lang="en-US" altLang="ko-KR" spc="-100" dirty="0" smtClean="0">
                <a:solidFill>
                  <a:srgbClr val="FF0000"/>
                </a:solidFill>
                <a:latin typeface="+mn-ea"/>
              </a:rPr>
              <a:t>.</a:t>
            </a:r>
          </a:p>
          <a:p>
            <a:pPr>
              <a:lnSpc>
                <a:spcPct val="130000"/>
              </a:lnSpc>
            </a:pPr>
            <a:endParaRPr lang="en-US" altLang="ko-KR" spc="-100" dirty="0" smtClean="0">
              <a:solidFill>
                <a:srgbClr val="FF0000"/>
              </a:solidFill>
              <a:latin typeface="+mn-ea"/>
            </a:endParaRPr>
          </a:p>
          <a:p>
            <a:pPr>
              <a:lnSpc>
                <a:spcPct val="130000"/>
              </a:lnSpc>
            </a:pPr>
            <a:r>
              <a:rPr lang="en-US" altLang="ko-KR" spc="-100" dirty="0" smtClean="0">
                <a:solidFill>
                  <a:srgbClr val="FF0000"/>
                </a:solidFill>
                <a:latin typeface="+mn-ea"/>
              </a:rPr>
              <a:t>• </a:t>
            </a:r>
            <a:r>
              <a:rPr lang="ko-KR" altLang="en-US" spc="-100" dirty="0" smtClean="0">
                <a:solidFill>
                  <a:srgbClr val="FF0000"/>
                </a:solidFill>
                <a:latin typeface="+mn-ea"/>
              </a:rPr>
              <a:t>용돈을 아끼고 해외 아동을 위해 정기적으로 기부하겠다</a:t>
            </a:r>
            <a:r>
              <a:rPr lang="en-US" altLang="ko-KR" spc="-100" dirty="0" smtClean="0">
                <a:solidFill>
                  <a:srgbClr val="FF0000"/>
                </a:solidFill>
                <a:latin typeface="+mn-ea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41286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직사각형 19"/>
          <p:cNvSpPr/>
          <p:nvPr/>
        </p:nvSpPr>
        <p:spPr>
          <a:xfrm>
            <a:off x="107504" y="1556792"/>
            <a:ext cx="885698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00" indent="-360000" fontAlgn="base"/>
            <a:r>
              <a:rPr lang="en-US" altLang="ko-KR" b="1" spc="-30" dirty="0">
                <a:latin typeface="나눔고딕 ExtraBold" pitchFamily="50" charset="-127"/>
                <a:ea typeface="나눔고딕 ExtraBold" pitchFamily="50" charset="-127"/>
              </a:rPr>
              <a:t>1</a:t>
            </a:r>
            <a:r>
              <a:rPr lang="en-US" altLang="ko-KR" b="1" spc="-30" dirty="0" smtClean="0">
                <a:latin typeface="나눔고딕 ExtraBold" pitchFamily="50" charset="-127"/>
                <a:ea typeface="나눔고딕 ExtraBold" pitchFamily="50" charset="-127"/>
              </a:rPr>
              <a:t>. </a:t>
            </a:r>
            <a:r>
              <a:rPr lang="ko-KR" altLang="en-US" b="1" spc="-30" dirty="0" smtClean="0">
                <a:latin typeface="나눔고딕 ExtraBold" pitchFamily="50" charset="-127"/>
                <a:ea typeface="나눔고딕 ExtraBold" pitchFamily="50" charset="-127"/>
              </a:rPr>
              <a:t>인간</a:t>
            </a:r>
            <a:r>
              <a:rPr lang="en-US" altLang="ko-KR" b="1" spc="-30" dirty="0" smtClean="0">
                <a:latin typeface="나눔고딕 ExtraBold" pitchFamily="50" charset="-127"/>
                <a:ea typeface="나눔고딕 ExtraBold" pitchFamily="50" charset="-127"/>
              </a:rPr>
              <a:t>, </a:t>
            </a:r>
            <a:r>
              <a:rPr lang="ko-KR" altLang="en-US" b="1" spc="-30" dirty="0" smtClean="0">
                <a:latin typeface="나눔고딕 ExtraBold" pitchFamily="50" charset="-127"/>
                <a:ea typeface="나눔고딕 ExtraBold" pitchFamily="50" charset="-127"/>
              </a:rPr>
              <a:t>사회</a:t>
            </a:r>
            <a:r>
              <a:rPr lang="en-US" altLang="ko-KR" b="1" spc="-30" dirty="0" smtClean="0">
                <a:latin typeface="나눔고딕 ExtraBold" pitchFamily="50" charset="-127"/>
                <a:ea typeface="나눔고딕 ExtraBold" pitchFamily="50" charset="-127"/>
              </a:rPr>
              <a:t>, </a:t>
            </a:r>
            <a:r>
              <a:rPr lang="ko-KR" altLang="en-US" b="1" spc="-30" dirty="0" smtClean="0">
                <a:latin typeface="나눔고딕 ExtraBold" pitchFamily="50" charset="-127"/>
                <a:ea typeface="나눔고딕 ExtraBold" pitchFamily="50" charset="-127"/>
              </a:rPr>
              <a:t>환경의 탐구</a:t>
            </a:r>
            <a:endParaRPr lang="ko-KR" altLang="en-US" b="1" spc="-30" dirty="0">
              <a:latin typeface="나눔고딕 ExtraBold" pitchFamily="50" charset="-127"/>
              <a:ea typeface="나눔고딕 ExtraBold" pitchFamily="50" charset="-127"/>
            </a:endParaRPr>
          </a:p>
          <a:p>
            <a:pPr marL="360000" indent="-360000" fontAlgn="base"/>
            <a:endParaRPr lang="en-US" altLang="ko-KR" spc="-30" dirty="0" smtClean="0">
              <a:latin typeface="+mn-ea"/>
            </a:endParaRPr>
          </a:p>
          <a:p>
            <a:pPr marL="360000" indent="-360000" fontAlgn="base"/>
            <a:r>
              <a:rPr lang="en-US" altLang="ko-KR" spc="-30" dirty="0" smtClean="0">
                <a:latin typeface="+mn-ea"/>
              </a:rPr>
              <a:t>  01.</a:t>
            </a:r>
            <a:r>
              <a:rPr lang="en-US" altLang="ko-KR" spc="-100" dirty="0" smtClean="0">
                <a:latin typeface="+mn-ea"/>
              </a:rPr>
              <a:t> </a:t>
            </a:r>
            <a:r>
              <a:rPr lang="ko-KR" altLang="en-US" spc="-100" dirty="0" smtClean="0">
                <a:latin typeface="+mn-ea"/>
              </a:rPr>
              <a:t>개별적 관점</a:t>
            </a:r>
            <a:endParaRPr lang="ko-KR" altLang="en-US" spc="-100" dirty="0">
              <a:latin typeface="+mn-ea"/>
            </a:endParaRPr>
          </a:p>
          <a:p>
            <a:pPr marL="360000" indent="-360000" fontAlgn="base"/>
            <a:endParaRPr lang="en-US" altLang="ko-KR" spc="-100" dirty="0" smtClean="0">
              <a:latin typeface="+mn-ea"/>
            </a:endParaRPr>
          </a:p>
          <a:p>
            <a:pPr marL="288000" indent="-288000" fontAlgn="base">
              <a:lnSpc>
                <a:spcPct val="120000"/>
              </a:lnSpc>
            </a:pPr>
            <a:r>
              <a:rPr lang="en-US" altLang="ko-KR" spc="-100" dirty="0" smtClean="0">
                <a:latin typeface="+mn-ea"/>
              </a:rPr>
              <a:t>  • (	   )</a:t>
            </a:r>
            <a:r>
              <a:rPr lang="ko-KR" altLang="en-US" spc="-100" dirty="0" smtClean="0">
                <a:latin typeface="+mn-ea"/>
              </a:rPr>
              <a:t>적 관점</a:t>
            </a:r>
            <a:r>
              <a:rPr lang="en-US" altLang="ko-KR" spc="-100" dirty="0" smtClean="0">
                <a:latin typeface="+mn-ea"/>
              </a:rPr>
              <a:t> </a:t>
            </a:r>
            <a:r>
              <a:rPr lang="en-US" altLang="ko-KR" spc="-100" dirty="0">
                <a:latin typeface="+mn-ea"/>
              </a:rPr>
              <a:t>: </a:t>
            </a:r>
            <a:r>
              <a:rPr lang="ko-KR" altLang="en-US" spc="-100" dirty="0" smtClean="0">
                <a:latin typeface="+mn-ea"/>
              </a:rPr>
              <a:t>현재의 모습이 있기까지 변화해 온 자취를 통해 시대적 배경과 맥락을 살펴보는 것</a:t>
            </a:r>
            <a:endParaRPr lang="en-US" altLang="ko-KR" spc="-100" dirty="0" smtClean="0">
              <a:latin typeface="+mn-ea"/>
            </a:endParaRPr>
          </a:p>
          <a:p>
            <a:pPr marL="360000" indent="-360000" fontAlgn="base">
              <a:lnSpc>
                <a:spcPct val="120000"/>
              </a:lnSpc>
            </a:pPr>
            <a:r>
              <a:rPr lang="en-US" altLang="ko-KR" spc="-100" dirty="0" smtClean="0">
                <a:latin typeface="+mn-ea"/>
              </a:rPr>
              <a:t>  • (           )</a:t>
            </a:r>
            <a:r>
              <a:rPr lang="ko-KR" altLang="en-US" spc="-100" dirty="0" smtClean="0">
                <a:latin typeface="+mn-ea"/>
              </a:rPr>
              <a:t>적 관점</a:t>
            </a:r>
            <a:r>
              <a:rPr lang="en-US" altLang="ko-KR" spc="-100" dirty="0" smtClean="0">
                <a:latin typeface="+mn-ea"/>
              </a:rPr>
              <a:t> </a:t>
            </a:r>
            <a:r>
              <a:rPr lang="en-US" altLang="ko-KR" spc="-100" dirty="0">
                <a:latin typeface="+mn-ea"/>
              </a:rPr>
              <a:t>: </a:t>
            </a:r>
            <a:r>
              <a:rPr lang="ko-KR" altLang="en-US" spc="-100" dirty="0" smtClean="0">
                <a:latin typeface="+mn-ea"/>
              </a:rPr>
              <a:t>지형과 기후 및 생업 등의 자연</a:t>
            </a:r>
            <a:r>
              <a:rPr lang="en-US" altLang="ko-KR" spc="-100" dirty="0" smtClean="0">
                <a:latin typeface="+mn-ea"/>
              </a:rPr>
              <a:t>· </a:t>
            </a:r>
            <a:r>
              <a:rPr lang="ko-KR" altLang="en-US" spc="-100" dirty="0" smtClean="0">
                <a:latin typeface="+mn-ea"/>
              </a:rPr>
              <a:t>인문 환경과 공간 정보를 살펴보는 것</a:t>
            </a:r>
            <a:endParaRPr lang="en-US" altLang="ko-KR" spc="-100" dirty="0" smtClean="0">
              <a:latin typeface="+mn-ea"/>
            </a:endParaRPr>
          </a:p>
          <a:p>
            <a:pPr marL="360000" indent="-360000" fontAlgn="base">
              <a:lnSpc>
                <a:spcPct val="120000"/>
              </a:lnSpc>
            </a:pPr>
            <a:r>
              <a:rPr lang="en-US" altLang="ko-KR" spc="-100" dirty="0" smtClean="0">
                <a:latin typeface="+mn-ea"/>
              </a:rPr>
              <a:t>  • (           )</a:t>
            </a:r>
            <a:r>
              <a:rPr lang="ko-KR" altLang="en-US" spc="-100" dirty="0" smtClean="0">
                <a:latin typeface="+mn-ea"/>
              </a:rPr>
              <a:t>적 관점</a:t>
            </a:r>
            <a:r>
              <a:rPr lang="en-US" altLang="ko-KR" spc="-100" dirty="0" smtClean="0">
                <a:latin typeface="+mn-ea"/>
              </a:rPr>
              <a:t> </a:t>
            </a:r>
            <a:r>
              <a:rPr lang="en-US" altLang="ko-KR" spc="-100" dirty="0">
                <a:latin typeface="+mn-ea"/>
              </a:rPr>
              <a:t>: </a:t>
            </a:r>
            <a:r>
              <a:rPr lang="ko-KR" altLang="en-US" spc="-100" dirty="0" smtClean="0">
                <a:latin typeface="+mn-ea"/>
              </a:rPr>
              <a:t>사회 현상과 관련한 사회 제도</a:t>
            </a:r>
            <a:r>
              <a:rPr lang="en-US" altLang="ko-KR" spc="-100" dirty="0" smtClean="0">
                <a:latin typeface="+mn-ea"/>
              </a:rPr>
              <a:t>· </a:t>
            </a:r>
            <a:r>
              <a:rPr lang="ko-KR" altLang="en-US" spc="-100" dirty="0" smtClean="0">
                <a:latin typeface="+mn-ea"/>
              </a:rPr>
              <a:t>정책 </a:t>
            </a:r>
            <a:r>
              <a:rPr lang="en-US" altLang="ko-KR" spc="-100" dirty="0" smtClean="0">
                <a:latin typeface="+mn-ea"/>
              </a:rPr>
              <a:t>· </a:t>
            </a:r>
            <a:r>
              <a:rPr lang="ko-KR" altLang="en-US" spc="-100" dirty="0" smtClean="0">
                <a:latin typeface="+mn-ea"/>
              </a:rPr>
              <a:t>구조의 영향력을 분석하고 예측하는 것</a:t>
            </a:r>
            <a:endParaRPr lang="en-US" altLang="ko-KR" spc="-100" dirty="0" smtClean="0">
              <a:latin typeface="+mn-ea"/>
            </a:endParaRPr>
          </a:p>
          <a:p>
            <a:pPr marL="360000" indent="-360000" fontAlgn="base">
              <a:lnSpc>
                <a:spcPct val="120000"/>
              </a:lnSpc>
            </a:pPr>
            <a:r>
              <a:rPr lang="en-US" altLang="ko-KR" spc="-100" dirty="0" smtClean="0">
                <a:latin typeface="+mn-ea"/>
              </a:rPr>
              <a:t>  • (           )</a:t>
            </a:r>
            <a:r>
              <a:rPr lang="ko-KR" altLang="en-US" spc="-100" dirty="0" smtClean="0">
                <a:latin typeface="+mn-ea"/>
              </a:rPr>
              <a:t>적 관점</a:t>
            </a:r>
            <a:r>
              <a:rPr lang="en-US" altLang="ko-KR" spc="-100" dirty="0" smtClean="0">
                <a:latin typeface="+mn-ea"/>
              </a:rPr>
              <a:t> : </a:t>
            </a:r>
            <a:r>
              <a:rPr lang="ko-KR" altLang="en-US" spc="-100" dirty="0" smtClean="0">
                <a:latin typeface="+mn-ea"/>
              </a:rPr>
              <a:t>도덕적 행위를 실천하고 바람직한 사회를 실현하기 위한 방안을 살펴보는 것</a:t>
            </a:r>
            <a:endParaRPr lang="ko-KR" altLang="en-US" spc="-100" dirty="0">
              <a:latin typeface="+mn-ea"/>
            </a:endParaRPr>
          </a:p>
          <a:p>
            <a:pPr marL="360000" indent="-360000" fontAlgn="base">
              <a:lnSpc>
                <a:spcPct val="120000"/>
              </a:lnSpc>
            </a:pPr>
            <a:r>
              <a:rPr lang="en-US" altLang="ko-KR" spc="-100" dirty="0" smtClean="0">
                <a:latin typeface="+mn-ea"/>
              </a:rPr>
              <a:t>	</a:t>
            </a:r>
          </a:p>
          <a:p>
            <a:pPr marL="360000" indent="-360000" fontAlgn="base"/>
            <a:r>
              <a:rPr lang="en-US" altLang="ko-KR" spc="-100" dirty="0" smtClean="0">
                <a:latin typeface="+mn-ea"/>
              </a:rPr>
              <a:t> 02. </a:t>
            </a:r>
            <a:r>
              <a:rPr lang="ko-KR" altLang="en-US" spc="-100" dirty="0" smtClean="0">
                <a:latin typeface="+mn-ea"/>
              </a:rPr>
              <a:t>통합적 관점</a:t>
            </a:r>
            <a:endParaRPr lang="ko-KR" altLang="en-US" spc="-100" dirty="0">
              <a:latin typeface="+mn-ea"/>
            </a:endParaRPr>
          </a:p>
          <a:p>
            <a:pPr marL="360000" indent="-360000" fontAlgn="base"/>
            <a:endParaRPr lang="en-US" altLang="ko-KR" spc="-100" dirty="0" smtClean="0">
              <a:latin typeface="+mn-ea"/>
            </a:endParaRPr>
          </a:p>
          <a:p>
            <a:pPr marL="360000" indent="-360000" fontAlgn="base">
              <a:lnSpc>
                <a:spcPct val="120000"/>
              </a:lnSpc>
            </a:pPr>
            <a:r>
              <a:rPr lang="en-US" altLang="ko-KR" spc="-100" dirty="0" smtClean="0">
                <a:latin typeface="+mn-ea"/>
              </a:rPr>
              <a:t>  • </a:t>
            </a:r>
            <a:r>
              <a:rPr lang="ko-KR" altLang="en-US" spc="-100" dirty="0" smtClean="0">
                <a:latin typeface="+mn-ea"/>
              </a:rPr>
              <a:t>인간</a:t>
            </a:r>
            <a:r>
              <a:rPr lang="en-US" altLang="ko-KR" spc="-100" dirty="0" smtClean="0">
                <a:latin typeface="+mn-ea"/>
              </a:rPr>
              <a:t>, </a:t>
            </a:r>
            <a:r>
              <a:rPr lang="ko-KR" altLang="en-US" spc="-100" dirty="0" smtClean="0">
                <a:latin typeface="+mn-ea"/>
              </a:rPr>
              <a:t>사회</a:t>
            </a:r>
            <a:r>
              <a:rPr lang="en-US" altLang="ko-KR" spc="-100" dirty="0" smtClean="0">
                <a:latin typeface="+mn-ea"/>
              </a:rPr>
              <a:t>, </a:t>
            </a:r>
            <a:r>
              <a:rPr lang="ko-KR" altLang="en-US" spc="-100" dirty="0" smtClean="0">
                <a:latin typeface="+mn-ea"/>
              </a:rPr>
              <a:t>환경을 탐구할 때 시간적</a:t>
            </a:r>
            <a:r>
              <a:rPr lang="en-US" altLang="ko-KR" spc="-100" dirty="0" smtClean="0">
                <a:latin typeface="+mn-ea"/>
              </a:rPr>
              <a:t>·</a:t>
            </a:r>
            <a:r>
              <a:rPr lang="ko-KR" altLang="en-US" spc="-100" dirty="0" smtClean="0">
                <a:latin typeface="+mn-ea"/>
              </a:rPr>
              <a:t>공간적</a:t>
            </a:r>
            <a:r>
              <a:rPr lang="en-US" altLang="ko-KR" spc="-100" dirty="0" smtClean="0">
                <a:latin typeface="+mn-ea"/>
              </a:rPr>
              <a:t>·</a:t>
            </a:r>
            <a:r>
              <a:rPr lang="ko-KR" altLang="en-US" spc="-100" dirty="0" smtClean="0">
                <a:latin typeface="+mn-ea"/>
              </a:rPr>
              <a:t>사회적</a:t>
            </a:r>
            <a:r>
              <a:rPr lang="en-US" altLang="ko-KR" spc="-100" dirty="0" smtClean="0">
                <a:latin typeface="+mn-ea"/>
              </a:rPr>
              <a:t>·</a:t>
            </a:r>
            <a:r>
              <a:rPr lang="ko-KR" altLang="en-US" spc="-100" dirty="0" smtClean="0">
                <a:latin typeface="+mn-ea"/>
              </a:rPr>
              <a:t>윤리적 관점 등 여러 측면에서의 관점을 </a:t>
            </a:r>
            <a:r>
              <a:rPr lang="en-US" altLang="ko-KR" spc="-100" dirty="0" smtClean="0">
                <a:latin typeface="+mn-ea"/>
              </a:rPr>
              <a:t>(           )</a:t>
            </a:r>
            <a:r>
              <a:rPr lang="ko-KR" altLang="en-US" spc="-100" dirty="0" smtClean="0">
                <a:latin typeface="+mn-ea"/>
              </a:rPr>
              <a:t>적으로 살펴보는 자세</a:t>
            </a:r>
            <a:endParaRPr lang="en-US" altLang="ko-KR" spc="-100" dirty="0" smtClean="0">
              <a:latin typeface="+mn-ea"/>
            </a:endParaRPr>
          </a:p>
        </p:txBody>
      </p:sp>
      <p:pic>
        <p:nvPicPr>
          <p:cNvPr id="17" name="그림 1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  <a14:imgEffect>
                      <a14:saturation sat="1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06224"/>
          </a:xfrm>
          <a:prstGeom prst="rect">
            <a:avLst/>
          </a:prstGeom>
        </p:spPr>
      </p:pic>
      <p:sp>
        <p:nvSpPr>
          <p:cNvPr id="18" name="제목 1"/>
          <p:cNvSpPr txBox="1">
            <a:spLocks/>
          </p:cNvSpPr>
          <p:nvPr/>
        </p:nvSpPr>
        <p:spPr>
          <a:xfrm>
            <a:off x="323528" y="35998"/>
            <a:ext cx="4464496" cy="58469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32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Ⅰ. </a:t>
            </a:r>
            <a:r>
              <a:rPr lang="ko-KR" altLang="en-US" sz="32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대단원 마무리</a:t>
            </a:r>
            <a:endParaRPr lang="ko-KR" altLang="en-US" sz="3200" b="1" spc="-150" dirty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3" name="직사각형 22"/>
          <p:cNvSpPr/>
          <p:nvPr/>
        </p:nvSpPr>
        <p:spPr>
          <a:xfrm>
            <a:off x="6317573" y="78134"/>
            <a:ext cx="252665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ko-K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Ⅰ. </a:t>
            </a:r>
            <a:r>
              <a:rPr lang="ko-KR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인간</a:t>
            </a:r>
            <a:r>
              <a:rPr lang="en-US" altLang="ko-K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, </a:t>
            </a:r>
            <a:r>
              <a:rPr lang="ko-KR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사회</a:t>
            </a:r>
            <a:r>
              <a:rPr lang="en-US" altLang="ko-K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, </a:t>
            </a:r>
            <a:r>
              <a:rPr lang="ko-KR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환경과 행복</a:t>
            </a:r>
          </a:p>
        </p:txBody>
      </p:sp>
      <p:grpSp>
        <p:nvGrpSpPr>
          <p:cNvPr id="2" name="그룹 30"/>
          <p:cNvGrpSpPr/>
          <p:nvPr/>
        </p:nvGrpSpPr>
        <p:grpSpPr>
          <a:xfrm>
            <a:off x="179512" y="1115063"/>
            <a:ext cx="2699792" cy="404413"/>
            <a:chOff x="179512" y="1052347"/>
            <a:chExt cx="2699792" cy="404413"/>
          </a:xfrm>
        </p:grpSpPr>
        <p:sp>
          <p:nvSpPr>
            <p:cNvPr id="32" name="TextBox 31"/>
            <p:cNvSpPr txBox="1"/>
            <p:nvPr/>
          </p:nvSpPr>
          <p:spPr>
            <a:xfrm>
              <a:off x="251520" y="1087428"/>
              <a:ext cx="2627784" cy="369332"/>
            </a:xfrm>
            <a:prstGeom prst="rect">
              <a:avLst/>
            </a:prstGeom>
            <a:noFill/>
            <a:effectLst>
              <a:innerShdw blurRad="63500" dist="50800" dir="13500000">
                <a:prstClr val="black">
                  <a:alpha val="15000"/>
                </a:prstClr>
              </a:inn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b="1" dirty="0" smtClean="0">
                  <a:solidFill>
                    <a:srgbClr val="64AEA9"/>
                  </a:solidFill>
                  <a:latin typeface="나눔고딕 ExtraBold" pitchFamily="50" charset="-127"/>
                  <a:ea typeface="나눔고딕 ExtraBold" pitchFamily="50" charset="-127"/>
                </a:rPr>
                <a:t>내용 정리하기</a:t>
              </a:r>
              <a:endParaRPr lang="en-US" altLang="ko-KR" b="1" dirty="0" smtClean="0">
                <a:solidFill>
                  <a:srgbClr val="64AEA9"/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  <p:pic>
          <p:nvPicPr>
            <p:cNvPr id="33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79512" y="1052347"/>
              <a:ext cx="648072" cy="3608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6" name="TextBox 15"/>
          <p:cNvSpPr txBox="1"/>
          <p:nvPr/>
        </p:nvSpPr>
        <p:spPr>
          <a:xfrm>
            <a:off x="7583636" y="314900"/>
            <a:ext cx="1296144" cy="377796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>
                <a:solidFill>
                  <a:prstClr val="white">
                    <a:lumMod val="50000"/>
                  </a:prstClr>
                </a:solidFill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solidFill>
                  <a:prstClr val="white">
                    <a:lumMod val="50000"/>
                  </a:prstClr>
                </a:solidFill>
                <a:latin typeface="나눔고딕 ExtraBold" pitchFamily="50" charset="-127"/>
                <a:ea typeface="나눔고딕 ExtraBold" pitchFamily="50" charset="-127"/>
              </a:rPr>
              <a:t>38</a:t>
            </a:r>
            <a:r>
              <a:rPr lang="ko-KR" altLang="en-US" dirty="0" smtClean="0">
                <a:solidFill>
                  <a:prstClr val="white">
                    <a:lumMod val="50000"/>
                  </a:prstClr>
                </a:solidFill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solidFill>
                <a:prstClr val="white">
                  <a:lumMod val="50000"/>
                </a:prst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2375" y="2644495"/>
            <a:ext cx="1008112" cy="412742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ko-KR" altLang="en-US" spc="-100" dirty="0" smtClean="0">
                <a:solidFill>
                  <a:srgbClr val="FF0000"/>
                </a:solidFill>
                <a:latin typeface="+mn-ea"/>
              </a:rPr>
              <a:t>시간</a:t>
            </a:r>
            <a:endParaRPr lang="en-US" altLang="ko-KR" spc="-100" dirty="0" smtClean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8982" y="3304290"/>
            <a:ext cx="1008112" cy="412742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ko-KR" altLang="en-US" spc="-100" dirty="0" smtClean="0">
                <a:solidFill>
                  <a:srgbClr val="FF0000"/>
                </a:solidFill>
                <a:latin typeface="+mn-ea"/>
              </a:rPr>
              <a:t>공간</a:t>
            </a:r>
            <a:endParaRPr lang="en-US" altLang="ko-KR" spc="-100" dirty="0" smtClean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7206" y="3633301"/>
            <a:ext cx="1008112" cy="412742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ko-KR" altLang="en-US" spc="-100" dirty="0" smtClean="0">
                <a:solidFill>
                  <a:srgbClr val="FF0000"/>
                </a:solidFill>
                <a:latin typeface="+mn-ea"/>
              </a:rPr>
              <a:t>사회</a:t>
            </a:r>
            <a:endParaRPr lang="en-US" altLang="ko-KR" spc="-100" dirty="0" smtClean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5536" y="4293096"/>
            <a:ext cx="1008112" cy="412742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ko-KR" altLang="en-US" spc="-100" dirty="0" smtClean="0">
                <a:solidFill>
                  <a:srgbClr val="FF0000"/>
                </a:solidFill>
                <a:latin typeface="+mn-ea"/>
              </a:rPr>
              <a:t>윤리</a:t>
            </a:r>
            <a:endParaRPr lang="en-US" altLang="ko-KR" spc="-100" dirty="0" smtClean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71600" y="6165304"/>
            <a:ext cx="1008112" cy="412742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ko-KR" altLang="en-US" spc="-100" dirty="0" smtClean="0">
                <a:solidFill>
                  <a:srgbClr val="FF0000"/>
                </a:solidFill>
                <a:latin typeface="+mn-ea"/>
              </a:rPr>
              <a:t>통합</a:t>
            </a:r>
            <a:endParaRPr lang="en-US" altLang="ko-KR" spc="-100" dirty="0" smtClean="0">
              <a:solidFill>
                <a:srgbClr val="FF0000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070297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직사각형 19"/>
          <p:cNvSpPr/>
          <p:nvPr/>
        </p:nvSpPr>
        <p:spPr>
          <a:xfrm>
            <a:off x="107504" y="1338015"/>
            <a:ext cx="9036496" cy="4081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altLang="ko-KR" b="1" spc="-30" dirty="0" smtClean="0">
                <a:latin typeface="나눔고딕 ExtraBold" pitchFamily="50" charset="-127"/>
                <a:ea typeface="나눔고딕 ExtraBold" pitchFamily="50" charset="-127"/>
              </a:rPr>
              <a:t>2. </a:t>
            </a:r>
            <a:r>
              <a:rPr lang="ko-KR" altLang="en-US" b="1" spc="-30" dirty="0" smtClean="0">
                <a:latin typeface="나눔고딕 ExtraBold" pitchFamily="50" charset="-127"/>
                <a:ea typeface="나눔고딕 ExtraBold" pitchFamily="50" charset="-127"/>
              </a:rPr>
              <a:t>삶의 목적으로서의 행복</a:t>
            </a:r>
          </a:p>
          <a:p>
            <a:pPr fontAlgn="base"/>
            <a:endParaRPr lang="en-US" altLang="ko-KR" spc="-30" dirty="0" smtClean="0">
              <a:latin typeface="+mn-ea"/>
            </a:endParaRPr>
          </a:p>
          <a:p>
            <a:pPr fontAlgn="base"/>
            <a:r>
              <a:rPr lang="en-US" altLang="ko-KR" spc="-30" dirty="0" smtClean="0">
                <a:latin typeface="+mn-ea"/>
              </a:rPr>
              <a:t>  01. </a:t>
            </a:r>
            <a:r>
              <a:rPr lang="ko-KR" altLang="en-US" spc="-30" dirty="0" smtClean="0">
                <a:latin typeface="+mn-ea"/>
              </a:rPr>
              <a:t>행복의 의미</a:t>
            </a:r>
            <a:endParaRPr lang="en-US" altLang="ko-KR" spc="-30" dirty="0" smtClean="0">
              <a:latin typeface="+mn-ea"/>
            </a:endParaRPr>
          </a:p>
          <a:p>
            <a:pPr fontAlgn="base"/>
            <a:endParaRPr lang="ko-KR" altLang="en-US" spc="-30" dirty="0" smtClean="0">
              <a:latin typeface="+mn-ea"/>
            </a:endParaRPr>
          </a:p>
          <a:p>
            <a:pPr fontAlgn="base">
              <a:lnSpc>
                <a:spcPct val="120000"/>
              </a:lnSpc>
            </a:pPr>
            <a:r>
              <a:rPr lang="ko-KR" altLang="en-US" spc="-30" dirty="0" smtClean="0">
                <a:latin typeface="+mn-ea"/>
              </a:rPr>
              <a:t> </a:t>
            </a:r>
            <a:r>
              <a:rPr lang="en-US" altLang="ko-KR" spc="-30" dirty="0" smtClean="0">
                <a:latin typeface="+mn-ea"/>
              </a:rPr>
              <a:t> • </a:t>
            </a:r>
            <a:r>
              <a:rPr lang="ko-KR" altLang="en-US" spc="-30" dirty="0" smtClean="0">
                <a:latin typeface="+mn-ea"/>
              </a:rPr>
              <a:t>생활에서 충분한 </a:t>
            </a:r>
            <a:r>
              <a:rPr lang="en-US" altLang="ko-KR" spc="-100" dirty="0" smtClean="0">
                <a:latin typeface="+mn-ea"/>
              </a:rPr>
              <a:t>(	    )</a:t>
            </a:r>
            <a:r>
              <a:rPr lang="ko-KR" altLang="en-US" spc="-30" dirty="0" smtClean="0">
                <a:latin typeface="+mn-ea"/>
              </a:rPr>
              <a:t>와</a:t>
            </a:r>
            <a:r>
              <a:rPr lang="en-US" altLang="ko-KR" spc="-30" dirty="0" smtClean="0">
                <a:latin typeface="+mn-ea"/>
              </a:rPr>
              <a:t>/</a:t>
            </a:r>
            <a:r>
              <a:rPr lang="ko-KR" altLang="en-US" spc="-30" dirty="0" smtClean="0">
                <a:latin typeface="+mn-ea"/>
              </a:rPr>
              <a:t>과 </a:t>
            </a:r>
            <a:r>
              <a:rPr lang="en-US" altLang="ko-KR" spc="-100" dirty="0" smtClean="0">
                <a:latin typeface="+mn-ea"/>
              </a:rPr>
              <a:t>(              )</a:t>
            </a:r>
            <a:r>
              <a:rPr lang="ko-KR" altLang="en-US" spc="-30" dirty="0" smtClean="0">
                <a:latin typeface="+mn-ea"/>
              </a:rPr>
              <a:t>을</a:t>
            </a:r>
            <a:r>
              <a:rPr lang="en-US" altLang="ko-KR" spc="-30" dirty="0" smtClean="0">
                <a:latin typeface="+mn-ea"/>
              </a:rPr>
              <a:t>/</a:t>
            </a:r>
            <a:r>
              <a:rPr lang="ko-KR" altLang="en-US" spc="-30" dirty="0" smtClean="0">
                <a:latin typeface="+mn-ea"/>
              </a:rPr>
              <a:t>를 느끼며 흐뭇한 상태</a:t>
            </a:r>
          </a:p>
          <a:p>
            <a:pPr marL="288000" indent="-288000" fontAlgn="base">
              <a:lnSpc>
                <a:spcPct val="120000"/>
              </a:lnSpc>
            </a:pPr>
            <a:r>
              <a:rPr lang="ko-KR" altLang="en-US" spc="-30" dirty="0" smtClean="0">
                <a:latin typeface="+mn-ea"/>
              </a:rPr>
              <a:t>  </a:t>
            </a:r>
            <a:endParaRPr lang="en-US" altLang="ko-KR" spc="-30" dirty="0" smtClean="0">
              <a:latin typeface="+mn-ea"/>
            </a:endParaRPr>
          </a:p>
          <a:p>
            <a:pPr marL="288000" indent="-288000" fontAlgn="base">
              <a:lnSpc>
                <a:spcPct val="120000"/>
              </a:lnSpc>
            </a:pPr>
            <a:endParaRPr lang="ko-KR" altLang="en-US" spc="-30" dirty="0" smtClean="0">
              <a:latin typeface="+mn-ea"/>
            </a:endParaRPr>
          </a:p>
          <a:p>
            <a:pPr fontAlgn="base"/>
            <a:r>
              <a:rPr lang="en-US" altLang="ko-KR" spc="-30" dirty="0" smtClean="0">
                <a:latin typeface="+mn-ea"/>
              </a:rPr>
              <a:t>  02. </a:t>
            </a:r>
            <a:r>
              <a:rPr lang="ko-KR" altLang="en-US" spc="-30" dirty="0" smtClean="0">
                <a:latin typeface="+mn-ea"/>
              </a:rPr>
              <a:t>행복의 기준</a:t>
            </a:r>
            <a:endParaRPr lang="en-US" altLang="ko-KR" spc="-30" dirty="0" smtClean="0">
              <a:latin typeface="+mn-ea"/>
            </a:endParaRPr>
          </a:p>
          <a:p>
            <a:pPr fontAlgn="base"/>
            <a:endParaRPr lang="ko-KR" altLang="en-US" spc="-30" dirty="0" smtClean="0">
              <a:latin typeface="+mn-ea"/>
            </a:endParaRPr>
          </a:p>
          <a:p>
            <a:pPr marL="288000" indent="-288000" fontAlgn="base">
              <a:lnSpc>
                <a:spcPct val="120000"/>
              </a:lnSpc>
            </a:pPr>
            <a:r>
              <a:rPr lang="en-US" altLang="ko-KR" spc="-30" dirty="0" smtClean="0">
                <a:latin typeface="+mn-ea"/>
              </a:rPr>
              <a:t>  • </a:t>
            </a:r>
            <a:r>
              <a:rPr lang="ko-KR" altLang="en-US" spc="-30" dirty="0" smtClean="0">
                <a:latin typeface="+mn-ea"/>
              </a:rPr>
              <a:t>사람들이 무엇으로부터 행복을 느끼느냐</a:t>
            </a:r>
            <a:r>
              <a:rPr lang="en-US" altLang="ko-KR" spc="-30" dirty="0" smtClean="0">
                <a:latin typeface="+mn-ea"/>
              </a:rPr>
              <a:t>, </a:t>
            </a:r>
            <a:r>
              <a:rPr lang="ko-KR" altLang="en-US" spc="-30" dirty="0" smtClean="0">
                <a:latin typeface="+mn-ea"/>
              </a:rPr>
              <a:t>즉 어떤 조건이 얼마나 충족되었을 때 행복을 느끼느냐 하는 것</a:t>
            </a:r>
          </a:p>
          <a:p>
            <a:pPr fontAlgn="base">
              <a:lnSpc>
                <a:spcPct val="120000"/>
              </a:lnSpc>
            </a:pPr>
            <a:r>
              <a:rPr lang="en-US" altLang="ko-KR" spc="-30" dirty="0" smtClean="0">
                <a:latin typeface="+mn-ea"/>
              </a:rPr>
              <a:t>  • </a:t>
            </a:r>
            <a:r>
              <a:rPr lang="ko-KR" altLang="en-US" spc="-30" dirty="0" smtClean="0">
                <a:latin typeface="+mn-ea"/>
              </a:rPr>
              <a:t>사람마다 행복의 기준은 다를 수 있음</a:t>
            </a:r>
            <a:endParaRPr lang="en-US" altLang="ko-KR" spc="-30" dirty="0" smtClean="0">
              <a:latin typeface="+mn-ea"/>
            </a:endParaRPr>
          </a:p>
          <a:p>
            <a:pPr fontAlgn="base">
              <a:lnSpc>
                <a:spcPct val="120000"/>
              </a:lnSpc>
            </a:pPr>
            <a:endParaRPr lang="en-US" altLang="ko-KR" spc="-30" dirty="0" smtClean="0">
              <a:latin typeface="+mn-ea"/>
            </a:endParaRPr>
          </a:p>
        </p:txBody>
      </p:sp>
      <p:pic>
        <p:nvPicPr>
          <p:cNvPr id="17" name="그림 1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  <a14:imgEffect>
                      <a14:saturation sat="1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06224"/>
          </a:xfrm>
          <a:prstGeom prst="rect">
            <a:avLst/>
          </a:prstGeom>
        </p:spPr>
      </p:pic>
      <p:sp>
        <p:nvSpPr>
          <p:cNvPr id="18" name="제목 1"/>
          <p:cNvSpPr txBox="1">
            <a:spLocks/>
          </p:cNvSpPr>
          <p:nvPr/>
        </p:nvSpPr>
        <p:spPr>
          <a:xfrm>
            <a:off x="323528" y="35998"/>
            <a:ext cx="4464496" cy="58469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32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Ⅰ. </a:t>
            </a:r>
            <a:r>
              <a:rPr lang="ko-KR" altLang="en-US" sz="32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대단원 마무리</a:t>
            </a:r>
            <a:endParaRPr lang="ko-KR" altLang="en-US" sz="3200" b="1" spc="-150" dirty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3" name="직사각형 22"/>
          <p:cNvSpPr/>
          <p:nvPr/>
        </p:nvSpPr>
        <p:spPr>
          <a:xfrm>
            <a:off x="6317573" y="78134"/>
            <a:ext cx="252665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ko-K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Ⅰ. </a:t>
            </a:r>
            <a:r>
              <a:rPr lang="ko-KR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인간</a:t>
            </a:r>
            <a:r>
              <a:rPr lang="en-US" altLang="ko-K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, </a:t>
            </a:r>
            <a:r>
              <a:rPr lang="ko-KR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사회</a:t>
            </a:r>
            <a:r>
              <a:rPr lang="en-US" altLang="ko-K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, </a:t>
            </a:r>
            <a:r>
              <a:rPr lang="ko-KR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환경과 행복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583636" y="314900"/>
            <a:ext cx="1296144" cy="377796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>
                <a:solidFill>
                  <a:prstClr val="white">
                    <a:lumMod val="50000"/>
                  </a:prstClr>
                </a:solidFill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solidFill>
                  <a:prstClr val="white">
                    <a:lumMod val="50000"/>
                  </a:prstClr>
                </a:solidFill>
                <a:latin typeface="나눔고딕 ExtraBold" pitchFamily="50" charset="-127"/>
                <a:ea typeface="나눔고딕 ExtraBold" pitchFamily="50" charset="-127"/>
              </a:rPr>
              <a:t>38</a:t>
            </a:r>
            <a:r>
              <a:rPr lang="ko-KR" altLang="en-US" dirty="0" smtClean="0">
                <a:solidFill>
                  <a:prstClr val="white">
                    <a:lumMod val="50000"/>
                  </a:prstClr>
                </a:solidFill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solidFill>
                <a:prstClr val="white">
                  <a:lumMod val="50000"/>
                </a:prst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67744" y="2420888"/>
            <a:ext cx="1008112" cy="412742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ko-KR" altLang="en-US" spc="-100" dirty="0" smtClean="0">
                <a:solidFill>
                  <a:srgbClr val="FF0000"/>
                </a:solidFill>
                <a:latin typeface="+mn-ea"/>
              </a:rPr>
              <a:t>만족</a:t>
            </a:r>
            <a:endParaRPr lang="en-US" altLang="ko-KR" spc="-100" dirty="0" smtClean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00482" y="2420888"/>
            <a:ext cx="1008112" cy="412742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ko-KR" altLang="en-US" spc="-100" dirty="0" smtClean="0">
                <a:solidFill>
                  <a:srgbClr val="FF0000"/>
                </a:solidFill>
                <a:latin typeface="+mn-ea"/>
              </a:rPr>
              <a:t>기쁨</a:t>
            </a:r>
            <a:endParaRPr lang="en-US" altLang="ko-KR" spc="-100" dirty="0" smtClean="0">
              <a:solidFill>
                <a:srgbClr val="FF0000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258409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직사각형 19"/>
          <p:cNvSpPr/>
          <p:nvPr/>
        </p:nvSpPr>
        <p:spPr>
          <a:xfrm>
            <a:off x="107504" y="1338015"/>
            <a:ext cx="8856984" cy="41919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altLang="ko-KR" b="1" spc="-30" dirty="0" smtClean="0">
                <a:latin typeface="나눔고딕 ExtraBold" pitchFamily="50" charset="-127"/>
                <a:ea typeface="나눔고딕 ExtraBold" pitchFamily="50" charset="-127"/>
              </a:rPr>
              <a:t>3. </a:t>
            </a:r>
            <a:r>
              <a:rPr lang="ko-KR" altLang="en-US" b="1" spc="-30" dirty="0" smtClean="0">
                <a:latin typeface="나눔고딕 ExtraBold" pitchFamily="50" charset="-127"/>
                <a:ea typeface="나눔고딕 ExtraBold" pitchFamily="50" charset="-127"/>
              </a:rPr>
              <a:t>행복한 삶을 위한 조건</a:t>
            </a:r>
          </a:p>
          <a:p>
            <a:pPr fontAlgn="base"/>
            <a:endParaRPr lang="en-US" altLang="ko-KR" spc="-30" dirty="0" smtClean="0">
              <a:latin typeface="+mn-ea"/>
            </a:endParaRPr>
          </a:p>
          <a:p>
            <a:pPr marL="288000" indent="-288000" fontAlgn="base"/>
            <a:r>
              <a:rPr lang="en-US" altLang="ko-KR" spc="-50" dirty="0" smtClean="0">
                <a:latin typeface="+mn-ea"/>
              </a:rPr>
              <a:t>  01. </a:t>
            </a:r>
            <a:r>
              <a:rPr lang="ko-KR" altLang="en-US" spc="-50" dirty="0" smtClean="0">
                <a:latin typeface="+mn-ea"/>
              </a:rPr>
              <a:t>질 높은 정주 환경</a:t>
            </a:r>
            <a:endParaRPr lang="en-US" altLang="ko-KR" spc="-50" dirty="0" smtClean="0">
              <a:latin typeface="+mn-ea"/>
            </a:endParaRPr>
          </a:p>
          <a:p>
            <a:pPr marL="288000" indent="-288000" fontAlgn="base"/>
            <a:endParaRPr lang="ko-KR" altLang="en-US" spc="-50" dirty="0" smtClean="0">
              <a:latin typeface="+mn-ea"/>
            </a:endParaRPr>
          </a:p>
          <a:p>
            <a:pPr marL="288000" indent="-288000" fontAlgn="base">
              <a:lnSpc>
                <a:spcPct val="120000"/>
              </a:lnSpc>
            </a:pPr>
            <a:r>
              <a:rPr lang="ko-KR" altLang="en-US" spc="-50" dirty="0" smtClean="0">
                <a:latin typeface="+mn-ea"/>
              </a:rPr>
              <a:t>  </a:t>
            </a:r>
            <a:r>
              <a:rPr lang="en-US" altLang="ko-KR" spc="-50" dirty="0" smtClean="0">
                <a:latin typeface="+mn-ea"/>
              </a:rPr>
              <a:t>• </a:t>
            </a:r>
            <a:r>
              <a:rPr lang="ko-KR" altLang="en-US" spc="-50" dirty="0" smtClean="0">
                <a:latin typeface="+mn-ea"/>
              </a:rPr>
              <a:t>인간이 정착하여 살아가고 있는 지역의 </a:t>
            </a:r>
            <a:r>
              <a:rPr lang="en-US" altLang="ko-KR" spc="-50" dirty="0" smtClean="0">
                <a:latin typeface="+mn-ea"/>
              </a:rPr>
              <a:t>(            ) </a:t>
            </a:r>
            <a:r>
              <a:rPr lang="ko-KR" altLang="en-US" spc="-50" dirty="0" smtClean="0">
                <a:latin typeface="+mn-ea"/>
              </a:rPr>
              <a:t>환경</a:t>
            </a:r>
          </a:p>
          <a:p>
            <a:pPr marL="288000" indent="-288000" fontAlgn="base">
              <a:lnSpc>
                <a:spcPct val="120000"/>
              </a:lnSpc>
            </a:pPr>
            <a:r>
              <a:rPr lang="en-US" altLang="ko-KR" spc="-50" dirty="0" smtClean="0">
                <a:latin typeface="+mn-ea"/>
              </a:rPr>
              <a:t>  • </a:t>
            </a:r>
            <a:r>
              <a:rPr lang="ko-KR" altLang="en-US" spc="-50" dirty="0" smtClean="0">
                <a:latin typeface="+mn-ea"/>
              </a:rPr>
              <a:t>안락한 </a:t>
            </a:r>
            <a:r>
              <a:rPr lang="en-US" altLang="ko-KR" spc="-50" dirty="0" smtClean="0">
                <a:latin typeface="+mn-ea"/>
              </a:rPr>
              <a:t>(            ) </a:t>
            </a:r>
            <a:r>
              <a:rPr lang="ko-KR" altLang="en-US" spc="-50" dirty="0" smtClean="0">
                <a:latin typeface="+mn-ea"/>
              </a:rPr>
              <a:t>환경</a:t>
            </a:r>
            <a:r>
              <a:rPr lang="en-US" altLang="ko-KR" spc="-50" dirty="0" smtClean="0">
                <a:latin typeface="+mn-ea"/>
              </a:rPr>
              <a:t>, </a:t>
            </a:r>
            <a:r>
              <a:rPr lang="ko-KR" altLang="en-US" spc="-50" dirty="0" smtClean="0">
                <a:latin typeface="+mn-ea"/>
              </a:rPr>
              <a:t>기본적인 </a:t>
            </a:r>
            <a:r>
              <a:rPr lang="en-US" altLang="ko-KR" spc="-50" dirty="0" smtClean="0">
                <a:latin typeface="+mn-ea"/>
              </a:rPr>
              <a:t>(            ) </a:t>
            </a:r>
            <a:r>
              <a:rPr lang="ko-KR" altLang="en-US" spc="-50" dirty="0" smtClean="0">
                <a:latin typeface="+mn-ea"/>
              </a:rPr>
              <a:t>시설</a:t>
            </a:r>
            <a:r>
              <a:rPr lang="en-US" altLang="ko-KR" spc="-50" dirty="0" smtClean="0">
                <a:latin typeface="+mn-ea"/>
              </a:rPr>
              <a:t>, </a:t>
            </a:r>
            <a:r>
              <a:rPr lang="ko-KR" altLang="en-US" spc="-50" dirty="0" smtClean="0">
                <a:latin typeface="+mn-ea"/>
              </a:rPr>
              <a:t>교육</a:t>
            </a:r>
            <a:r>
              <a:rPr lang="en-US" altLang="ko-KR" spc="-50" dirty="0" smtClean="0">
                <a:latin typeface="+mn-ea"/>
              </a:rPr>
              <a:t>, </a:t>
            </a:r>
            <a:r>
              <a:rPr lang="ko-KR" altLang="en-US" spc="-50" dirty="0" smtClean="0">
                <a:latin typeface="+mn-ea"/>
              </a:rPr>
              <a:t>의료</a:t>
            </a:r>
            <a:r>
              <a:rPr lang="en-US" altLang="ko-KR" spc="-50" dirty="0" smtClean="0">
                <a:latin typeface="+mn-ea"/>
              </a:rPr>
              <a:t>, </a:t>
            </a:r>
            <a:r>
              <a:rPr lang="ko-KR" altLang="en-US" spc="-50" dirty="0" smtClean="0">
                <a:latin typeface="+mn-ea"/>
              </a:rPr>
              <a:t>교통</a:t>
            </a:r>
            <a:r>
              <a:rPr lang="en-US" altLang="ko-KR" spc="-50" dirty="0" smtClean="0">
                <a:latin typeface="+mn-ea"/>
              </a:rPr>
              <a:t>, </a:t>
            </a:r>
            <a:r>
              <a:rPr lang="ko-KR" altLang="en-US" spc="-50" dirty="0" smtClean="0">
                <a:latin typeface="+mn-ea"/>
              </a:rPr>
              <a:t>복지</a:t>
            </a:r>
            <a:r>
              <a:rPr lang="en-US" altLang="ko-KR" spc="-50" dirty="0" smtClean="0">
                <a:latin typeface="+mn-ea"/>
              </a:rPr>
              <a:t>, </a:t>
            </a:r>
            <a:r>
              <a:rPr lang="ko-KR" altLang="en-US" spc="-50" dirty="0" smtClean="0">
                <a:latin typeface="+mn-ea"/>
              </a:rPr>
              <a:t>문화</a:t>
            </a:r>
            <a:r>
              <a:rPr lang="en-US" altLang="ko-KR" spc="-50" dirty="0" smtClean="0">
                <a:latin typeface="+mn-ea"/>
              </a:rPr>
              <a:t>, </a:t>
            </a:r>
            <a:r>
              <a:rPr lang="ko-KR" altLang="en-US" spc="-50" dirty="0" smtClean="0">
                <a:latin typeface="+mn-ea"/>
              </a:rPr>
              <a:t>위락 시설 등을 포함함</a:t>
            </a:r>
            <a:endParaRPr lang="en-US" altLang="ko-KR" spc="-50" dirty="0" smtClean="0">
              <a:latin typeface="+mn-ea"/>
            </a:endParaRPr>
          </a:p>
          <a:p>
            <a:pPr marL="288000" indent="-288000" fontAlgn="base">
              <a:lnSpc>
                <a:spcPct val="120000"/>
              </a:lnSpc>
            </a:pPr>
            <a:endParaRPr lang="en-US" altLang="ko-KR" spc="-50" dirty="0" smtClean="0">
              <a:latin typeface="+mn-ea"/>
            </a:endParaRPr>
          </a:p>
          <a:p>
            <a:pPr marL="288000" indent="-288000" fontAlgn="base">
              <a:lnSpc>
                <a:spcPct val="120000"/>
              </a:lnSpc>
            </a:pPr>
            <a:r>
              <a:rPr lang="en-US" altLang="ko-KR" spc="-50" dirty="0" smtClean="0">
                <a:latin typeface="+mn-ea"/>
              </a:rPr>
              <a:t>  02. </a:t>
            </a:r>
            <a:r>
              <a:rPr lang="ko-KR" altLang="en-US" spc="-50" dirty="0" smtClean="0">
                <a:latin typeface="+mn-ea"/>
              </a:rPr>
              <a:t>경제적 안정</a:t>
            </a:r>
            <a:endParaRPr lang="en-US" altLang="ko-KR" spc="-50" dirty="0" smtClean="0">
              <a:latin typeface="+mn-ea"/>
            </a:endParaRPr>
          </a:p>
          <a:p>
            <a:pPr marL="288000" indent="-288000" fontAlgn="base">
              <a:lnSpc>
                <a:spcPct val="120000"/>
              </a:lnSpc>
            </a:pPr>
            <a:endParaRPr lang="en-US" altLang="ko-KR" spc="-50" dirty="0" smtClean="0">
              <a:latin typeface="+mn-ea"/>
            </a:endParaRPr>
          </a:p>
          <a:p>
            <a:pPr marL="288000" indent="-288000" fontAlgn="base">
              <a:lnSpc>
                <a:spcPct val="120000"/>
              </a:lnSpc>
            </a:pPr>
            <a:r>
              <a:rPr lang="en-US" altLang="ko-KR" spc="-50" dirty="0" smtClean="0">
                <a:latin typeface="+mn-ea"/>
              </a:rPr>
              <a:t>  • </a:t>
            </a:r>
            <a:r>
              <a:rPr lang="ko-KR" altLang="en-US" spc="-50" dirty="0" smtClean="0">
                <a:latin typeface="+mn-ea"/>
              </a:rPr>
              <a:t>경제적으로 궁핍하거나 불안정하지 않으며 경제적 </a:t>
            </a:r>
            <a:r>
              <a:rPr lang="en-US" altLang="ko-KR" spc="-50" dirty="0" smtClean="0">
                <a:latin typeface="+mn-ea"/>
              </a:rPr>
              <a:t>(            )</a:t>
            </a:r>
            <a:r>
              <a:rPr lang="ko-KR" altLang="en-US" spc="-50" dirty="0" smtClean="0">
                <a:latin typeface="+mn-ea"/>
              </a:rPr>
              <a:t>이</a:t>
            </a:r>
            <a:r>
              <a:rPr lang="en-US" altLang="ko-KR" spc="-50" dirty="0" smtClean="0">
                <a:latin typeface="+mn-ea"/>
              </a:rPr>
              <a:t>/</a:t>
            </a:r>
            <a:r>
              <a:rPr lang="ko-KR" altLang="en-US" spc="-50" dirty="0" smtClean="0">
                <a:latin typeface="+mn-ea"/>
              </a:rPr>
              <a:t>가 최소화됨을 의미함</a:t>
            </a:r>
          </a:p>
          <a:p>
            <a:pPr marL="288000" indent="-288000" fontAlgn="base">
              <a:lnSpc>
                <a:spcPct val="120000"/>
              </a:lnSpc>
            </a:pPr>
            <a:r>
              <a:rPr lang="en-US" altLang="ko-KR" spc="-50" dirty="0" smtClean="0">
                <a:latin typeface="+mn-ea"/>
              </a:rPr>
              <a:t>  • </a:t>
            </a:r>
            <a:r>
              <a:rPr lang="ko-KR" altLang="en-US" spc="-50" dirty="0" smtClean="0">
                <a:latin typeface="+mn-ea"/>
              </a:rPr>
              <a:t>고용 안정</a:t>
            </a:r>
            <a:r>
              <a:rPr lang="en-US" altLang="ko-KR" spc="-50" dirty="0" smtClean="0">
                <a:latin typeface="+mn-ea"/>
              </a:rPr>
              <a:t>,</a:t>
            </a:r>
            <a:r>
              <a:rPr lang="ko-KR" altLang="en-US" spc="-50" dirty="0" smtClean="0">
                <a:latin typeface="+mn-ea"/>
              </a:rPr>
              <a:t> </a:t>
            </a:r>
            <a:r>
              <a:rPr lang="en-US" altLang="ko-KR" spc="-50" dirty="0" smtClean="0">
                <a:latin typeface="+mn-ea"/>
              </a:rPr>
              <a:t>(            ) </a:t>
            </a:r>
            <a:r>
              <a:rPr lang="ko-KR" altLang="en-US" spc="-50" dirty="0" smtClean="0">
                <a:latin typeface="+mn-ea"/>
              </a:rPr>
              <a:t>임금</a:t>
            </a:r>
            <a:r>
              <a:rPr lang="en-US" altLang="ko-KR" spc="-50" dirty="0" smtClean="0">
                <a:latin typeface="+mn-ea"/>
              </a:rPr>
              <a:t>,</a:t>
            </a:r>
            <a:r>
              <a:rPr lang="ko-KR" altLang="en-US" spc="-50" dirty="0" smtClean="0">
                <a:latin typeface="+mn-ea"/>
              </a:rPr>
              <a:t> </a:t>
            </a:r>
            <a:r>
              <a:rPr lang="en-US" altLang="ko-KR" spc="-50" dirty="0" smtClean="0">
                <a:latin typeface="+mn-ea"/>
              </a:rPr>
              <a:t>(            ) </a:t>
            </a:r>
            <a:r>
              <a:rPr lang="ko-KR" altLang="en-US" spc="-50" dirty="0" smtClean="0">
                <a:latin typeface="+mn-ea"/>
              </a:rPr>
              <a:t>제도 등을 통해 실현함</a:t>
            </a:r>
            <a:endParaRPr lang="en-US" altLang="ko-KR" spc="-50" dirty="0" smtClean="0">
              <a:latin typeface="+mn-ea"/>
            </a:endParaRPr>
          </a:p>
        </p:txBody>
      </p:sp>
      <p:pic>
        <p:nvPicPr>
          <p:cNvPr id="17" name="그림 1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  <a14:imgEffect>
                      <a14:saturation sat="1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06224"/>
          </a:xfrm>
          <a:prstGeom prst="rect">
            <a:avLst/>
          </a:prstGeom>
        </p:spPr>
      </p:pic>
      <p:sp>
        <p:nvSpPr>
          <p:cNvPr id="18" name="제목 1"/>
          <p:cNvSpPr txBox="1">
            <a:spLocks/>
          </p:cNvSpPr>
          <p:nvPr/>
        </p:nvSpPr>
        <p:spPr>
          <a:xfrm>
            <a:off x="323528" y="35998"/>
            <a:ext cx="4464496" cy="58469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32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Ⅰ. </a:t>
            </a:r>
            <a:r>
              <a:rPr lang="ko-KR" altLang="en-US" sz="32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대단원 마무리</a:t>
            </a:r>
            <a:endParaRPr lang="ko-KR" altLang="en-US" sz="3200" b="1" spc="-150" dirty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3" name="직사각형 22"/>
          <p:cNvSpPr/>
          <p:nvPr/>
        </p:nvSpPr>
        <p:spPr>
          <a:xfrm>
            <a:off x="6317573" y="78134"/>
            <a:ext cx="252665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ko-K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Ⅰ. </a:t>
            </a:r>
            <a:r>
              <a:rPr lang="ko-KR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인간</a:t>
            </a:r>
            <a:r>
              <a:rPr lang="en-US" altLang="ko-K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, </a:t>
            </a:r>
            <a:r>
              <a:rPr lang="ko-KR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사회</a:t>
            </a:r>
            <a:r>
              <a:rPr lang="en-US" altLang="ko-K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, </a:t>
            </a:r>
            <a:r>
              <a:rPr lang="ko-KR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환경과 행복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583636" y="314900"/>
            <a:ext cx="1296144" cy="377796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>
                <a:solidFill>
                  <a:prstClr val="white">
                    <a:lumMod val="50000"/>
                  </a:prstClr>
                </a:solidFill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solidFill>
                  <a:prstClr val="white">
                    <a:lumMod val="50000"/>
                  </a:prstClr>
                </a:solidFill>
                <a:latin typeface="나눔고딕 ExtraBold" pitchFamily="50" charset="-127"/>
                <a:ea typeface="나눔고딕 ExtraBold" pitchFamily="50" charset="-127"/>
              </a:rPr>
              <a:t>38</a:t>
            </a:r>
            <a:r>
              <a:rPr lang="ko-KR" altLang="en-US" dirty="0" smtClean="0">
                <a:solidFill>
                  <a:prstClr val="white">
                    <a:lumMod val="50000"/>
                  </a:prstClr>
                </a:solidFill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solidFill>
                <a:prstClr val="white">
                  <a:lumMod val="50000"/>
                </a:prst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27984" y="2420888"/>
            <a:ext cx="1008112" cy="412742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ko-KR" altLang="en-US" spc="-100" smtClean="0">
                <a:solidFill>
                  <a:srgbClr val="FF0000"/>
                </a:solidFill>
                <a:latin typeface="+mn-ea"/>
              </a:rPr>
              <a:t>생존</a:t>
            </a:r>
            <a:endParaRPr lang="en-US" altLang="ko-KR" spc="-100" dirty="0" smtClean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59632" y="2757482"/>
            <a:ext cx="1008112" cy="412742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ko-KR" altLang="en-US" spc="-100" dirty="0" smtClean="0">
                <a:solidFill>
                  <a:srgbClr val="FF0000"/>
                </a:solidFill>
                <a:latin typeface="+mn-ea"/>
              </a:rPr>
              <a:t>주거</a:t>
            </a:r>
            <a:endParaRPr lang="en-US" altLang="ko-KR" spc="-100" dirty="0" smtClean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77036" y="2769205"/>
            <a:ext cx="1008112" cy="412742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ko-KR" altLang="en-US" spc="-100" smtClean="0">
                <a:solidFill>
                  <a:srgbClr val="FF0000"/>
                </a:solidFill>
                <a:latin typeface="+mn-ea"/>
              </a:rPr>
              <a:t>위생</a:t>
            </a:r>
            <a:endParaRPr lang="en-US" altLang="ko-KR" spc="-100" dirty="0" smtClean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56666" y="4413666"/>
            <a:ext cx="1008112" cy="412742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ko-KR" altLang="en-US" spc="-100" smtClean="0">
                <a:solidFill>
                  <a:srgbClr val="FF0000"/>
                </a:solidFill>
                <a:latin typeface="+mn-ea"/>
              </a:rPr>
              <a:t>불평등</a:t>
            </a:r>
            <a:endParaRPr lang="en-US" altLang="ko-KR" spc="-100" dirty="0" smtClean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84503" y="5067599"/>
            <a:ext cx="1008112" cy="412742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ko-KR" altLang="en-US" spc="-100" dirty="0" smtClean="0">
                <a:solidFill>
                  <a:srgbClr val="FF0000"/>
                </a:solidFill>
                <a:latin typeface="+mn-ea"/>
              </a:rPr>
              <a:t>최저</a:t>
            </a:r>
            <a:endParaRPr lang="en-US" altLang="ko-KR" spc="-100" dirty="0" smtClean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39017" y="5067599"/>
            <a:ext cx="1008112" cy="412742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ko-KR" altLang="en-US" spc="-100" smtClean="0">
                <a:solidFill>
                  <a:srgbClr val="FF0000"/>
                </a:solidFill>
                <a:latin typeface="+mn-ea"/>
              </a:rPr>
              <a:t>복지</a:t>
            </a:r>
            <a:endParaRPr lang="en-US" altLang="ko-KR" spc="-100" dirty="0" smtClean="0">
              <a:solidFill>
                <a:srgbClr val="FF0000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87563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직사각형 19"/>
          <p:cNvSpPr/>
          <p:nvPr/>
        </p:nvSpPr>
        <p:spPr>
          <a:xfrm>
            <a:off x="107504" y="1338015"/>
            <a:ext cx="8856984" cy="41919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altLang="ko-KR" b="1" spc="-30" dirty="0" smtClean="0">
                <a:latin typeface="나눔고딕 ExtraBold" pitchFamily="50" charset="-127"/>
                <a:ea typeface="나눔고딕 ExtraBold" pitchFamily="50" charset="-127"/>
              </a:rPr>
              <a:t>3. </a:t>
            </a:r>
            <a:r>
              <a:rPr lang="ko-KR" altLang="en-US" b="1" spc="-30" dirty="0" smtClean="0">
                <a:latin typeface="나눔고딕 ExtraBold" pitchFamily="50" charset="-127"/>
                <a:ea typeface="나눔고딕 ExtraBold" pitchFamily="50" charset="-127"/>
              </a:rPr>
              <a:t>행복한 삶을 위한 조건</a:t>
            </a:r>
          </a:p>
          <a:p>
            <a:pPr fontAlgn="base"/>
            <a:endParaRPr lang="en-US" altLang="ko-KR" spc="-30" dirty="0" smtClean="0">
              <a:latin typeface="+mn-ea"/>
            </a:endParaRPr>
          </a:p>
          <a:p>
            <a:pPr marL="288000" indent="-288000" fontAlgn="base"/>
            <a:r>
              <a:rPr lang="en-US" altLang="ko-KR" spc="-30" dirty="0" smtClean="0">
                <a:latin typeface="+mn-ea"/>
              </a:rPr>
              <a:t>  </a:t>
            </a:r>
            <a:r>
              <a:rPr lang="en-US" altLang="ko-KR" spc="-50" dirty="0" smtClean="0">
                <a:latin typeface="+mn-ea"/>
              </a:rPr>
              <a:t>(3) </a:t>
            </a:r>
            <a:r>
              <a:rPr lang="ko-KR" altLang="en-US" spc="-50" dirty="0" smtClean="0">
                <a:latin typeface="+mn-ea"/>
              </a:rPr>
              <a:t>민주주의의 발전</a:t>
            </a:r>
            <a:endParaRPr lang="en-US" altLang="ko-KR" spc="-50" dirty="0" smtClean="0">
              <a:latin typeface="+mn-ea"/>
            </a:endParaRPr>
          </a:p>
          <a:p>
            <a:pPr marL="288000" indent="-288000" fontAlgn="base"/>
            <a:endParaRPr lang="ko-KR" altLang="en-US" spc="-50" dirty="0" smtClean="0">
              <a:latin typeface="+mn-ea"/>
            </a:endParaRPr>
          </a:p>
          <a:p>
            <a:pPr marL="288000" indent="-288000" fontAlgn="base">
              <a:lnSpc>
                <a:spcPct val="120000"/>
              </a:lnSpc>
            </a:pPr>
            <a:r>
              <a:rPr lang="ko-KR" altLang="en-US" spc="-50" dirty="0" smtClean="0">
                <a:latin typeface="+mn-ea"/>
              </a:rPr>
              <a:t>  </a:t>
            </a:r>
            <a:r>
              <a:rPr lang="en-US" altLang="ko-KR" spc="-50" dirty="0" smtClean="0">
                <a:latin typeface="+mn-ea"/>
              </a:rPr>
              <a:t>• </a:t>
            </a:r>
            <a:r>
              <a:rPr lang="ko-KR" altLang="en-US" spc="-50" dirty="0" smtClean="0">
                <a:latin typeface="+mn-ea"/>
              </a:rPr>
              <a:t>민주주의란</a:t>
            </a:r>
            <a:r>
              <a:rPr lang="ko-KR" altLang="en-US" spc="-30" dirty="0" smtClean="0">
                <a:latin typeface="+mn-ea"/>
              </a:rPr>
              <a:t> </a:t>
            </a:r>
            <a:r>
              <a:rPr lang="en-US" altLang="ko-KR" spc="-100" dirty="0" smtClean="0">
                <a:latin typeface="+mn-ea"/>
              </a:rPr>
              <a:t>(            )</a:t>
            </a:r>
            <a:r>
              <a:rPr lang="ko-KR" altLang="en-US" spc="-50" dirty="0" smtClean="0">
                <a:latin typeface="+mn-ea"/>
              </a:rPr>
              <a:t>이</a:t>
            </a:r>
            <a:r>
              <a:rPr lang="en-US" altLang="ko-KR" spc="-50" dirty="0" smtClean="0">
                <a:latin typeface="+mn-ea"/>
              </a:rPr>
              <a:t>/</a:t>
            </a:r>
            <a:r>
              <a:rPr lang="ko-KR" altLang="en-US" spc="-50" dirty="0" smtClean="0">
                <a:latin typeface="+mn-ea"/>
              </a:rPr>
              <a:t>가 국가의 주인으로서 권력을 가지고 권리를 스스로 행사하는 정치 체제</a:t>
            </a:r>
          </a:p>
          <a:p>
            <a:pPr marL="288000" indent="-288000" fontAlgn="base">
              <a:lnSpc>
                <a:spcPct val="120000"/>
              </a:lnSpc>
            </a:pPr>
            <a:r>
              <a:rPr lang="en-US" altLang="ko-KR" spc="-50" dirty="0" smtClean="0">
                <a:latin typeface="+mn-ea"/>
              </a:rPr>
              <a:t>  • </a:t>
            </a:r>
            <a:r>
              <a:rPr lang="ko-KR" altLang="en-US" spc="-50" dirty="0" smtClean="0">
                <a:latin typeface="+mn-ea"/>
              </a:rPr>
              <a:t>민주적인 제도</a:t>
            </a:r>
            <a:r>
              <a:rPr lang="en-US" altLang="ko-KR" spc="-50" dirty="0" smtClean="0">
                <a:latin typeface="+mn-ea"/>
              </a:rPr>
              <a:t>(</a:t>
            </a:r>
            <a:r>
              <a:rPr lang="ko-KR" altLang="en-US" spc="-50" dirty="0" smtClean="0">
                <a:latin typeface="+mn-ea"/>
              </a:rPr>
              <a:t>법치주의</a:t>
            </a:r>
            <a:r>
              <a:rPr lang="en-US" altLang="ko-KR" spc="-50" dirty="0" smtClean="0">
                <a:latin typeface="+mn-ea"/>
              </a:rPr>
              <a:t>, </a:t>
            </a:r>
            <a:r>
              <a:rPr lang="ko-KR" altLang="en-US" spc="-50" dirty="0" smtClean="0">
                <a:latin typeface="+mn-ea"/>
              </a:rPr>
              <a:t>선거 제도</a:t>
            </a:r>
            <a:r>
              <a:rPr lang="en-US" altLang="ko-KR" spc="-50" dirty="0" smtClean="0">
                <a:latin typeface="+mn-ea"/>
              </a:rPr>
              <a:t>, </a:t>
            </a:r>
            <a:r>
              <a:rPr lang="ko-KR" altLang="en-US" spc="-50" dirty="0" smtClean="0">
                <a:latin typeface="+mn-ea"/>
              </a:rPr>
              <a:t>언론의 자유 보장 등</a:t>
            </a:r>
            <a:r>
              <a:rPr lang="en-US" altLang="ko-KR" spc="-50" dirty="0" smtClean="0">
                <a:latin typeface="+mn-ea"/>
              </a:rPr>
              <a:t>)</a:t>
            </a:r>
            <a:r>
              <a:rPr lang="ko-KR" altLang="en-US" spc="-50" dirty="0" smtClean="0">
                <a:latin typeface="+mn-ea"/>
              </a:rPr>
              <a:t>와 더불어 구성원의 적극적인</a:t>
            </a:r>
            <a:r>
              <a:rPr lang="ko-KR" altLang="en-US" spc="-30" dirty="0" smtClean="0">
                <a:latin typeface="+mn-ea"/>
              </a:rPr>
              <a:t> </a:t>
            </a:r>
            <a:r>
              <a:rPr lang="en-US" altLang="ko-KR" spc="-100" dirty="0" smtClean="0">
                <a:latin typeface="+mn-ea"/>
              </a:rPr>
              <a:t>(            )</a:t>
            </a:r>
            <a:r>
              <a:rPr lang="ko-KR" altLang="en-US" spc="-50" dirty="0" smtClean="0">
                <a:latin typeface="+mn-ea"/>
              </a:rPr>
              <a:t>을</a:t>
            </a:r>
            <a:r>
              <a:rPr lang="en-US" altLang="ko-KR" spc="-50" dirty="0" smtClean="0">
                <a:latin typeface="+mn-ea"/>
              </a:rPr>
              <a:t>/</a:t>
            </a:r>
            <a:r>
              <a:rPr lang="ko-KR" altLang="en-US" spc="-50" dirty="0" smtClean="0">
                <a:latin typeface="+mn-ea"/>
              </a:rPr>
              <a:t>를 통해 실현됨</a:t>
            </a:r>
            <a:endParaRPr lang="en-US" altLang="ko-KR" spc="-50" dirty="0" smtClean="0">
              <a:latin typeface="+mn-ea"/>
            </a:endParaRPr>
          </a:p>
          <a:p>
            <a:pPr marL="288000" indent="-288000" fontAlgn="base">
              <a:lnSpc>
                <a:spcPct val="120000"/>
              </a:lnSpc>
            </a:pPr>
            <a:endParaRPr lang="en-US" altLang="ko-KR" spc="-50" dirty="0" smtClean="0">
              <a:latin typeface="+mn-ea"/>
            </a:endParaRPr>
          </a:p>
          <a:p>
            <a:pPr marL="288000" indent="-288000" fontAlgn="base">
              <a:lnSpc>
                <a:spcPct val="120000"/>
              </a:lnSpc>
            </a:pPr>
            <a:r>
              <a:rPr lang="en-US" altLang="ko-KR" spc="-50" dirty="0" smtClean="0">
                <a:latin typeface="+mn-ea"/>
              </a:rPr>
              <a:t>  (4) </a:t>
            </a:r>
            <a:r>
              <a:rPr lang="ko-KR" altLang="en-US" spc="-50" dirty="0" smtClean="0">
                <a:latin typeface="+mn-ea"/>
              </a:rPr>
              <a:t>도덕적 실천</a:t>
            </a:r>
            <a:endParaRPr lang="en-US" altLang="ko-KR" spc="-50" dirty="0" smtClean="0">
              <a:latin typeface="+mn-ea"/>
            </a:endParaRPr>
          </a:p>
          <a:p>
            <a:pPr marL="288000" indent="-288000" fontAlgn="base">
              <a:lnSpc>
                <a:spcPct val="120000"/>
              </a:lnSpc>
            </a:pPr>
            <a:endParaRPr lang="en-US" altLang="ko-KR" spc="-50" dirty="0" smtClean="0">
              <a:latin typeface="+mn-ea"/>
            </a:endParaRPr>
          </a:p>
          <a:p>
            <a:pPr marL="288000" indent="-288000" fontAlgn="base">
              <a:lnSpc>
                <a:spcPct val="120000"/>
              </a:lnSpc>
            </a:pPr>
            <a:r>
              <a:rPr lang="en-US" altLang="ko-KR" spc="-50" dirty="0" smtClean="0">
                <a:latin typeface="+mn-ea"/>
              </a:rPr>
              <a:t>  • </a:t>
            </a:r>
            <a:r>
              <a:rPr lang="ko-KR" altLang="en-US" spc="-50" dirty="0" smtClean="0">
                <a:latin typeface="+mn-ea"/>
              </a:rPr>
              <a:t>개인의 내적인 성찰과 도덕적 실천은 개인의 행복을 증진함</a:t>
            </a:r>
          </a:p>
          <a:p>
            <a:pPr marL="288000" indent="-288000" fontAlgn="base">
              <a:lnSpc>
                <a:spcPct val="120000"/>
              </a:lnSpc>
            </a:pPr>
            <a:r>
              <a:rPr lang="en-US" altLang="ko-KR" spc="-50" dirty="0" smtClean="0">
                <a:latin typeface="+mn-ea"/>
              </a:rPr>
              <a:t>  •</a:t>
            </a:r>
            <a:r>
              <a:rPr lang="ko-KR" altLang="en-US" spc="-30" dirty="0" smtClean="0">
                <a:latin typeface="+mn-ea"/>
              </a:rPr>
              <a:t> </a:t>
            </a:r>
            <a:r>
              <a:rPr lang="en-US" altLang="ko-KR" spc="-100" dirty="0" smtClean="0">
                <a:latin typeface="+mn-ea"/>
              </a:rPr>
              <a:t>(            )</a:t>
            </a:r>
            <a:r>
              <a:rPr lang="ko-KR" altLang="en-US" spc="-50" dirty="0" smtClean="0">
                <a:latin typeface="+mn-ea"/>
              </a:rPr>
              <a:t>을</a:t>
            </a:r>
            <a:r>
              <a:rPr lang="en-US" altLang="ko-KR" spc="-50" dirty="0" smtClean="0">
                <a:latin typeface="+mn-ea"/>
              </a:rPr>
              <a:t>/</a:t>
            </a:r>
            <a:r>
              <a:rPr lang="ko-KR" altLang="en-US" spc="-50" dirty="0" smtClean="0">
                <a:latin typeface="+mn-ea"/>
              </a:rPr>
              <a:t>를 배려하고 나누는 삶은 사회 구성원 전체의 행복한 삶에 기여함</a:t>
            </a:r>
          </a:p>
        </p:txBody>
      </p:sp>
      <p:pic>
        <p:nvPicPr>
          <p:cNvPr id="17" name="그림 1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  <a14:imgEffect>
                      <a14:saturation sat="1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06224"/>
          </a:xfrm>
          <a:prstGeom prst="rect">
            <a:avLst/>
          </a:prstGeom>
        </p:spPr>
      </p:pic>
      <p:sp>
        <p:nvSpPr>
          <p:cNvPr id="18" name="제목 1"/>
          <p:cNvSpPr txBox="1">
            <a:spLocks/>
          </p:cNvSpPr>
          <p:nvPr/>
        </p:nvSpPr>
        <p:spPr>
          <a:xfrm>
            <a:off x="323528" y="35998"/>
            <a:ext cx="4464496" cy="58469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32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Ⅰ. </a:t>
            </a:r>
            <a:r>
              <a:rPr lang="ko-KR" altLang="en-US" sz="32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대단원 마무리</a:t>
            </a:r>
            <a:endParaRPr lang="ko-KR" altLang="en-US" sz="3200" b="1" spc="-150" dirty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3" name="직사각형 22"/>
          <p:cNvSpPr/>
          <p:nvPr/>
        </p:nvSpPr>
        <p:spPr>
          <a:xfrm>
            <a:off x="6317573" y="78134"/>
            <a:ext cx="252665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ko-K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Ⅰ. </a:t>
            </a:r>
            <a:r>
              <a:rPr lang="ko-KR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인간</a:t>
            </a:r>
            <a:r>
              <a:rPr lang="en-US" altLang="ko-K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, </a:t>
            </a:r>
            <a:r>
              <a:rPr lang="ko-KR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사회</a:t>
            </a:r>
            <a:r>
              <a:rPr lang="en-US" altLang="ko-K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, </a:t>
            </a:r>
            <a:r>
              <a:rPr lang="ko-KR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환경과 행복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583636" y="314900"/>
            <a:ext cx="1296144" cy="377796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>
                <a:solidFill>
                  <a:prstClr val="white">
                    <a:lumMod val="50000"/>
                  </a:prstClr>
                </a:solidFill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solidFill>
                  <a:prstClr val="white">
                    <a:lumMod val="50000"/>
                  </a:prstClr>
                </a:solidFill>
                <a:latin typeface="나눔고딕 ExtraBold" pitchFamily="50" charset="-127"/>
                <a:ea typeface="나눔고딕 ExtraBold" pitchFamily="50" charset="-127"/>
              </a:rPr>
              <a:t>38</a:t>
            </a:r>
            <a:r>
              <a:rPr lang="ko-KR" altLang="en-US" dirty="0" smtClean="0">
                <a:solidFill>
                  <a:prstClr val="white">
                    <a:lumMod val="50000"/>
                  </a:prstClr>
                </a:solidFill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solidFill>
                <a:prstClr val="white">
                  <a:lumMod val="50000"/>
                </a:prst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56511" y="2444334"/>
            <a:ext cx="1008112" cy="412742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ko-KR" altLang="en-US" spc="-100" smtClean="0">
                <a:solidFill>
                  <a:srgbClr val="FF0000"/>
                </a:solidFill>
                <a:latin typeface="+mn-ea"/>
              </a:rPr>
              <a:t>국민</a:t>
            </a:r>
            <a:endParaRPr lang="en-US" altLang="ko-KR" spc="-100" dirty="0" smtClean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5576" y="3429000"/>
            <a:ext cx="1008112" cy="412742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ko-KR" altLang="en-US" spc="-100" smtClean="0">
                <a:solidFill>
                  <a:srgbClr val="FF0000"/>
                </a:solidFill>
                <a:latin typeface="+mn-ea"/>
              </a:rPr>
              <a:t>참여</a:t>
            </a:r>
            <a:endParaRPr lang="en-US" altLang="ko-KR" spc="-100" dirty="0" smtClean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7544" y="5032482"/>
            <a:ext cx="1008112" cy="412742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ko-KR" altLang="en-US" spc="-100" smtClean="0">
                <a:solidFill>
                  <a:srgbClr val="FF0000"/>
                </a:solidFill>
                <a:latin typeface="+mn-ea"/>
              </a:rPr>
              <a:t>타인</a:t>
            </a:r>
            <a:endParaRPr lang="en-US" altLang="ko-KR" spc="-100" dirty="0" smtClean="0">
              <a:solidFill>
                <a:srgbClr val="FF0000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834980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그룹 32"/>
          <p:cNvGrpSpPr/>
          <p:nvPr/>
        </p:nvGrpSpPr>
        <p:grpSpPr>
          <a:xfrm>
            <a:off x="0" y="0"/>
            <a:ext cx="9144000" cy="1106224"/>
            <a:chOff x="0" y="0"/>
            <a:chExt cx="9144000" cy="1106224"/>
          </a:xfrm>
        </p:grpSpPr>
        <p:pic>
          <p:nvPicPr>
            <p:cNvPr id="34" name="그림 33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5900"/>
                      </a14:imgEffect>
                      <a14:imgEffect>
                        <a14:saturation sat="17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1106224"/>
            </a:xfrm>
            <a:prstGeom prst="rect">
              <a:avLst/>
            </a:prstGeom>
          </p:spPr>
        </p:pic>
        <p:sp>
          <p:nvSpPr>
            <p:cNvPr id="35" name="제목 1"/>
            <p:cNvSpPr txBox="1">
              <a:spLocks/>
            </p:cNvSpPr>
            <p:nvPr/>
          </p:nvSpPr>
          <p:spPr>
            <a:xfrm>
              <a:off x="251520" y="34020"/>
              <a:ext cx="7056784" cy="684076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ko-KR" altLang="en-US" sz="28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꼭꼭</a:t>
              </a:r>
              <a:r>
                <a:rPr lang="en-US" altLang="ko-KR" sz="28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! </a:t>
              </a:r>
              <a:r>
                <a:rPr lang="ko-KR" altLang="en-US" sz="28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자기 점검</a:t>
              </a:r>
              <a:endParaRPr lang="ko-KR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457279" y="1713508"/>
            <a:ext cx="8496944" cy="461665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r>
              <a:rPr lang="ko-KR" alt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학습 전개 과정을 읽고 체크</a:t>
            </a:r>
            <a:r>
              <a:rPr lang="en-US" altLang="ko-KR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(</a:t>
            </a:r>
            <a:r>
              <a:rPr lang="en-US" altLang="ko-KR" sz="2400" b="1" dirty="0" smtClean="0">
                <a:solidFill>
                  <a:srgbClr val="FF0000"/>
                </a:solidFill>
                <a:latin typeface="나눔고딕 ExtraBold" pitchFamily="50" charset="-127"/>
                <a:ea typeface="나눔고딕 ExtraBold" pitchFamily="50" charset="-127"/>
              </a:rPr>
              <a:t>V</a:t>
            </a:r>
            <a:r>
              <a:rPr lang="en-US" altLang="ko-KR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)</a:t>
            </a:r>
            <a:r>
              <a:rPr lang="ko-KR" alt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하면서 단원의 구조를 파악해 보자</a:t>
            </a:r>
            <a:r>
              <a:rPr lang="en-US" altLang="ko-KR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.</a:t>
            </a:r>
            <a:endParaRPr lang="ko-KR" alt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31" name="육각형 30"/>
          <p:cNvSpPr/>
          <p:nvPr/>
        </p:nvSpPr>
        <p:spPr>
          <a:xfrm>
            <a:off x="251520" y="1857524"/>
            <a:ext cx="198000" cy="180000"/>
          </a:xfrm>
          <a:prstGeom prst="hexagon">
            <a:avLst/>
          </a:prstGeom>
          <a:solidFill>
            <a:schemeClr val="bg1"/>
          </a:solidFill>
          <a:ln w="53975">
            <a:solidFill>
              <a:srgbClr val="A0D7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48" name="그룹 47"/>
          <p:cNvGrpSpPr/>
          <p:nvPr/>
        </p:nvGrpSpPr>
        <p:grpSpPr>
          <a:xfrm>
            <a:off x="251520" y="4248144"/>
            <a:ext cx="7980864" cy="461665"/>
            <a:chOff x="341552" y="4235444"/>
            <a:chExt cx="7980864" cy="461665"/>
          </a:xfrm>
        </p:grpSpPr>
        <p:sp>
          <p:nvSpPr>
            <p:cNvPr id="28" name="TextBox 27"/>
            <p:cNvSpPr txBox="1"/>
            <p:nvPr/>
          </p:nvSpPr>
          <p:spPr>
            <a:xfrm>
              <a:off x="553936" y="4235444"/>
              <a:ext cx="7768480" cy="461665"/>
            </a:xfrm>
            <a:prstGeom prst="rect">
              <a:avLst/>
            </a:prstGeom>
            <a:noFill/>
            <a:effectLst>
              <a:innerShdw blurRad="114300">
                <a:prstClr val="black"/>
              </a:innerShdw>
            </a:effectLst>
          </p:spPr>
          <p:txBody>
            <a:bodyPr wrap="square" rtlCol="0">
              <a:spAutoFit/>
            </a:bodyPr>
            <a:lstStyle/>
            <a:p>
              <a:r>
                <a:rPr lang="ko-KR" altLang="en-US" sz="2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학습 전개 과정을</a:t>
              </a:r>
              <a:r>
                <a:rPr lang="en-US" altLang="ko-KR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 </a:t>
              </a:r>
              <a:r>
                <a:rPr lang="ko-KR" altLang="en-US" sz="2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바탕으로 나의 목표를 세워 보자</a:t>
              </a:r>
              <a:r>
                <a:rPr lang="en-US" altLang="ko-KR" sz="2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.</a:t>
              </a:r>
              <a:endParaRPr lang="ko-KR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  <p:sp>
          <p:nvSpPr>
            <p:cNvPr id="32" name="육각형 31"/>
            <p:cNvSpPr/>
            <p:nvPr/>
          </p:nvSpPr>
          <p:spPr>
            <a:xfrm>
              <a:off x="341552" y="4376276"/>
              <a:ext cx="198000" cy="180000"/>
            </a:xfrm>
            <a:prstGeom prst="hexagon">
              <a:avLst/>
            </a:prstGeom>
            <a:solidFill>
              <a:schemeClr val="bg1"/>
            </a:solidFill>
            <a:ln w="53975">
              <a:solidFill>
                <a:srgbClr val="A0D7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7583636" y="314900"/>
            <a:ext cx="1296144" cy="415498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28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7" name="오각형 26"/>
          <p:cNvSpPr/>
          <p:nvPr/>
        </p:nvSpPr>
        <p:spPr>
          <a:xfrm>
            <a:off x="359872" y="2844070"/>
            <a:ext cx="3060000" cy="885662"/>
          </a:xfrm>
          <a:prstGeom prst="homePlate">
            <a:avLst/>
          </a:prstGeom>
          <a:solidFill>
            <a:srgbClr val="E8F5F8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500" spc="-140" dirty="0" smtClean="0">
                <a:solidFill>
                  <a:schemeClr val="tx1"/>
                </a:solidFill>
              </a:rPr>
              <a:t>질 높은 정주 환경의 조성과 경제적 안정이 행복에 미치는 영향을 파악한다</a:t>
            </a:r>
            <a:r>
              <a:rPr lang="en-US" altLang="ko-KR" sz="1500" spc="-140" dirty="0" smtClean="0">
                <a:solidFill>
                  <a:schemeClr val="tx1"/>
                </a:solidFill>
              </a:rPr>
              <a:t>.</a:t>
            </a:r>
            <a:endParaRPr lang="ko-KR" altLang="en-US" sz="1500" spc="-140" dirty="0">
              <a:solidFill>
                <a:schemeClr val="tx1"/>
              </a:solidFill>
            </a:endParaRPr>
          </a:p>
        </p:txBody>
      </p:sp>
      <p:sp>
        <p:nvSpPr>
          <p:cNvPr id="29" name="갈매기형 수장 28"/>
          <p:cNvSpPr/>
          <p:nvPr/>
        </p:nvSpPr>
        <p:spPr>
          <a:xfrm>
            <a:off x="3082692" y="2844070"/>
            <a:ext cx="3060000" cy="885662"/>
          </a:xfrm>
          <a:prstGeom prst="chevron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1500" spc="-150" dirty="0" smtClean="0">
                <a:solidFill>
                  <a:schemeClr val="tx1"/>
                </a:solidFill>
              </a:rPr>
              <a:t>민주주의의 발전과 도덕적인 실천이 행복에 미치는 영향을 파악한다</a:t>
            </a:r>
            <a:r>
              <a:rPr lang="en-US" altLang="ko-KR" sz="1500" spc="-150" dirty="0" smtClean="0">
                <a:solidFill>
                  <a:schemeClr val="tx1"/>
                </a:solidFill>
              </a:rPr>
              <a:t>.</a:t>
            </a:r>
            <a:endParaRPr lang="ko-KR" altLang="en-US" sz="1500" spc="-150" dirty="0">
              <a:solidFill>
                <a:schemeClr val="tx1"/>
              </a:solidFill>
            </a:endParaRPr>
          </a:p>
        </p:txBody>
      </p:sp>
      <p:grpSp>
        <p:nvGrpSpPr>
          <p:cNvPr id="30" name="그룹 29"/>
          <p:cNvGrpSpPr/>
          <p:nvPr/>
        </p:nvGrpSpPr>
        <p:grpSpPr>
          <a:xfrm>
            <a:off x="5796135" y="2844070"/>
            <a:ext cx="3060000" cy="885662"/>
            <a:chOff x="6660232" y="2831370"/>
            <a:chExt cx="2016224" cy="885662"/>
          </a:xfrm>
          <a:solidFill>
            <a:srgbClr val="C5E3ED"/>
          </a:solidFill>
        </p:grpSpPr>
        <p:sp>
          <p:nvSpPr>
            <p:cNvPr id="37" name="갈매기형 수장 36"/>
            <p:cNvSpPr/>
            <p:nvPr/>
          </p:nvSpPr>
          <p:spPr>
            <a:xfrm>
              <a:off x="6660232" y="2831371"/>
              <a:ext cx="1080120" cy="885661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38" name="직사각형 37"/>
            <p:cNvSpPr/>
            <p:nvPr/>
          </p:nvSpPr>
          <p:spPr>
            <a:xfrm>
              <a:off x="6944908" y="2831370"/>
              <a:ext cx="1731548" cy="88559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rIns="0" rtlCol="0" anchor="ctr"/>
            <a:lstStyle/>
            <a:p>
              <a:r>
                <a:rPr lang="en-US" altLang="ko-KR" sz="1500" spc="-150" dirty="0" smtClean="0">
                  <a:solidFill>
                    <a:schemeClr val="tx1"/>
                  </a:solidFill>
                </a:rPr>
                <a:t>33</a:t>
              </a:r>
              <a:r>
                <a:rPr lang="ko-KR" altLang="en-US" sz="1500" spc="-150" dirty="0" smtClean="0">
                  <a:solidFill>
                    <a:schemeClr val="tx1"/>
                  </a:solidFill>
                </a:rPr>
                <a:t>쪽에서 학습 결과를 평가한다</a:t>
              </a:r>
              <a:r>
                <a:rPr lang="en-US" altLang="ko-KR" sz="1500" spc="-150" dirty="0" smtClean="0">
                  <a:solidFill>
                    <a:schemeClr val="tx1"/>
                  </a:solidFill>
                </a:rPr>
                <a:t>.</a:t>
              </a:r>
              <a:endParaRPr lang="ko-KR" altLang="en-US" sz="1500" spc="-150" dirty="0">
                <a:solidFill>
                  <a:schemeClr val="tx1"/>
                </a:solidFill>
              </a:endParaRPr>
            </a:p>
          </p:txBody>
        </p:sp>
      </p:grpSp>
      <p:sp>
        <p:nvSpPr>
          <p:cNvPr id="40" name="직사각형 39"/>
          <p:cNvSpPr/>
          <p:nvPr/>
        </p:nvSpPr>
        <p:spPr>
          <a:xfrm>
            <a:off x="2526973" y="2577604"/>
            <a:ext cx="316835" cy="31683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  <a:alpha val="8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solidFill>
                <a:schemeClr val="tx1"/>
              </a:solidFill>
            </a:endParaRPr>
          </a:p>
        </p:txBody>
      </p:sp>
      <p:sp>
        <p:nvSpPr>
          <p:cNvPr id="41" name="직사각형 40"/>
          <p:cNvSpPr/>
          <p:nvPr/>
        </p:nvSpPr>
        <p:spPr>
          <a:xfrm>
            <a:off x="5263277" y="2577604"/>
            <a:ext cx="316835" cy="31683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  <a:alpha val="8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solidFill>
                <a:schemeClr val="tx1"/>
              </a:solidFill>
            </a:endParaRPr>
          </a:p>
        </p:txBody>
      </p:sp>
      <p:sp>
        <p:nvSpPr>
          <p:cNvPr id="43" name="직사각형 42"/>
          <p:cNvSpPr/>
          <p:nvPr/>
        </p:nvSpPr>
        <p:spPr>
          <a:xfrm>
            <a:off x="8388424" y="2577604"/>
            <a:ext cx="316835" cy="31683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  <a:alpha val="8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163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그림 1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  <a14:imgEffect>
                      <a14:saturation sat="1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06224"/>
          </a:xfrm>
          <a:prstGeom prst="rect">
            <a:avLst/>
          </a:prstGeom>
        </p:spPr>
      </p:pic>
      <p:sp>
        <p:nvSpPr>
          <p:cNvPr id="19" name="제목 1"/>
          <p:cNvSpPr txBox="1">
            <a:spLocks/>
          </p:cNvSpPr>
          <p:nvPr/>
        </p:nvSpPr>
        <p:spPr>
          <a:xfrm>
            <a:off x="323528" y="35998"/>
            <a:ext cx="4464496" cy="58469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32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Ⅰ. </a:t>
            </a:r>
            <a:r>
              <a:rPr lang="ko-KR" altLang="en-US" sz="32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대단원 마무리</a:t>
            </a:r>
            <a:endParaRPr lang="ko-KR" altLang="en-US" sz="3200" b="1" spc="-150" dirty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6317573" y="78134"/>
            <a:ext cx="252665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ko-K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Ⅰ. </a:t>
            </a:r>
            <a:r>
              <a:rPr lang="ko-KR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인간</a:t>
            </a:r>
            <a:r>
              <a:rPr lang="en-US" altLang="ko-K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, </a:t>
            </a:r>
            <a:r>
              <a:rPr lang="ko-KR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사회</a:t>
            </a:r>
            <a:r>
              <a:rPr lang="en-US" altLang="ko-K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, </a:t>
            </a:r>
            <a:r>
              <a:rPr lang="ko-KR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환경과 행복</a:t>
            </a:r>
          </a:p>
        </p:txBody>
      </p:sp>
      <p:grpSp>
        <p:nvGrpSpPr>
          <p:cNvPr id="2" name="그룹 24"/>
          <p:cNvGrpSpPr/>
          <p:nvPr/>
        </p:nvGrpSpPr>
        <p:grpSpPr>
          <a:xfrm>
            <a:off x="251520" y="1143408"/>
            <a:ext cx="2627784" cy="396000"/>
            <a:chOff x="251520" y="1099344"/>
            <a:chExt cx="2627784" cy="420132"/>
          </a:xfrm>
        </p:grpSpPr>
        <p:sp>
          <p:nvSpPr>
            <p:cNvPr id="23" name="TextBox 22"/>
            <p:cNvSpPr txBox="1"/>
            <p:nvPr/>
          </p:nvSpPr>
          <p:spPr>
            <a:xfrm>
              <a:off x="251520" y="1150144"/>
              <a:ext cx="2627784" cy="369332"/>
            </a:xfrm>
            <a:prstGeom prst="rect">
              <a:avLst/>
            </a:prstGeom>
            <a:noFill/>
            <a:effectLst>
              <a:innerShdw blurRad="63500" dist="50800" dir="13500000">
                <a:prstClr val="black">
                  <a:alpha val="15000"/>
                </a:prstClr>
              </a:inn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b="1" dirty="0" smtClean="0">
                  <a:solidFill>
                    <a:srgbClr val="64AEA9"/>
                  </a:solidFill>
                  <a:latin typeface="나눔고딕 ExtraBold" pitchFamily="50" charset="-127"/>
                  <a:ea typeface="나눔고딕 ExtraBold" pitchFamily="50" charset="-127"/>
                </a:rPr>
                <a:t>   스스로 확인하기</a:t>
              </a:r>
              <a:endParaRPr lang="en-US" altLang="ko-KR" b="1" dirty="0" smtClean="0">
                <a:solidFill>
                  <a:srgbClr val="64AEA9"/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51520" y="1099344"/>
              <a:ext cx="549676" cy="36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8" name="TextBox 17"/>
          <p:cNvSpPr txBox="1"/>
          <p:nvPr/>
        </p:nvSpPr>
        <p:spPr>
          <a:xfrm>
            <a:off x="7583636" y="314900"/>
            <a:ext cx="1296144" cy="377796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>
                <a:solidFill>
                  <a:prstClr val="white">
                    <a:lumMod val="50000"/>
                  </a:prstClr>
                </a:solidFill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solidFill>
                  <a:prstClr val="white">
                    <a:lumMod val="50000"/>
                  </a:prstClr>
                </a:solidFill>
                <a:latin typeface="나눔고딕 ExtraBold" pitchFamily="50" charset="-127"/>
                <a:ea typeface="나눔고딕 ExtraBold" pitchFamily="50" charset="-127"/>
              </a:rPr>
              <a:t>38</a:t>
            </a:r>
            <a:r>
              <a:rPr lang="ko-KR" altLang="en-US" dirty="0" smtClean="0">
                <a:solidFill>
                  <a:prstClr val="white">
                    <a:lumMod val="50000"/>
                  </a:prstClr>
                </a:solidFill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solidFill>
                <a:prstClr val="white">
                  <a:lumMod val="50000"/>
                </a:prst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22" name="그룹 25"/>
          <p:cNvGrpSpPr/>
          <p:nvPr/>
        </p:nvGrpSpPr>
        <p:grpSpPr>
          <a:xfrm>
            <a:off x="251520" y="1623434"/>
            <a:ext cx="7955464" cy="400110"/>
            <a:chOff x="341552" y="4235444"/>
            <a:chExt cx="7955464" cy="400110"/>
          </a:xfrm>
        </p:grpSpPr>
        <p:sp>
          <p:nvSpPr>
            <p:cNvPr id="24" name="TextBox 23"/>
            <p:cNvSpPr txBox="1"/>
            <p:nvPr/>
          </p:nvSpPr>
          <p:spPr>
            <a:xfrm>
              <a:off x="528536" y="4235444"/>
              <a:ext cx="7768480" cy="400110"/>
            </a:xfrm>
            <a:prstGeom prst="rect">
              <a:avLst/>
            </a:prstGeom>
            <a:noFill/>
            <a:effectLst>
              <a:innerShdw blurRad="114300">
                <a:prstClr val="black"/>
              </a:innerShdw>
            </a:effectLst>
          </p:spPr>
          <p:txBody>
            <a:bodyPr wrap="square" rtlCol="0">
              <a:spAutoFit/>
            </a:bodyPr>
            <a:lstStyle/>
            <a:p>
              <a:r>
                <a:rPr lang="ko-KR" altLang="en-US" sz="20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다음을 읽고 옳은 설명에는 </a:t>
              </a:r>
              <a:r>
                <a:rPr lang="en-US" altLang="ko-KR" sz="20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O</a:t>
              </a:r>
              <a:r>
                <a:rPr lang="ko-KR" altLang="en-US" sz="20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를</a:t>
              </a:r>
              <a:r>
                <a:rPr lang="en-US" altLang="ko-KR" sz="20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, </a:t>
              </a:r>
              <a:r>
                <a:rPr lang="ko-KR" altLang="en-US" sz="20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옳지 않은 설명에는 </a:t>
              </a:r>
              <a:r>
                <a:rPr lang="en-US" altLang="ko-KR" sz="20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×</a:t>
              </a:r>
              <a:r>
                <a:rPr lang="ko-KR" altLang="en-US" sz="20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를 표시해 보자</a:t>
              </a:r>
              <a:r>
                <a:rPr lang="en-US" altLang="ko-KR" sz="20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.</a:t>
              </a:r>
            </a:p>
          </p:txBody>
        </p:sp>
        <p:sp>
          <p:nvSpPr>
            <p:cNvPr id="25" name="육각형 24"/>
            <p:cNvSpPr/>
            <p:nvPr/>
          </p:nvSpPr>
          <p:spPr>
            <a:xfrm>
              <a:off x="341552" y="4345499"/>
              <a:ext cx="198000" cy="180000"/>
            </a:xfrm>
            <a:prstGeom prst="hexagon">
              <a:avLst/>
            </a:prstGeom>
            <a:solidFill>
              <a:schemeClr val="bg1"/>
            </a:solidFill>
            <a:ln w="53975">
              <a:solidFill>
                <a:srgbClr val="A0D7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6" name="타원 25"/>
          <p:cNvSpPr/>
          <p:nvPr/>
        </p:nvSpPr>
        <p:spPr>
          <a:xfrm>
            <a:off x="323528" y="2224795"/>
            <a:ext cx="324000" cy="324000"/>
          </a:xfrm>
          <a:prstGeom prst="ellipse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b="1" spc="-100" dirty="0" smtClean="0">
                <a:solidFill>
                  <a:prstClr val="black"/>
                </a:solidFill>
                <a:latin typeface="나눔고딕 ExtraBold" pitchFamily="50" charset="-127"/>
                <a:ea typeface="나눔고딕 ExtraBold" pitchFamily="50" charset="-127"/>
              </a:rPr>
              <a:t>1</a:t>
            </a:r>
            <a:endParaRPr lang="ko-KR" altLang="en-US" b="1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9" name="타원 28"/>
          <p:cNvSpPr/>
          <p:nvPr/>
        </p:nvSpPr>
        <p:spPr>
          <a:xfrm>
            <a:off x="323528" y="2811363"/>
            <a:ext cx="324000" cy="324000"/>
          </a:xfrm>
          <a:prstGeom prst="ellipse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b="1" spc="-100" dirty="0" smtClean="0">
                <a:solidFill>
                  <a:prstClr val="black"/>
                </a:solidFill>
                <a:latin typeface="나눔고딕 ExtraBold" pitchFamily="50" charset="-127"/>
                <a:ea typeface="나눔고딕 ExtraBold" pitchFamily="50" charset="-127"/>
              </a:rPr>
              <a:t>2</a:t>
            </a:r>
            <a:endParaRPr lang="ko-KR" altLang="en-US" b="1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34" name="타원 33"/>
          <p:cNvSpPr/>
          <p:nvPr/>
        </p:nvSpPr>
        <p:spPr>
          <a:xfrm>
            <a:off x="323529" y="3459435"/>
            <a:ext cx="324000" cy="324000"/>
          </a:xfrm>
          <a:prstGeom prst="ellipse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b="1" spc="-100" dirty="0" smtClean="0">
                <a:solidFill>
                  <a:prstClr val="black"/>
                </a:solidFill>
                <a:latin typeface="나눔고딕 ExtraBold" pitchFamily="50" charset="-127"/>
                <a:ea typeface="나눔고딕 ExtraBold" pitchFamily="50" charset="-127"/>
              </a:rPr>
              <a:t>3</a:t>
            </a:r>
            <a:endParaRPr lang="ko-KR" altLang="en-US" b="1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35" name="타원 34"/>
          <p:cNvSpPr/>
          <p:nvPr/>
        </p:nvSpPr>
        <p:spPr>
          <a:xfrm>
            <a:off x="323529" y="4038421"/>
            <a:ext cx="324000" cy="324000"/>
          </a:xfrm>
          <a:prstGeom prst="ellipse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b="1" spc="-100" dirty="0" smtClean="0">
                <a:solidFill>
                  <a:prstClr val="black"/>
                </a:solidFill>
                <a:latin typeface="나눔고딕 ExtraBold" pitchFamily="50" charset="-127"/>
                <a:ea typeface="나눔고딕 ExtraBold" pitchFamily="50" charset="-127"/>
              </a:rPr>
              <a:t>4</a:t>
            </a:r>
            <a:endParaRPr lang="ko-KR" altLang="en-US" b="1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36" name="타원 35"/>
          <p:cNvSpPr/>
          <p:nvPr/>
        </p:nvSpPr>
        <p:spPr>
          <a:xfrm>
            <a:off x="323529" y="4611563"/>
            <a:ext cx="324000" cy="324000"/>
          </a:xfrm>
          <a:prstGeom prst="ellipse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b="1" spc="-100" dirty="0" smtClean="0">
                <a:solidFill>
                  <a:prstClr val="black"/>
                </a:solidFill>
                <a:latin typeface="나눔고딕 ExtraBold" pitchFamily="50" charset="-127"/>
                <a:ea typeface="나눔고딕 ExtraBold" pitchFamily="50" charset="-127"/>
              </a:rPr>
              <a:t>5</a:t>
            </a:r>
            <a:endParaRPr lang="ko-KR" altLang="en-US" b="1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24951" y="2096201"/>
            <a:ext cx="7272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spc="-100" dirty="0" smtClean="0"/>
              <a:t>공간적 관점에서 인간의 삶을 이해한다는 것은 지형과 기후 및 생업 등의 자연</a:t>
            </a:r>
            <a:r>
              <a:rPr lang="en-US" altLang="ko-KR" sz="1600" spc="-100" dirty="0" smtClean="0"/>
              <a:t>· </a:t>
            </a:r>
            <a:r>
              <a:rPr lang="ko-KR" altLang="en-US" sz="1600" spc="-100" dirty="0" smtClean="0"/>
              <a:t>인문 환경과 공간 정보를 살펴보는 것이다</a:t>
            </a:r>
            <a:r>
              <a:rPr lang="en-US" altLang="ko-KR" sz="1600" spc="-100" dirty="0" smtClean="0"/>
              <a:t>.</a:t>
            </a:r>
            <a:endParaRPr lang="ko-KR" altLang="en-US" sz="1600" spc="-100" dirty="0"/>
          </a:p>
        </p:txBody>
      </p:sp>
      <p:sp>
        <p:nvSpPr>
          <p:cNvPr id="39" name="TextBox 38"/>
          <p:cNvSpPr txBox="1"/>
          <p:nvPr/>
        </p:nvSpPr>
        <p:spPr>
          <a:xfrm>
            <a:off x="624951" y="2680976"/>
            <a:ext cx="70793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spc="-100" dirty="0" smtClean="0"/>
              <a:t>인간</a:t>
            </a:r>
            <a:r>
              <a:rPr lang="en-US" altLang="ko-KR" sz="1600" spc="-100" dirty="0" smtClean="0"/>
              <a:t>, </a:t>
            </a:r>
            <a:r>
              <a:rPr lang="ko-KR" altLang="en-US" sz="1600" spc="-100" dirty="0" smtClean="0"/>
              <a:t>사회</a:t>
            </a:r>
            <a:r>
              <a:rPr lang="en-US" altLang="ko-KR" sz="1600" spc="-100" dirty="0" smtClean="0"/>
              <a:t>, </a:t>
            </a:r>
            <a:r>
              <a:rPr lang="ko-KR" altLang="en-US" sz="1600" spc="-100" dirty="0" smtClean="0"/>
              <a:t>환경 속에 담긴 복잡하고 다면적인 의미를 제대로 파악하기 위해서는 여러 측면에서 살펴보는 것보다는 하나의 관점으로만 바라보는 것이 좋다</a:t>
            </a:r>
            <a:r>
              <a:rPr lang="en-US" altLang="ko-KR" sz="1600" spc="-100" dirty="0" smtClean="0"/>
              <a:t>.</a:t>
            </a:r>
            <a:endParaRPr lang="ko-KR" altLang="en-US" sz="1600" spc="-100" dirty="0"/>
          </a:p>
        </p:txBody>
      </p:sp>
      <p:sp>
        <p:nvSpPr>
          <p:cNvPr id="40" name="TextBox 39"/>
          <p:cNvSpPr txBox="1"/>
          <p:nvPr/>
        </p:nvSpPr>
        <p:spPr>
          <a:xfrm>
            <a:off x="624951" y="3439197"/>
            <a:ext cx="72728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spc="-100" dirty="0" smtClean="0"/>
              <a:t>사람들의 행복의 기준은 모두 동일하다</a:t>
            </a:r>
            <a:r>
              <a:rPr lang="en-US" altLang="ko-KR" sz="1600" spc="-100" dirty="0" smtClean="0"/>
              <a:t>.</a:t>
            </a:r>
            <a:endParaRPr lang="ko-KR" altLang="en-US" sz="1600" spc="-100" dirty="0"/>
          </a:p>
        </p:txBody>
      </p:sp>
      <p:sp>
        <p:nvSpPr>
          <p:cNvPr id="42" name="TextBox 41"/>
          <p:cNvSpPr txBox="1"/>
          <p:nvPr/>
        </p:nvSpPr>
        <p:spPr>
          <a:xfrm>
            <a:off x="683568" y="3905112"/>
            <a:ext cx="71513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spc="-100" dirty="0" smtClean="0"/>
              <a:t>사회 구성원이 행복의 기준을 설정하는 데 시대 상황이나 지역 여건이 영향을 미칠 수 있다</a:t>
            </a:r>
            <a:r>
              <a:rPr lang="en-US" altLang="ko-KR" sz="1600" spc="-100" dirty="0" smtClean="0"/>
              <a:t>.</a:t>
            </a:r>
            <a:endParaRPr lang="ko-KR" altLang="en-US" sz="1600" spc="-100" dirty="0"/>
          </a:p>
        </p:txBody>
      </p:sp>
      <p:sp>
        <p:nvSpPr>
          <p:cNvPr id="43" name="TextBox 42"/>
          <p:cNvSpPr txBox="1"/>
          <p:nvPr/>
        </p:nvSpPr>
        <p:spPr>
          <a:xfrm>
            <a:off x="624951" y="4602614"/>
            <a:ext cx="72728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spc="-100" dirty="0" smtClean="0"/>
              <a:t>개인의 도덕적 실천은 사회 구성원 전체의 행복을 높이는 것과는 관련이 없다</a:t>
            </a:r>
            <a:r>
              <a:rPr lang="en-US" altLang="ko-KR" sz="1600" spc="-100" dirty="0" smtClean="0"/>
              <a:t>.</a:t>
            </a:r>
            <a:endParaRPr lang="ko-KR" altLang="en-US" sz="1600" spc="-100" dirty="0"/>
          </a:p>
        </p:txBody>
      </p:sp>
      <p:sp>
        <p:nvSpPr>
          <p:cNvPr id="44" name="모서리가 둥근 직사각형 43"/>
          <p:cNvSpPr/>
          <p:nvPr/>
        </p:nvSpPr>
        <p:spPr>
          <a:xfrm>
            <a:off x="7884368" y="2242779"/>
            <a:ext cx="648072" cy="288032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" bIns="36000" rtlCol="0" anchor="ctr"/>
          <a:lstStyle/>
          <a:p>
            <a:pPr algn="ctr"/>
            <a:r>
              <a:rPr lang="en-US" altLang="ko-KR" dirty="0" smtClean="0"/>
              <a:t>`</a:t>
            </a:r>
            <a:endParaRPr lang="ko-KR" altLang="en-US" dirty="0"/>
          </a:p>
        </p:txBody>
      </p:sp>
      <p:sp>
        <p:nvSpPr>
          <p:cNvPr id="45" name="모서리가 둥근 직사각형 44"/>
          <p:cNvSpPr/>
          <p:nvPr/>
        </p:nvSpPr>
        <p:spPr>
          <a:xfrm>
            <a:off x="7884368" y="2840636"/>
            <a:ext cx="648072" cy="288032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6" name="모서리가 둥근 직사각형 45"/>
          <p:cNvSpPr/>
          <p:nvPr/>
        </p:nvSpPr>
        <p:spPr>
          <a:xfrm>
            <a:off x="7884368" y="3401056"/>
            <a:ext cx="648072" cy="288032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7" name="모서리가 둥근 직사각형 46"/>
          <p:cNvSpPr/>
          <p:nvPr/>
        </p:nvSpPr>
        <p:spPr>
          <a:xfrm>
            <a:off x="7884368" y="4056405"/>
            <a:ext cx="648072" cy="288032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8" name="모서리가 둥근 직사각형 47"/>
          <p:cNvSpPr/>
          <p:nvPr/>
        </p:nvSpPr>
        <p:spPr>
          <a:xfrm>
            <a:off x="7884368" y="4629547"/>
            <a:ext cx="648072" cy="288032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7884368" y="2248927"/>
            <a:ext cx="648072" cy="246221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lIns="36000" tIns="0" rIns="36000" bIns="0" rtlCol="0">
            <a:spAutoFit/>
          </a:bodyPr>
          <a:lstStyle/>
          <a:p>
            <a:pPr algn="ctr"/>
            <a:r>
              <a:rPr lang="en-US" altLang="ko-KR" sz="1600" dirty="0" smtClean="0">
                <a:solidFill>
                  <a:srgbClr val="FF0000"/>
                </a:solidFill>
                <a:latin typeface="+mn-ea"/>
              </a:rPr>
              <a:t>O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7884368" y="2858859"/>
            <a:ext cx="648072" cy="246221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lIns="36000" tIns="0" rIns="36000" bIns="0" rtlCol="0">
            <a:spAutoFit/>
          </a:bodyPr>
          <a:lstStyle/>
          <a:p>
            <a:pPr algn="ctr"/>
            <a:r>
              <a:rPr lang="en-US" altLang="ko-KR" sz="1600" dirty="0" smtClean="0">
                <a:solidFill>
                  <a:srgbClr val="FF0000"/>
                </a:solidFill>
                <a:latin typeface="+mn-ea"/>
              </a:rPr>
              <a:t>X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7884368" y="3412345"/>
            <a:ext cx="648072" cy="246221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lIns="36000" tIns="0" rIns="36000" bIns="0" rtlCol="0">
            <a:spAutoFit/>
          </a:bodyPr>
          <a:lstStyle/>
          <a:p>
            <a:pPr algn="ctr"/>
            <a:r>
              <a:rPr lang="en-US" altLang="ko-KR" sz="1600" dirty="0" smtClean="0">
                <a:solidFill>
                  <a:srgbClr val="FF0000"/>
                </a:solidFill>
                <a:latin typeface="+mn-ea"/>
              </a:rPr>
              <a:t>X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884368" y="4071706"/>
            <a:ext cx="648072" cy="246221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lIns="36000" tIns="0" rIns="36000" bIns="0" rtlCol="0">
            <a:spAutoFit/>
          </a:bodyPr>
          <a:lstStyle/>
          <a:p>
            <a:pPr algn="ctr"/>
            <a:r>
              <a:rPr lang="en-US" altLang="ko-KR" sz="1600" dirty="0" smtClean="0">
                <a:solidFill>
                  <a:srgbClr val="FF0000"/>
                </a:solidFill>
                <a:latin typeface="+mn-ea"/>
              </a:rPr>
              <a:t>O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7884368" y="4647770"/>
            <a:ext cx="648072" cy="246221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lIns="36000" tIns="0" rIns="36000" bIns="0" rtlCol="0">
            <a:spAutoFit/>
          </a:bodyPr>
          <a:lstStyle/>
          <a:p>
            <a:pPr algn="ctr"/>
            <a:r>
              <a:rPr lang="en-US" altLang="ko-KR" sz="1600" dirty="0" smtClean="0">
                <a:solidFill>
                  <a:srgbClr val="FF0000"/>
                </a:solidFill>
                <a:latin typeface="+mn-ea"/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895531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1" grpId="0"/>
      <p:bldP spid="52" grpId="0"/>
      <p:bldP spid="53" grpId="0"/>
      <p:bldP spid="5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그림 2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  <a14:imgEffect>
                      <a14:saturation sat="1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06224"/>
          </a:xfrm>
          <a:prstGeom prst="rect">
            <a:avLst/>
          </a:prstGeom>
        </p:spPr>
      </p:pic>
      <p:sp>
        <p:nvSpPr>
          <p:cNvPr id="26" name="제목 1"/>
          <p:cNvSpPr txBox="1">
            <a:spLocks/>
          </p:cNvSpPr>
          <p:nvPr/>
        </p:nvSpPr>
        <p:spPr>
          <a:xfrm>
            <a:off x="323528" y="35998"/>
            <a:ext cx="4464496" cy="58469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32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Ⅰ. </a:t>
            </a:r>
            <a:r>
              <a:rPr lang="ko-KR" altLang="en-US" sz="32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대단원 마무리</a:t>
            </a:r>
            <a:endParaRPr lang="ko-KR" altLang="en-US" sz="3200" b="1" spc="-150" dirty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8" name="직사각형 27"/>
          <p:cNvSpPr/>
          <p:nvPr/>
        </p:nvSpPr>
        <p:spPr>
          <a:xfrm>
            <a:off x="6317573" y="78134"/>
            <a:ext cx="252665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ko-K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Ⅰ. </a:t>
            </a:r>
            <a:r>
              <a:rPr lang="ko-KR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인간</a:t>
            </a:r>
            <a:r>
              <a:rPr lang="en-US" altLang="ko-K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, </a:t>
            </a:r>
            <a:r>
              <a:rPr lang="ko-KR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사회</a:t>
            </a:r>
            <a:r>
              <a:rPr lang="en-US" altLang="ko-K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, </a:t>
            </a:r>
            <a:r>
              <a:rPr lang="ko-KR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환경과 행복</a:t>
            </a:r>
          </a:p>
        </p:txBody>
      </p:sp>
      <p:grpSp>
        <p:nvGrpSpPr>
          <p:cNvPr id="2" name="그룹 29"/>
          <p:cNvGrpSpPr/>
          <p:nvPr/>
        </p:nvGrpSpPr>
        <p:grpSpPr>
          <a:xfrm>
            <a:off x="251520" y="1124744"/>
            <a:ext cx="2899935" cy="439299"/>
            <a:chOff x="251520" y="1124744"/>
            <a:chExt cx="2899935" cy="439299"/>
          </a:xfrm>
        </p:grpSpPr>
        <p:sp>
          <p:nvSpPr>
            <p:cNvPr id="29" name="TextBox 28"/>
            <p:cNvSpPr txBox="1"/>
            <p:nvPr/>
          </p:nvSpPr>
          <p:spPr>
            <a:xfrm>
              <a:off x="271135" y="1192385"/>
              <a:ext cx="2880320" cy="369332"/>
            </a:xfrm>
            <a:prstGeom prst="rect">
              <a:avLst/>
            </a:prstGeom>
            <a:noFill/>
            <a:effectLst>
              <a:innerShdw blurRad="63500" dist="50800" dir="13500000">
                <a:prstClr val="black">
                  <a:alpha val="15000"/>
                </a:prstClr>
              </a:inn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b="1" dirty="0" smtClean="0">
                  <a:solidFill>
                    <a:srgbClr val="64AEA9"/>
                  </a:solidFill>
                  <a:latin typeface="나눔고딕 ExtraBold" pitchFamily="50" charset="-127"/>
                  <a:ea typeface="나눔고딕 ExtraBold" pitchFamily="50" charset="-127"/>
                </a:rPr>
                <a:t>     통합적으로 사고하기</a:t>
              </a:r>
              <a:endParaRPr lang="en-US" altLang="ko-KR" b="1" dirty="0" smtClean="0">
                <a:solidFill>
                  <a:srgbClr val="64AEA9"/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  <p:pic>
          <p:nvPicPr>
            <p:cNvPr id="6147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51520" y="1124744"/>
              <a:ext cx="504000" cy="439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그룹 13"/>
          <p:cNvGrpSpPr/>
          <p:nvPr/>
        </p:nvGrpSpPr>
        <p:grpSpPr>
          <a:xfrm>
            <a:off x="251520" y="1628800"/>
            <a:ext cx="8640960" cy="400110"/>
            <a:chOff x="341552" y="4235444"/>
            <a:chExt cx="8640960" cy="400110"/>
          </a:xfrm>
        </p:grpSpPr>
        <p:sp>
          <p:nvSpPr>
            <p:cNvPr id="15" name="TextBox 14"/>
            <p:cNvSpPr txBox="1"/>
            <p:nvPr/>
          </p:nvSpPr>
          <p:spPr>
            <a:xfrm>
              <a:off x="528536" y="4235444"/>
              <a:ext cx="8453976" cy="400110"/>
            </a:xfrm>
            <a:prstGeom prst="rect">
              <a:avLst/>
            </a:prstGeom>
            <a:noFill/>
            <a:effectLst>
              <a:innerShdw blurRad="114300">
                <a:prstClr val="black"/>
              </a:innerShdw>
            </a:effectLst>
          </p:spPr>
          <p:txBody>
            <a:bodyPr wrap="square" rtlCol="0">
              <a:spAutoFit/>
            </a:bodyPr>
            <a:lstStyle/>
            <a:p>
              <a:r>
                <a:rPr lang="ko-KR" altLang="en-US" sz="20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단원 도입부</a:t>
              </a:r>
              <a:r>
                <a:rPr lang="en-US" altLang="ko-KR" sz="20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(10~11</a:t>
              </a:r>
              <a:r>
                <a:rPr lang="ko-KR" altLang="en-US" sz="20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쪽</a:t>
              </a:r>
              <a:r>
                <a:rPr lang="en-US" altLang="ko-KR" sz="20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)</a:t>
              </a:r>
              <a:r>
                <a:rPr lang="ko-KR" altLang="en-US" sz="20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에 던진 질문들에 대해 자신의 생각을 정리해 보자</a:t>
              </a:r>
              <a:r>
                <a:rPr lang="en-US" altLang="ko-KR" sz="20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.</a:t>
              </a:r>
            </a:p>
          </p:txBody>
        </p:sp>
        <p:sp>
          <p:nvSpPr>
            <p:cNvPr id="16" name="육각형 15"/>
            <p:cNvSpPr/>
            <p:nvPr/>
          </p:nvSpPr>
          <p:spPr>
            <a:xfrm>
              <a:off x="341552" y="4345499"/>
              <a:ext cx="198000" cy="180000"/>
            </a:xfrm>
            <a:prstGeom prst="hexagon">
              <a:avLst/>
            </a:prstGeom>
            <a:solidFill>
              <a:schemeClr val="bg1"/>
            </a:solidFill>
            <a:ln w="53975">
              <a:solidFill>
                <a:srgbClr val="A0D7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7583636" y="314900"/>
            <a:ext cx="1296144" cy="377796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>
                <a:solidFill>
                  <a:prstClr val="white">
                    <a:lumMod val="50000"/>
                  </a:prstClr>
                </a:solidFill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solidFill>
                  <a:prstClr val="white">
                    <a:lumMod val="50000"/>
                  </a:prstClr>
                </a:solidFill>
                <a:latin typeface="나눔고딕 ExtraBold" pitchFamily="50" charset="-127"/>
                <a:ea typeface="나눔고딕 ExtraBold" pitchFamily="50" charset="-127"/>
              </a:rPr>
              <a:t>39</a:t>
            </a:r>
            <a:r>
              <a:rPr lang="ko-KR" altLang="en-US" dirty="0" smtClean="0">
                <a:solidFill>
                  <a:prstClr val="white">
                    <a:lumMod val="50000"/>
                  </a:prstClr>
                </a:solidFill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solidFill>
                <a:prstClr val="white">
                  <a:lumMod val="50000"/>
                </a:prst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39" name="그룹 38"/>
          <p:cNvGrpSpPr/>
          <p:nvPr/>
        </p:nvGrpSpPr>
        <p:grpSpPr>
          <a:xfrm>
            <a:off x="123940" y="2276872"/>
            <a:ext cx="8840548" cy="1944216"/>
            <a:chOff x="-24102" y="2276872"/>
            <a:chExt cx="8840548" cy="1944216"/>
          </a:xfrm>
        </p:grpSpPr>
        <p:pic>
          <p:nvPicPr>
            <p:cNvPr id="10242" name="Picture 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-24102" y="2276872"/>
              <a:ext cx="4668110" cy="1944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" name="Picture 2"/>
            <p:cNvPicPr>
              <a:picLocks noChangeAspect="1" noChangeArrowheads="1"/>
            </p:cNvPicPr>
            <p:nvPr/>
          </p:nvPicPr>
          <p:blipFill>
            <a:blip r:embed="rId6" cstate="print"/>
            <a:srcRect l="67693"/>
            <a:stretch>
              <a:fillRect/>
            </a:stretch>
          </p:blipFill>
          <p:spPr bwMode="auto">
            <a:xfrm>
              <a:off x="3995936" y="2276872"/>
              <a:ext cx="1508142" cy="1944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" name="Picture 2"/>
            <p:cNvPicPr>
              <a:picLocks noChangeAspect="1" noChangeArrowheads="1"/>
            </p:cNvPicPr>
            <p:nvPr/>
          </p:nvPicPr>
          <p:blipFill>
            <a:blip r:embed="rId6" cstate="print"/>
            <a:srcRect l="67693" r="7626"/>
            <a:stretch>
              <a:fillRect/>
            </a:stretch>
          </p:blipFill>
          <p:spPr bwMode="auto">
            <a:xfrm>
              <a:off x="5004048" y="2276872"/>
              <a:ext cx="1152128" cy="1944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" name="Picture 2"/>
            <p:cNvPicPr>
              <a:picLocks noChangeAspect="1" noChangeArrowheads="1"/>
            </p:cNvPicPr>
            <p:nvPr/>
          </p:nvPicPr>
          <p:blipFill>
            <a:blip r:embed="rId6" cstate="print"/>
            <a:srcRect l="67693"/>
            <a:stretch>
              <a:fillRect/>
            </a:stretch>
          </p:blipFill>
          <p:spPr bwMode="auto">
            <a:xfrm>
              <a:off x="6084168" y="2276872"/>
              <a:ext cx="1508142" cy="1944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" name="Picture 2"/>
            <p:cNvPicPr>
              <a:picLocks noChangeAspect="1" noChangeArrowheads="1"/>
            </p:cNvPicPr>
            <p:nvPr/>
          </p:nvPicPr>
          <p:blipFill>
            <a:blip r:embed="rId6" cstate="print"/>
            <a:srcRect l="67693"/>
            <a:stretch>
              <a:fillRect/>
            </a:stretch>
          </p:blipFill>
          <p:spPr bwMode="auto">
            <a:xfrm>
              <a:off x="7308304" y="2276872"/>
              <a:ext cx="1508142" cy="1944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0" name="그룹 49"/>
          <p:cNvGrpSpPr/>
          <p:nvPr/>
        </p:nvGrpSpPr>
        <p:grpSpPr>
          <a:xfrm>
            <a:off x="179512" y="4221304"/>
            <a:ext cx="8804836" cy="1944000"/>
            <a:chOff x="179512" y="4221088"/>
            <a:chExt cx="8804836" cy="1944000"/>
          </a:xfrm>
        </p:grpSpPr>
        <p:pic>
          <p:nvPicPr>
            <p:cNvPr id="10245" name="Picture 5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79512" y="4221088"/>
              <a:ext cx="4547980" cy="194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7" name="Picture 5"/>
            <p:cNvPicPr>
              <a:picLocks noChangeAspect="1" noChangeArrowheads="1"/>
            </p:cNvPicPr>
            <p:nvPr/>
          </p:nvPicPr>
          <p:blipFill>
            <a:blip r:embed="rId7" cstate="print"/>
            <a:srcRect l="58398"/>
            <a:stretch>
              <a:fillRect/>
            </a:stretch>
          </p:blipFill>
          <p:spPr bwMode="auto">
            <a:xfrm>
              <a:off x="7092280" y="4221088"/>
              <a:ext cx="1892068" cy="194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8" name="Picture 5"/>
            <p:cNvPicPr>
              <a:picLocks noChangeAspect="1" noChangeArrowheads="1"/>
            </p:cNvPicPr>
            <p:nvPr/>
          </p:nvPicPr>
          <p:blipFill>
            <a:blip r:embed="rId7" cstate="print"/>
            <a:srcRect l="58398" r="8353"/>
            <a:stretch>
              <a:fillRect/>
            </a:stretch>
          </p:blipFill>
          <p:spPr bwMode="auto">
            <a:xfrm>
              <a:off x="5580112" y="4221088"/>
              <a:ext cx="1512168" cy="194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9" name="Picture 5"/>
            <p:cNvPicPr>
              <a:picLocks noChangeAspect="1" noChangeArrowheads="1"/>
            </p:cNvPicPr>
            <p:nvPr/>
          </p:nvPicPr>
          <p:blipFill>
            <a:blip r:embed="rId7" cstate="print"/>
            <a:srcRect l="58398" r="8353"/>
            <a:stretch>
              <a:fillRect/>
            </a:stretch>
          </p:blipFill>
          <p:spPr bwMode="auto">
            <a:xfrm>
              <a:off x="4067944" y="4221088"/>
              <a:ext cx="1512168" cy="194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3" name="TextBox 22"/>
          <p:cNvSpPr txBox="1"/>
          <p:nvPr/>
        </p:nvSpPr>
        <p:spPr>
          <a:xfrm>
            <a:off x="1187624" y="2723942"/>
            <a:ext cx="7704856" cy="1285288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pc="-100" dirty="0" smtClean="0">
                <a:solidFill>
                  <a:srgbClr val="FF0000"/>
                </a:solidFill>
                <a:latin typeface="+mn-ea"/>
              </a:rPr>
              <a:t>		</a:t>
            </a:r>
            <a:r>
              <a:rPr lang="ko-KR" altLang="en-US" spc="-100" dirty="0" smtClean="0">
                <a:solidFill>
                  <a:srgbClr val="FF0000"/>
                </a:solidFill>
                <a:latin typeface="+mn-ea"/>
              </a:rPr>
              <a:t>한 시대의 지배적인 가치나 사상이 사회 구성원의 행복의 </a:t>
            </a:r>
            <a:r>
              <a:rPr lang="en-US" altLang="ko-KR" spc="-100" dirty="0" smtClean="0">
                <a:solidFill>
                  <a:srgbClr val="FF0000"/>
                </a:solidFill>
                <a:latin typeface="+mn-ea"/>
              </a:rPr>
              <a:t>		</a:t>
            </a:r>
            <a:r>
              <a:rPr lang="ko-KR" altLang="en-US" spc="-100" dirty="0" smtClean="0">
                <a:solidFill>
                  <a:srgbClr val="FF0000"/>
                </a:solidFill>
                <a:latin typeface="+mn-ea"/>
              </a:rPr>
              <a:t>기준에 영향을 주며</a:t>
            </a:r>
            <a:r>
              <a:rPr lang="en-US" altLang="ko-KR" spc="-100" dirty="0" smtClean="0">
                <a:solidFill>
                  <a:srgbClr val="FF0000"/>
                </a:solidFill>
                <a:latin typeface="+mn-ea"/>
              </a:rPr>
              <a:t>, </a:t>
            </a:r>
            <a:r>
              <a:rPr lang="ko-KR" altLang="en-US" spc="-100" dirty="0" smtClean="0">
                <a:solidFill>
                  <a:srgbClr val="FF0000"/>
                </a:solidFill>
                <a:latin typeface="+mn-ea"/>
              </a:rPr>
              <a:t>역사적인 사건이나 사회 변동이 행복의 기준에 영향을 주어 시대적 상황에 따라 행복의 기준은 다양하게 나타난다</a:t>
            </a:r>
            <a:r>
              <a:rPr lang="en-US" altLang="ko-KR" spc="-100" dirty="0" smtClean="0">
                <a:solidFill>
                  <a:srgbClr val="FF0000"/>
                </a:solidFill>
                <a:latin typeface="+mn-ea"/>
              </a:rPr>
              <a:t>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115616" y="4663992"/>
            <a:ext cx="7704856" cy="1285288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pc="-100" dirty="0" smtClean="0">
                <a:solidFill>
                  <a:srgbClr val="FF0000"/>
                </a:solidFill>
                <a:latin typeface="+mn-ea"/>
              </a:rPr>
              <a:t>		</a:t>
            </a:r>
            <a:r>
              <a:rPr lang="ko-KR" altLang="en-US" spc="-100" dirty="0" smtClean="0">
                <a:solidFill>
                  <a:srgbClr val="FF0000"/>
                </a:solidFill>
                <a:latin typeface="+mn-ea"/>
              </a:rPr>
              <a:t>기본적인 생활 환경</a:t>
            </a:r>
            <a:r>
              <a:rPr lang="en-US" altLang="ko-KR" spc="-100" dirty="0" smtClean="0">
                <a:solidFill>
                  <a:srgbClr val="FF0000"/>
                </a:solidFill>
                <a:latin typeface="+mn-ea"/>
              </a:rPr>
              <a:t>, </a:t>
            </a:r>
            <a:r>
              <a:rPr lang="ko-KR" altLang="en-US" spc="-100" dirty="0" smtClean="0">
                <a:solidFill>
                  <a:srgbClr val="FF0000"/>
                </a:solidFill>
                <a:latin typeface="+mn-ea"/>
              </a:rPr>
              <a:t>경제적 안정</a:t>
            </a:r>
            <a:r>
              <a:rPr lang="en-US" altLang="ko-KR" spc="-100" dirty="0" smtClean="0">
                <a:solidFill>
                  <a:srgbClr val="FF0000"/>
                </a:solidFill>
                <a:latin typeface="+mn-ea"/>
              </a:rPr>
              <a:t>, </a:t>
            </a:r>
            <a:r>
              <a:rPr lang="ko-KR" altLang="en-US" spc="-100" dirty="0" smtClean="0">
                <a:solidFill>
                  <a:srgbClr val="FF0000"/>
                </a:solidFill>
                <a:latin typeface="+mn-ea"/>
              </a:rPr>
              <a:t>민주주의의 발전 등 기본</a:t>
            </a:r>
            <a:r>
              <a:rPr lang="en-US" altLang="ko-KR" spc="-100" dirty="0" smtClean="0">
                <a:solidFill>
                  <a:srgbClr val="FF0000"/>
                </a:solidFill>
                <a:latin typeface="+mn-ea"/>
              </a:rPr>
              <a:t>		</a:t>
            </a:r>
            <a:r>
              <a:rPr lang="ko-KR" altLang="en-US" spc="-100" dirty="0" smtClean="0">
                <a:solidFill>
                  <a:srgbClr val="FF0000"/>
                </a:solidFill>
                <a:latin typeface="+mn-ea"/>
              </a:rPr>
              <a:t>적인 사회적 여건이나 구조가 마련되었을 때 사회 구성원들의 인간다운 삶과 행복이 실현될 수 있다</a:t>
            </a:r>
            <a:r>
              <a:rPr lang="en-US" altLang="ko-KR" spc="-100" dirty="0" smtClean="0">
                <a:solidFill>
                  <a:srgbClr val="FF0000"/>
                </a:solidFill>
                <a:latin typeface="+mn-ea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7481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그림 2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  <a14:imgEffect>
                      <a14:saturation sat="1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06224"/>
          </a:xfrm>
          <a:prstGeom prst="rect">
            <a:avLst/>
          </a:prstGeom>
        </p:spPr>
      </p:pic>
      <p:sp>
        <p:nvSpPr>
          <p:cNvPr id="26" name="제목 1"/>
          <p:cNvSpPr txBox="1">
            <a:spLocks/>
          </p:cNvSpPr>
          <p:nvPr/>
        </p:nvSpPr>
        <p:spPr>
          <a:xfrm>
            <a:off x="323528" y="35998"/>
            <a:ext cx="4464496" cy="58469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32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Ⅰ. </a:t>
            </a:r>
            <a:r>
              <a:rPr lang="ko-KR" altLang="en-US" sz="32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대단원 마무리</a:t>
            </a:r>
            <a:endParaRPr lang="ko-KR" altLang="en-US" sz="3200" b="1" spc="-150" dirty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8" name="직사각형 27"/>
          <p:cNvSpPr/>
          <p:nvPr/>
        </p:nvSpPr>
        <p:spPr>
          <a:xfrm>
            <a:off x="6317573" y="78134"/>
            <a:ext cx="252665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ko-K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Ⅰ. </a:t>
            </a:r>
            <a:r>
              <a:rPr lang="ko-KR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인간</a:t>
            </a:r>
            <a:r>
              <a:rPr lang="en-US" altLang="ko-K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, </a:t>
            </a:r>
            <a:r>
              <a:rPr lang="ko-KR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사회</a:t>
            </a:r>
            <a:r>
              <a:rPr lang="en-US" altLang="ko-K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, </a:t>
            </a:r>
            <a:r>
              <a:rPr lang="ko-KR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환경과 행복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583636" y="314900"/>
            <a:ext cx="1296144" cy="377796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>
                <a:solidFill>
                  <a:prstClr val="white">
                    <a:lumMod val="50000"/>
                  </a:prstClr>
                </a:solidFill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solidFill>
                  <a:prstClr val="white">
                    <a:lumMod val="50000"/>
                  </a:prstClr>
                </a:solidFill>
                <a:latin typeface="나눔고딕 ExtraBold" pitchFamily="50" charset="-127"/>
                <a:ea typeface="나눔고딕 ExtraBold" pitchFamily="50" charset="-127"/>
              </a:rPr>
              <a:t>39</a:t>
            </a:r>
            <a:r>
              <a:rPr lang="ko-KR" altLang="en-US" dirty="0" smtClean="0">
                <a:solidFill>
                  <a:prstClr val="white">
                    <a:lumMod val="50000"/>
                  </a:prstClr>
                </a:solidFill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solidFill>
                <a:prstClr val="white">
                  <a:lumMod val="50000"/>
                </a:prst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40" name="그룹 39"/>
          <p:cNvGrpSpPr/>
          <p:nvPr/>
        </p:nvGrpSpPr>
        <p:grpSpPr>
          <a:xfrm>
            <a:off x="381819" y="4221088"/>
            <a:ext cx="8579560" cy="1944000"/>
            <a:chOff x="381819" y="4221088"/>
            <a:chExt cx="8579560" cy="1944000"/>
          </a:xfrm>
        </p:grpSpPr>
        <p:pic>
          <p:nvPicPr>
            <p:cNvPr id="31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81819" y="4221088"/>
              <a:ext cx="4216788" cy="194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 l="56352"/>
            <a:stretch>
              <a:fillRect/>
            </a:stretch>
          </p:blipFill>
          <p:spPr bwMode="auto">
            <a:xfrm>
              <a:off x="7120855" y="4221088"/>
              <a:ext cx="1840524" cy="194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 l="56352" r="9693"/>
            <a:stretch>
              <a:fillRect/>
            </a:stretch>
          </p:blipFill>
          <p:spPr bwMode="auto">
            <a:xfrm>
              <a:off x="5868144" y="4221088"/>
              <a:ext cx="1431776" cy="194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" name="Picture 2"/>
            <p:cNvPicPr>
              <a:picLocks noChangeAspect="1" noChangeArrowheads="1"/>
            </p:cNvPicPr>
            <p:nvPr/>
          </p:nvPicPr>
          <p:blipFill>
            <a:blip r:embed="rId6" cstate="print"/>
            <a:srcRect l="56352" r="9693"/>
            <a:stretch>
              <a:fillRect/>
            </a:stretch>
          </p:blipFill>
          <p:spPr bwMode="auto">
            <a:xfrm>
              <a:off x="4283968" y="4221088"/>
              <a:ext cx="1728192" cy="194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5" name="그룹 44"/>
          <p:cNvGrpSpPr/>
          <p:nvPr/>
        </p:nvGrpSpPr>
        <p:grpSpPr>
          <a:xfrm>
            <a:off x="107504" y="2133072"/>
            <a:ext cx="8792007" cy="1944000"/>
            <a:chOff x="107504" y="1844824"/>
            <a:chExt cx="8792007" cy="1944000"/>
          </a:xfrm>
        </p:grpSpPr>
        <p:pic>
          <p:nvPicPr>
            <p:cNvPr id="11267" name="Picture 3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07504" y="1844824"/>
              <a:ext cx="4543535" cy="194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" name="Picture 3"/>
            <p:cNvPicPr>
              <a:picLocks noChangeAspect="1" noChangeArrowheads="1"/>
            </p:cNvPicPr>
            <p:nvPr/>
          </p:nvPicPr>
          <p:blipFill>
            <a:blip r:embed="rId7" cstate="print"/>
            <a:srcRect l="60224"/>
            <a:stretch>
              <a:fillRect/>
            </a:stretch>
          </p:blipFill>
          <p:spPr bwMode="auto">
            <a:xfrm>
              <a:off x="7092280" y="1844824"/>
              <a:ext cx="1807231" cy="194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" name="Picture 3"/>
            <p:cNvPicPr>
              <a:picLocks noChangeAspect="1" noChangeArrowheads="1"/>
            </p:cNvPicPr>
            <p:nvPr/>
          </p:nvPicPr>
          <p:blipFill>
            <a:blip r:embed="rId7" cstate="print"/>
            <a:srcRect l="60224" r="9664"/>
            <a:stretch>
              <a:fillRect/>
            </a:stretch>
          </p:blipFill>
          <p:spPr bwMode="auto">
            <a:xfrm>
              <a:off x="6084168" y="1844824"/>
              <a:ext cx="1368152" cy="194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3" name="Picture 3"/>
            <p:cNvPicPr>
              <a:picLocks noChangeAspect="1" noChangeArrowheads="1"/>
            </p:cNvPicPr>
            <p:nvPr/>
          </p:nvPicPr>
          <p:blipFill>
            <a:blip r:embed="rId8" cstate="print"/>
            <a:srcRect l="60224" r="9664"/>
            <a:stretch>
              <a:fillRect/>
            </a:stretch>
          </p:blipFill>
          <p:spPr bwMode="auto">
            <a:xfrm>
              <a:off x="4283968" y="1844824"/>
              <a:ext cx="1944216" cy="194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7" name="TextBox 16"/>
          <p:cNvSpPr txBox="1"/>
          <p:nvPr/>
        </p:nvSpPr>
        <p:spPr>
          <a:xfrm>
            <a:off x="971600" y="2533528"/>
            <a:ext cx="7704856" cy="1338828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pc="-100" dirty="0" smtClean="0">
                <a:solidFill>
                  <a:srgbClr val="FF0000"/>
                </a:solidFill>
                <a:latin typeface="+mn-ea"/>
              </a:rPr>
              <a:t>		</a:t>
            </a:r>
            <a:r>
              <a:rPr lang="ko-KR" altLang="en-US" spc="-100" dirty="0" smtClean="0">
                <a:solidFill>
                  <a:srgbClr val="FF0000"/>
                </a:solidFill>
                <a:latin typeface="+mn-ea"/>
              </a:rPr>
              <a:t>지역의 기후와 환경 등 자연환경과 종교</a:t>
            </a:r>
            <a:r>
              <a:rPr lang="en-US" altLang="ko-KR" spc="-100" dirty="0" smtClean="0">
                <a:solidFill>
                  <a:srgbClr val="FF0000"/>
                </a:solidFill>
                <a:latin typeface="+mn-ea"/>
              </a:rPr>
              <a:t>, </a:t>
            </a:r>
            <a:r>
              <a:rPr lang="ko-KR" altLang="en-US" spc="-100" dirty="0" smtClean="0">
                <a:solidFill>
                  <a:srgbClr val="FF0000"/>
                </a:solidFill>
                <a:latin typeface="+mn-ea"/>
              </a:rPr>
              <a:t>문화</a:t>
            </a:r>
            <a:r>
              <a:rPr lang="en-US" altLang="ko-KR" spc="-100" dirty="0" smtClean="0">
                <a:solidFill>
                  <a:srgbClr val="FF0000"/>
                </a:solidFill>
                <a:latin typeface="+mn-ea"/>
              </a:rPr>
              <a:t>, </a:t>
            </a:r>
            <a:r>
              <a:rPr lang="ko-KR" altLang="en-US" spc="-100" dirty="0" smtClean="0">
                <a:solidFill>
                  <a:srgbClr val="FF0000"/>
                </a:solidFill>
                <a:latin typeface="+mn-ea"/>
              </a:rPr>
              <a:t>산업 등 인문 </a:t>
            </a:r>
            <a:r>
              <a:rPr lang="en-US" altLang="ko-KR" spc="-100" dirty="0" smtClean="0">
                <a:solidFill>
                  <a:srgbClr val="FF0000"/>
                </a:solidFill>
                <a:latin typeface="+mn-ea"/>
              </a:rPr>
              <a:t>		</a:t>
            </a:r>
            <a:r>
              <a:rPr lang="ko-KR" altLang="en-US" spc="-100" dirty="0" smtClean="0">
                <a:solidFill>
                  <a:srgbClr val="FF0000"/>
                </a:solidFill>
                <a:latin typeface="+mn-ea"/>
              </a:rPr>
              <a:t>환경은 사회 구성원의 행복의 기준에 영향을 준다</a:t>
            </a:r>
            <a:r>
              <a:rPr lang="en-US" altLang="ko-KR" spc="-100" dirty="0" smtClean="0">
                <a:solidFill>
                  <a:srgbClr val="FF0000"/>
                </a:solidFill>
                <a:latin typeface="+mn-ea"/>
              </a:rPr>
              <a:t>. </a:t>
            </a:r>
            <a:r>
              <a:rPr lang="ko-KR" altLang="en-US" spc="-100" dirty="0" smtClean="0">
                <a:solidFill>
                  <a:srgbClr val="FF0000"/>
                </a:solidFill>
                <a:latin typeface="+mn-ea"/>
              </a:rPr>
              <a:t>따라서 주어진 환경적 요건이 어떠냐에 따라 사회마다 기준이 다양하게 나타난다</a:t>
            </a:r>
            <a:r>
              <a:rPr lang="en-US" altLang="ko-KR" spc="-100" dirty="0" smtClean="0">
                <a:solidFill>
                  <a:srgbClr val="FF0000"/>
                </a:solidFill>
                <a:latin typeface="+mn-ea"/>
              </a:rPr>
              <a:t>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43608" y="4581128"/>
            <a:ext cx="7704856" cy="1338828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pc="-100" dirty="0" smtClean="0">
                <a:solidFill>
                  <a:srgbClr val="FF0000"/>
                </a:solidFill>
                <a:latin typeface="+mn-ea"/>
              </a:rPr>
              <a:t>		</a:t>
            </a:r>
            <a:r>
              <a:rPr lang="ko-KR" altLang="en-US" spc="-100" dirty="0" smtClean="0">
                <a:solidFill>
                  <a:srgbClr val="FF0000"/>
                </a:solidFill>
                <a:latin typeface="+mn-ea"/>
              </a:rPr>
              <a:t>도덕적 실천은 그 자체로 만족감과 긍정적 정서를 </a:t>
            </a:r>
            <a:r>
              <a:rPr lang="ko-KR" altLang="en-US" spc="-100" dirty="0" err="1" smtClean="0">
                <a:solidFill>
                  <a:srgbClr val="FF0000"/>
                </a:solidFill>
                <a:latin typeface="+mn-ea"/>
              </a:rPr>
              <a:t>불러일으</a:t>
            </a:r>
            <a:r>
              <a:rPr lang="en-US" altLang="ko-KR" spc="-100" dirty="0" smtClean="0">
                <a:solidFill>
                  <a:srgbClr val="FF0000"/>
                </a:solidFill>
                <a:latin typeface="+mn-ea"/>
              </a:rPr>
              <a:t>		</a:t>
            </a:r>
            <a:r>
              <a:rPr lang="ko-KR" altLang="en-US" spc="-100" dirty="0" smtClean="0">
                <a:solidFill>
                  <a:srgbClr val="FF0000"/>
                </a:solidFill>
                <a:latin typeface="+mn-ea"/>
              </a:rPr>
              <a:t>키기 때문에 개인의 행복감을 높여준다</a:t>
            </a:r>
            <a:r>
              <a:rPr lang="en-US" altLang="ko-KR" spc="-100" dirty="0" smtClean="0">
                <a:solidFill>
                  <a:srgbClr val="FF0000"/>
                </a:solidFill>
                <a:latin typeface="+mn-ea"/>
              </a:rPr>
              <a:t>. </a:t>
            </a:r>
            <a:r>
              <a:rPr lang="ko-KR" altLang="en-US" spc="-100" dirty="0" smtClean="0">
                <a:solidFill>
                  <a:srgbClr val="FF0000"/>
                </a:solidFill>
                <a:latin typeface="+mn-ea"/>
              </a:rPr>
              <a:t>또한 도덕적 실천은 타인을 긍정적으로 변화시켜 궁극적으로 사회 전체의 문화를 바꿀 수 있다</a:t>
            </a:r>
            <a:r>
              <a:rPr lang="en-US" altLang="ko-KR" spc="-100" dirty="0" smtClean="0">
                <a:solidFill>
                  <a:srgbClr val="FF0000"/>
                </a:solidFill>
                <a:latin typeface="+mn-ea"/>
              </a:rPr>
              <a:t>.</a:t>
            </a:r>
          </a:p>
        </p:txBody>
      </p:sp>
      <p:grpSp>
        <p:nvGrpSpPr>
          <p:cNvPr id="19" name="그룹 29"/>
          <p:cNvGrpSpPr/>
          <p:nvPr/>
        </p:nvGrpSpPr>
        <p:grpSpPr>
          <a:xfrm>
            <a:off x="251520" y="1124744"/>
            <a:ext cx="2899935" cy="439299"/>
            <a:chOff x="251520" y="1124744"/>
            <a:chExt cx="2899935" cy="439299"/>
          </a:xfrm>
        </p:grpSpPr>
        <p:sp>
          <p:nvSpPr>
            <p:cNvPr id="20" name="TextBox 19"/>
            <p:cNvSpPr txBox="1"/>
            <p:nvPr/>
          </p:nvSpPr>
          <p:spPr>
            <a:xfrm>
              <a:off x="271135" y="1192385"/>
              <a:ext cx="2880320" cy="369332"/>
            </a:xfrm>
            <a:prstGeom prst="rect">
              <a:avLst/>
            </a:prstGeom>
            <a:noFill/>
            <a:effectLst>
              <a:innerShdw blurRad="63500" dist="50800" dir="13500000">
                <a:prstClr val="black">
                  <a:alpha val="15000"/>
                </a:prstClr>
              </a:inn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b="1" dirty="0" smtClean="0">
                  <a:solidFill>
                    <a:srgbClr val="64AEA9"/>
                  </a:solidFill>
                  <a:latin typeface="나눔고딕 ExtraBold" pitchFamily="50" charset="-127"/>
                  <a:ea typeface="나눔고딕 ExtraBold" pitchFamily="50" charset="-127"/>
                </a:rPr>
                <a:t>     통합적으로 사고하기</a:t>
              </a:r>
              <a:endParaRPr lang="en-US" altLang="ko-KR" b="1" dirty="0" smtClean="0">
                <a:solidFill>
                  <a:srgbClr val="64AEA9"/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  <p:pic>
          <p:nvPicPr>
            <p:cNvPr id="22" name="Picture 3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51520" y="1124744"/>
              <a:ext cx="504000" cy="439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3" name="그룹 13"/>
          <p:cNvGrpSpPr/>
          <p:nvPr/>
        </p:nvGrpSpPr>
        <p:grpSpPr>
          <a:xfrm>
            <a:off x="251520" y="1628800"/>
            <a:ext cx="8640960" cy="400110"/>
            <a:chOff x="341552" y="4235444"/>
            <a:chExt cx="8640960" cy="400110"/>
          </a:xfrm>
        </p:grpSpPr>
        <p:sp>
          <p:nvSpPr>
            <p:cNvPr id="24" name="TextBox 23"/>
            <p:cNvSpPr txBox="1"/>
            <p:nvPr/>
          </p:nvSpPr>
          <p:spPr>
            <a:xfrm>
              <a:off x="528536" y="4235444"/>
              <a:ext cx="8453976" cy="400110"/>
            </a:xfrm>
            <a:prstGeom prst="rect">
              <a:avLst/>
            </a:prstGeom>
            <a:noFill/>
            <a:effectLst>
              <a:innerShdw blurRad="114300">
                <a:prstClr val="black"/>
              </a:innerShdw>
            </a:effectLst>
          </p:spPr>
          <p:txBody>
            <a:bodyPr wrap="square" rtlCol="0">
              <a:spAutoFit/>
            </a:bodyPr>
            <a:lstStyle/>
            <a:p>
              <a:r>
                <a:rPr lang="ko-KR" altLang="en-US" sz="20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단원 도입부</a:t>
              </a:r>
              <a:r>
                <a:rPr lang="en-US" altLang="ko-KR" sz="20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(10~11</a:t>
              </a:r>
              <a:r>
                <a:rPr lang="ko-KR" altLang="en-US" sz="20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쪽</a:t>
              </a:r>
              <a:r>
                <a:rPr lang="en-US" altLang="ko-KR" sz="20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)</a:t>
              </a:r>
              <a:r>
                <a:rPr lang="ko-KR" altLang="en-US" sz="20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에 던진 질문들에 대해 자신의 생각을 정리해 보자</a:t>
              </a:r>
              <a:r>
                <a:rPr lang="en-US" altLang="ko-KR" sz="20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.</a:t>
              </a:r>
            </a:p>
          </p:txBody>
        </p:sp>
        <p:sp>
          <p:nvSpPr>
            <p:cNvPr id="27" name="육각형 26"/>
            <p:cNvSpPr/>
            <p:nvPr/>
          </p:nvSpPr>
          <p:spPr>
            <a:xfrm>
              <a:off x="341552" y="4345499"/>
              <a:ext cx="198000" cy="180000"/>
            </a:xfrm>
            <a:prstGeom prst="hexagon">
              <a:avLst/>
            </a:prstGeom>
            <a:solidFill>
              <a:schemeClr val="bg1"/>
            </a:solidFill>
            <a:ln w="53975">
              <a:solidFill>
                <a:srgbClr val="A0D7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399911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그림 2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  <a14:imgEffect>
                      <a14:saturation sat="1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06224"/>
          </a:xfrm>
          <a:prstGeom prst="rect">
            <a:avLst/>
          </a:prstGeom>
        </p:spPr>
      </p:pic>
      <p:sp>
        <p:nvSpPr>
          <p:cNvPr id="26" name="제목 1"/>
          <p:cNvSpPr txBox="1">
            <a:spLocks/>
          </p:cNvSpPr>
          <p:nvPr/>
        </p:nvSpPr>
        <p:spPr>
          <a:xfrm>
            <a:off x="323528" y="35998"/>
            <a:ext cx="4464496" cy="58469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32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Ⅰ. </a:t>
            </a:r>
            <a:r>
              <a:rPr lang="ko-KR" altLang="en-US" sz="32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대단원 마무리</a:t>
            </a:r>
            <a:endParaRPr lang="ko-KR" altLang="en-US" sz="3200" b="1" spc="-150" dirty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8" name="직사각형 27"/>
          <p:cNvSpPr/>
          <p:nvPr/>
        </p:nvSpPr>
        <p:spPr>
          <a:xfrm>
            <a:off x="6317573" y="78134"/>
            <a:ext cx="252665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ko-K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Ⅰ. </a:t>
            </a:r>
            <a:r>
              <a:rPr lang="ko-KR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인간</a:t>
            </a:r>
            <a:r>
              <a:rPr lang="en-US" altLang="ko-K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, </a:t>
            </a:r>
            <a:r>
              <a:rPr lang="ko-KR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사회</a:t>
            </a:r>
            <a:r>
              <a:rPr lang="en-US" altLang="ko-K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, </a:t>
            </a:r>
            <a:r>
              <a:rPr lang="ko-KR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환경과 행복</a:t>
            </a:r>
          </a:p>
        </p:txBody>
      </p:sp>
      <p:grpSp>
        <p:nvGrpSpPr>
          <p:cNvPr id="2" name="그룹 20"/>
          <p:cNvGrpSpPr/>
          <p:nvPr/>
        </p:nvGrpSpPr>
        <p:grpSpPr>
          <a:xfrm>
            <a:off x="251520" y="1628800"/>
            <a:ext cx="7955464" cy="400110"/>
            <a:chOff x="341552" y="4235444"/>
            <a:chExt cx="7955464" cy="400110"/>
          </a:xfrm>
        </p:grpSpPr>
        <p:sp>
          <p:nvSpPr>
            <p:cNvPr id="22" name="TextBox 21"/>
            <p:cNvSpPr txBox="1"/>
            <p:nvPr/>
          </p:nvSpPr>
          <p:spPr>
            <a:xfrm>
              <a:off x="528536" y="4235444"/>
              <a:ext cx="7768480" cy="400110"/>
            </a:xfrm>
            <a:prstGeom prst="rect">
              <a:avLst/>
            </a:prstGeom>
            <a:noFill/>
            <a:effectLst>
              <a:innerShdw blurRad="114300">
                <a:prstClr val="black"/>
              </a:innerShdw>
            </a:effectLst>
          </p:spPr>
          <p:txBody>
            <a:bodyPr wrap="square" rtlCol="0">
              <a:spAutoFit/>
            </a:bodyPr>
            <a:lstStyle/>
            <a:p>
              <a:r>
                <a:rPr lang="ko-KR" altLang="en-US" sz="20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위에서 정리한 내용을 바탕으로 단원의 핵심 질문에 답해 보자</a:t>
              </a:r>
              <a:r>
                <a:rPr lang="en-US" altLang="ko-KR" sz="20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.</a:t>
              </a:r>
            </a:p>
          </p:txBody>
        </p:sp>
        <p:sp>
          <p:nvSpPr>
            <p:cNvPr id="23" name="육각형 22"/>
            <p:cNvSpPr/>
            <p:nvPr/>
          </p:nvSpPr>
          <p:spPr>
            <a:xfrm>
              <a:off x="341552" y="4345499"/>
              <a:ext cx="198000" cy="180000"/>
            </a:xfrm>
            <a:prstGeom prst="hexagon">
              <a:avLst/>
            </a:prstGeom>
            <a:solidFill>
              <a:schemeClr val="bg1"/>
            </a:solidFill>
            <a:ln w="53975">
              <a:solidFill>
                <a:srgbClr val="A0D7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30" name="모서리가 둥근 직사각형 29"/>
          <p:cNvSpPr/>
          <p:nvPr/>
        </p:nvSpPr>
        <p:spPr>
          <a:xfrm>
            <a:off x="517780" y="2107456"/>
            <a:ext cx="8014660" cy="601464"/>
          </a:xfrm>
          <a:prstGeom prst="roundRect">
            <a:avLst>
              <a:gd name="adj" fmla="val 0"/>
            </a:avLst>
          </a:prstGeom>
          <a:solidFill>
            <a:srgbClr val="FADEDA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spc="-100" dirty="0" smtClean="0">
                <a:solidFill>
                  <a:prstClr val="black"/>
                </a:solidFill>
              </a:rPr>
              <a:t>“인간</a:t>
            </a:r>
            <a:r>
              <a:rPr lang="en-US" altLang="ko-KR" b="1" spc="-100" dirty="0" smtClean="0">
                <a:solidFill>
                  <a:prstClr val="black"/>
                </a:solidFill>
              </a:rPr>
              <a:t>, </a:t>
            </a:r>
            <a:r>
              <a:rPr lang="ko-KR" altLang="en-US" b="1" spc="-100" dirty="0" smtClean="0">
                <a:solidFill>
                  <a:prstClr val="black"/>
                </a:solidFill>
              </a:rPr>
              <a:t>사회</a:t>
            </a:r>
            <a:r>
              <a:rPr lang="en-US" altLang="ko-KR" b="1" spc="-100" dirty="0" smtClean="0">
                <a:solidFill>
                  <a:prstClr val="black"/>
                </a:solidFill>
              </a:rPr>
              <a:t>, </a:t>
            </a:r>
            <a:r>
              <a:rPr lang="ko-KR" altLang="en-US" b="1" spc="-100" dirty="0" smtClean="0">
                <a:solidFill>
                  <a:prstClr val="black"/>
                </a:solidFill>
              </a:rPr>
              <a:t>환경을 바라보기 위해 어떤 시각을 가져야 하며</a:t>
            </a:r>
            <a:r>
              <a:rPr lang="en-US" altLang="ko-KR" b="1" spc="-100" dirty="0" smtClean="0">
                <a:solidFill>
                  <a:prstClr val="black"/>
                </a:solidFill>
              </a:rPr>
              <a:t>, </a:t>
            </a:r>
            <a:r>
              <a:rPr lang="ko-KR" altLang="en-US" b="1" spc="-100" dirty="0" smtClean="0">
                <a:solidFill>
                  <a:prstClr val="black"/>
                </a:solidFill>
              </a:rPr>
              <a:t>행복한 삶을 위해</a:t>
            </a:r>
            <a:endParaRPr lang="en-US" altLang="ko-KR" b="1" spc="-100" dirty="0" smtClean="0">
              <a:solidFill>
                <a:prstClr val="black"/>
              </a:solidFill>
            </a:endParaRPr>
          </a:p>
          <a:p>
            <a:pPr algn="ctr"/>
            <a:r>
              <a:rPr lang="ko-KR" altLang="en-US" b="1" spc="-100" dirty="0" smtClean="0">
                <a:solidFill>
                  <a:prstClr val="black"/>
                </a:solidFill>
              </a:rPr>
              <a:t>무엇이 필요한가</a:t>
            </a:r>
            <a:r>
              <a:rPr lang="en-US" altLang="ko-KR" b="1" spc="-100" dirty="0" smtClean="0">
                <a:solidFill>
                  <a:prstClr val="black"/>
                </a:solidFill>
              </a:rPr>
              <a:t>?”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39552" y="2780928"/>
            <a:ext cx="7992888" cy="1389163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dirty="0" smtClean="0">
                <a:solidFill>
                  <a:srgbClr val="FF0000"/>
                </a:solidFill>
                <a:latin typeface="+mn-ea"/>
              </a:rPr>
              <a:t>인간</a:t>
            </a:r>
            <a:r>
              <a:rPr lang="en-US" altLang="ko-KR" dirty="0" smtClean="0">
                <a:solidFill>
                  <a:srgbClr val="FF0000"/>
                </a:solidFill>
                <a:latin typeface="+mn-ea"/>
              </a:rPr>
              <a:t>, </a:t>
            </a:r>
            <a:r>
              <a:rPr lang="ko-KR" altLang="en-US" dirty="0" smtClean="0">
                <a:solidFill>
                  <a:srgbClr val="FF0000"/>
                </a:solidFill>
                <a:latin typeface="+mn-ea"/>
              </a:rPr>
              <a:t>사회 환경을 바라볼 때 시간적</a:t>
            </a:r>
            <a:r>
              <a:rPr lang="en-US" altLang="ko-KR" dirty="0" smtClean="0">
                <a:solidFill>
                  <a:srgbClr val="FF0000"/>
                </a:solidFill>
                <a:latin typeface="+mn-ea"/>
              </a:rPr>
              <a:t>, </a:t>
            </a:r>
            <a:r>
              <a:rPr lang="ko-KR" altLang="en-US" dirty="0" smtClean="0">
                <a:solidFill>
                  <a:srgbClr val="FF0000"/>
                </a:solidFill>
                <a:latin typeface="+mn-ea"/>
              </a:rPr>
              <a:t>공간적</a:t>
            </a:r>
            <a:r>
              <a:rPr lang="en-US" altLang="ko-KR" dirty="0" smtClean="0">
                <a:solidFill>
                  <a:srgbClr val="FF0000"/>
                </a:solidFill>
                <a:latin typeface="+mn-ea"/>
              </a:rPr>
              <a:t>, </a:t>
            </a:r>
            <a:r>
              <a:rPr lang="ko-KR" altLang="en-US" dirty="0" smtClean="0">
                <a:solidFill>
                  <a:srgbClr val="FF0000"/>
                </a:solidFill>
                <a:latin typeface="+mn-ea"/>
              </a:rPr>
              <a:t>사회적</a:t>
            </a:r>
            <a:r>
              <a:rPr lang="en-US" altLang="ko-KR" dirty="0" smtClean="0">
                <a:solidFill>
                  <a:srgbClr val="FF0000"/>
                </a:solidFill>
                <a:latin typeface="+mn-ea"/>
              </a:rPr>
              <a:t>, </a:t>
            </a:r>
            <a:r>
              <a:rPr lang="ko-KR" altLang="en-US" dirty="0" smtClean="0">
                <a:solidFill>
                  <a:srgbClr val="FF0000"/>
                </a:solidFill>
                <a:latin typeface="+mn-ea"/>
              </a:rPr>
              <a:t>윤리적 관점에서 통합적으로 이해해야 한다</a:t>
            </a:r>
            <a:r>
              <a:rPr lang="en-US" altLang="ko-KR" dirty="0" smtClean="0">
                <a:solidFill>
                  <a:srgbClr val="FF0000"/>
                </a:solidFill>
                <a:latin typeface="+mn-ea"/>
              </a:rPr>
              <a:t>. </a:t>
            </a:r>
            <a:r>
              <a:rPr lang="ko-KR" altLang="en-US" dirty="0" smtClean="0">
                <a:solidFill>
                  <a:srgbClr val="FF0000"/>
                </a:solidFill>
                <a:latin typeface="+mn-ea"/>
              </a:rPr>
              <a:t>우리는 질 높은 정주 환경</a:t>
            </a:r>
            <a:r>
              <a:rPr lang="en-US" altLang="ko-KR" dirty="0" smtClean="0">
                <a:solidFill>
                  <a:srgbClr val="FF0000"/>
                </a:solidFill>
                <a:latin typeface="+mn-ea"/>
              </a:rPr>
              <a:t>, </a:t>
            </a:r>
            <a:r>
              <a:rPr lang="ko-KR" altLang="en-US" dirty="0" smtClean="0">
                <a:solidFill>
                  <a:srgbClr val="FF0000"/>
                </a:solidFill>
                <a:latin typeface="+mn-ea"/>
              </a:rPr>
              <a:t>경제적 안정</a:t>
            </a:r>
            <a:r>
              <a:rPr lang="en-US" altLang="ko-KR" dirty="0" smtClean="0">
                <a:solidFill>
                  <a:srgbClr val="FF0000"/>
                </a:solidFill>
                <a:latin typeface="+mn-ea"/>
              </a:rPr>
              <a:t>, </a:t>
            </a:r>
            <a:r>
              <a:rPr lang="ko-KR" altLang="en-US" dirty="0" smtClean="0">
                <a:solidFill>
                  <a:srgbClr val="FF0000"/>
                </a:solidFill>
                <a:latin typeface="+mn-ea"/>
              </a:rPr>
              <a:t>민주주의의 실천</a:t>
            </a:r>
            <a:r>
              <a:rPr lang="en-US" altLang="ko-KR" dirty="0" smtClean="0">
                <a:solidFill>
                  <a:srgbClr val="FF0000"/>
                </a:solidFill>
                <a:latin typeface="+mn-ea"/>
              </a:rPr>
              <a:t>, </a:t>
            </a:r>
            <a:r>
              <a:rPr lang="ko-KR" altLang="en-US" dirty="0" smtClean="0">
                <a:solidFill>
                  <a:srgbClr val="FF0000"/>
                </a:solidFill>
                <a:latin typeface="+mn-ea"/>
              </a:rPr>
              <a:t>도덕적 실천 등의 바탕 위에서 자아를 실현하고 행복한 삶을 추구할 수 있다</a:t>
            </a:r>
            <a:r>
              <a:rPr lang="en-US" altLang="ko-KR" dirty="0" smtClean="0">
                <a:solidFill>
                  <a:srgbClr val="FF0000"/>
                </a:solidFill>
                <a:latin typeface="+mn-ea"/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583636" y="314900"/>
            <a:ext cx="1296144" cy="377796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>
                <a:solidFill>
                  <a:prstClr val="white">
                    <a:lumMod val="50000"/>
                  </a:prstClr>
                </a:solidFill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solidFill>
                  <a:prstClr val="white">
                    <a:lumMod val="50000"/>
                  </a:prstClr>
                </a:solidFill>
                <a:latin typeface="나눔고딕 ExtraBold" pitchFamily="50" charset="-127"/>
                <a:ea typeface="나눔고딕 ExtraBold" pitchFamily="50" charset="-127"/>
              </a:rPr>
              <a:t>39</a:t>
            </a:r>
            <a:r>
              <a:rPr lang="ko-KR" altLang="en-US" dirty="0" smtClean="0">
                <a:solidFill>
                  <a:prstClr val="white">
                    <a:lumMod val="50000"/>
                  </a:prstClr>
                </a:solidFill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solidFill>
                <a:prstClr val="white">
                  <a:lumMod val="50000"/>
                </a:prst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27657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528" y="1556792"/>
            <a:ext cx="1728192" cy="477054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ko-KR" altLang="en-US" sz="2500" b="1" dirty="0" smtClean="0">
                <a:solidFill>
                  <a:srgbClr val="A0A35B"/>
                </a:solidFill>
                <a:latin typeface="나눔고딕 ExtraBold" pitchFamily="50" charset="-127"/>
                <a:ea typeface="나눔고딕 ExtraBold" pitchFamily="50" charset="-127"/>
              </a:rPr>
              <a:t>학습 목표</a:t>
            </a:r>
            <a:endParaRPr lang="ko-KR" altLang="en-US" sz="2500" b="1" dirty="0">
              <a:solidFill>
                <a:srgbClr val="A0A35B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2073548"/>
            <a:ext cx="8496944" cy="2179251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396000" indent="-396000">
              <a:lnSpc>
                <a:spcPts val="4200"/>
              </a:lnSpc>
              <a:buAutoNum type="arabicPeriod"/>
            </a:pPr>
            <a:r>
              <a:rPr lang="ko-KR" altLang="en-US" sz="2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행복한 삶을 실현하기 위해 필요한 기본적인 조건에는 무엇이 있는지 발표할 수 있다</a:t>
            </a:r>
            <a:r>
              <a:rPr lang="en-US" altLang="ko-KR" sz="2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.</a:t>
            </a:r>
          </a:p>
          <a:p>
            <a:pPr marL="396000" indent="-396000">
              <a:lnSpc>
                <a:spcPts val="4200"/>
              </a:lnSpc>
              <a:buAutoNum type="arabicPeriod"/>
            </a:pPr>
            <a:r>
              <a:rPr lang="ko-KR" altLang="en-US" sz="2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질 높은 정주 환경과 경제적 안정이 행복에 미치는 영향을 설명할 수 있다</a:t>
            </a:r>
            <a:r>
              <a:rPr lang="en-US" altLang="ko-KR" sz="2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.</a:t>
            </a:r>
            <a:endParaRPr lang="ko-KR" altLang="en-US" sz="2400" b="1" spc="-15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67544" y="5026974"/>
            <a:ext cx="7848872" cy="574966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행복의 조건</a:t>
            </a:r>
            <a:r>
              <a:rPr lang="en-US" altLang="ko-KR" sz="2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, </a:t>
            </a:r>
            <a:r>
              <a:rPr lang="ko-KR" altLang="en-US" sz="2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정주 환경</a:t>
            </a:r>
            <a:r>
              <a:rPr lang="en-US" altLang="ko-KR" sz="2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, </a:t>
            </a:r>
            <a:r>
              <a:rPr lang="ko-KR" altLang="en-US" sz="2400" b="1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경제적 안정</a:t>
            </a:r>
            <a:endParaRPr lang="en-US" altLang="ko-KR" sz="2400" b="1" spc="-150" dirty="0" smtClean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3528" y="4540113"/>
            <a:ext cx="1728192" cy="477054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ko-KR" altLang="en-US" sz="2500" b="1" dirty="0" smtClean="0">
                <a:solidFill>
                  <a:srgbClr val="A0A35B"/>
                </a:solidFill>
                <a:latin typeface="나눔고딕 ExtraBold" pitchFamily="50" charset="-127"/>
                <a:ea typeface="나눔고딕 ExtraBold" pitchFamily="50" charset="-127"/>
              </a:rPr>
              <a:t>핵심 개념</a:t>
            </a:r>
            <a:endParaRPr lang="ko-KR" altLang="en-US" sz="2500" b="1" dirty="0">
              <a:solidFill>
                <a:srgbClr val="A0A35B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22" name="그룹 21"/>
          <p:cNvGrpSpPr/>
          <p:nvPr/>
        </p:nvGrpSpPr>
        <p:grpSpPr>
          <a:xfrm>
            <a:off x="0" y="0"/>
            <a:ext cx="9144000" cy="1106224"/>
            <a:chOff x="0" y="1124744"/>
            <a:chExt cx="9144000" cy="1106224"/>
          </a:xfrm>
        </p:grpSpPr>
        <p:grpSp>
          <p:nvGrpSpPr>
            <p:cNvPr id="17" name="그룹 11"/>
            <p:cNvGrpSpPr/>
            <p:nvPr/>
          </p:nvGrpSpPr>
          <p:grpSpPr>
            <a:xfrm>
              <a:off x="0" y="1124744"/>
              <a:ext cx="9144000" cy="1106224"/>
              <a:chOff x="0" y="0"/>
              <a:chExt cx="9144000" cy="1106224"/>
            </a:xfrm>
          </p:grpSpPr>
          <p:pic>
            <p:nvPicPr>
              <p:cNvPr id="19" name="그림 18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5900"/>
                        </a14:imgEffect>
                        <a14:imgEffect>
                          <a14:saturation sat="17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9144000" cy="1106224"/>
              </a:xfrm>
              <a:prstGeom prst="rect">
                <a:avLst/>
              </a:prstGeom>
            </p:spPr>
          </p:pic>
          <p:sp>
            <p:nvSpPr>
              <p:cNvPr id="20" name="제목 1"/>
              <p:cNvSpPr txBox="1">
                <a:spLocks/>
              </p:cNvSpPr>
              <p:nvPr/>
            </p:nvSpPr>
            <p:spPr>
              <a:xfrm>
                <a:off x="251520" y="33896"/>
                <a:ext cx="7056784" cy="68407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1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altLang="ko-KR" sz="2800" b="1" dirty="0" smtClean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01. </a:t>
                </a:r>
                <a:r>
                  <a:rPr lang="ko-KR" altLang="en-US" sz="2800" b="1" dirty="0" smtClean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질 높은 정주 환경과 경제적 안정</a:t>
                </a:r>
                <a:endParaRPr lang="ko-KR" altLang="en-US" sz="2800" b="1" dirty="0">
                  <a:solidFill>
                    <a:srgbClr val="3B2936"/>
                  </a:solidFill>
                  <a:latin typeface="나눔고딕 ExtraBold" pitchFamily="50" charset="-127"/>
                  <a:ea typeface="나눔고딕 ExtraBold" pitchFamily="50" charset="-127"/>
                </a:endParaRPr>
              </a:p>
            </p:txBody>
          </p:sp>
        </p:grpSp>
        <p:sp>
          <p:nvSpPr>
            <p:cNvPr id="21" name="직사각형 20"/>
            <p:cNvSpPr/>
            <p:nvPr/>
          </p:nvSpPr>
          <p:spPr>
            <a:xfrm>
              <a:off x="6363110" y="1202878"/>
              <a:ext cx="253306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ko-KR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1-3. </a:t>
              </a:r>
              <a:r>
                <a:rPr lang="ko-KR" altLang="en-US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행복한 삶을 위한 조건</a:t>
              </a:r>
              <a:endParaRPr lang="ko-KR" altLang="en-US" sz="1600" dirty="0"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7583636" y="314900"/>
            <a:ext cx="1296144" cy="415498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29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7554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/>
          <p:cNvSpPr txBox="1"/>
          <p:nvPr/>
        </p:nvSpPr>
        <p:spPr>
          <a:xfrm>
            <a:off x="971600" y="4653136"/>
            <a:ext cx="7560840" cy="581698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4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위와 같은 활동은 해당 지역 주민의 삶에 어떤 영향을 미칠까</a:t>
            </a:r>
            <a:r>
              <a:rPr lang="en-US" altLang="ko-KR" sz="2400" b="1" spc="-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?</a:t>
            </a:r>
            <a:endParaRPr lang="ko-KR" altLang="en-US" sz="2400" b="1" spc="-100" dirty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39552" y="4794278"/>
            <a:ext cx="364047" cy="364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1043608" y="5297550"/>
            <a:ext cx="7560840" cy="646331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ko-KR" altLang="en-US" spc="-100" dirty="0" smtClean="0">
                <a:solidFill>
                  <a:srgbClr val="FF0000"/>
                </a:solidFill>
                <a:latin typeface="+mn-ea"/>
              </a:rPr>
              <a:t>노후화된 복지 시설을 교체하고 물 부족 문제를 해결해 줌으로써 행복한 삶을 꿈꿀 수 있는 기본적인 여건을 갖출 수 있게 된다</a:t>
            </a:r>
            <a:r>
              <a:rPr lang="en-US" altLang="ko-KR" spc="-100" dirty="0" smtClean="0">
                <a:solidFill>
                  <a:srgbClr val="FF0000"/>
                </a:solidFill>
                <a:latin typeface="+mn-ea"/>
              </a:rPr>
              <a:t>.</a:t>
            </a:r>
          </a:p>
        </p:txBody>
      </p:sp>
      <p:grpSp>
        <p:nvGrpSpPr>
          <p:cNvPr id="30" name="그룹 29"/>
          <p:cNvGrpSpPr/>
          <p:nvPr/>
        </p:nvGrpSpPr>
        <p:grpSpPr>
          <a:xfrm>
            <a:off x="0" y="0"/>
            <a:ext cx="9144000" cy="1106224"/>
            <a:chOff x="0" y="1124744"/>
            <a:chExt cx="9144000" cy="1106224"/>
          </a:xfrm>
        </p:grpSpPr>
        <p:grpSp>
          <p:nvGrpSpPr>
            <p:cNvPr id="34" name="그룹 11"/>
            <p:cNvGrpSpPr/>
            <p:nvPr/>
          </p:nvGrpSpPr>
          <p:grpSpPr>
            <a:xfrm>
              <a:off x="0" y="1124744"/>
              <a:ext cx="9144000" cy="1106224"/>
              <a:chOff x="0" y="0"/>
              <a:chExt cx="9144000" cy="1106224"/>
            </a:xfrm>
          </p:grpSpPr>
          <p:pic>
            <p:nvPicPr>
              <p:cNvPr id="36" name="그림 35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colorTemperature colorTemp="5900"/>
                        </a14:imgEffect>
                        <a14:imgEffect>
                          <a14:saturation sat="17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9144000" cy="1106224"/>
              </a:xfrm>
              <a:prstGeom prst="rect">
                <a:avLst/>
              </a:prstGeom>
            </p:spPr>
          </p:pic>
          <p:sp>
            <p:nvSpPr>
              <p:cNvPr id="37" name="제목 1"/>
              <p:cNvSpPr txBox="1">
                <a:spLocks/>
              </p:cNvSpPr>
              <p:nvPr/>
            </p:nvSpPr>
            <p:spPr>
              <a:xfrm>
                <a:off x="251520" y="33896"/>
                <a:ext cx="7056784" cy="68407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1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altLang="ko-KR" sz="2800" b="1" dirty="0" smtClean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01. </a:t>
                </a:r>
                <a:r>
                  <a:rPr lang="ko-KR" altLang="en-US" sz="2800" b="1" dirty="0" smtClean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질 높은 정주 환경과 경제적 안정</a:t>
                </a:r>
                <a:endParaRPr lang="ko-KR" altLang="en-US" sz="2800" b="1" dirty="0">
                  <a:solidFill>
                    <a:srgbClr val="3B2936"/>
                  </a:solidFill>
                  <a:latin typeface="나눔고딕 ExtraBold" pitchFamily="50" charset="-127"/>
                  <a:ea typeface="나눔고딕 ExtraBold" pitchFamily="50" charset="-127"/>
                </a:endParaRPr>
              </a:p>
            </p:txBody>
          </p:sp>
        </p:grpSp>
        <p:sp>
          <p:nvSpPr>
            <p:cNvPr id="33" name="직사각형 32"/>
            <p:cNvSpPr/>
            <p:nvPr/>
          </p:nvSpPr>
          <p:spPr>
            <a:xfrm>
              <a:off x="6363110" y="1202878"/>
              <a:ext cx="253306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ko-KR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1-3. </a:t>
              </a:r>
              <a:r>
                <a:rPr lang="ko-KR" altLang="en-US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행복한 삶을 위한 조건</a:t>
              </a:r>
              <a:endParaRPr lang="ko-KR" altLang="en-US" sz="1600" dirty="0"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7583636" y="314900"/>
            <a:ext cx="1296144" cy="415498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29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2051" name="Picture 3" descr="E:\통합사회(010-039)\Links\29쪽 도입 사진 교체.jpg"/>
          <p:cNvPicPr>
            <a:picLocks noChangeAspect="1" noChangeArrowheads="1"/>
          </p:cNvPicPr>
          <p:nvPr/>
        </p:nvPicPr>
        <p:blipFill>
          <a:blip r:embed="rId6" cstate="print"/>
          <a:srcRect l="8333" r="2083"/>
          <a:stretch>
            <a:fillRect/>
          </a:stretch>
        </p:blipFill>
        <p:spPr bwMode="auto">
          <a:xfrm>
            <a:off x="179512" y="1664804"/>
            <a:ext cx="3205627" cy="2520280"/>
          </a:xfrm>
          <a:prstGeom prst="roundRect">
            <a:avLst>
              <a:gd name="adj" fmla="val 5487"/>
            </a:avLst>
          </a:prstGeom>
          <a:noFill/>
        </p:spPr>
      </p:pic>
      <p:sp>
        <p:nvSpPr>
          <p:cNvPr id="15" name="모서리가 둥근 직사각형 14"/>
          <p:cNvSpPr/>
          <p:nvPr/>
        </p:nvSpPr>
        <p:spPr>
          <a:xfrm>
            <a:off x="3563888" y="1628800"/>
            <a:ext cx="5328592" cy="2592288"/>
          </a:xfrm>
          <a:prstGeom prst="roundRect">
            <a:avLst>
              <a:gd name="adj" fmla="val 4572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r>
              <a:rPr lang="ko-KR" altLang="en-US" sz="1600" dirty="0" smtClean="0">
                <a:solidFill>
                  <a:prstClr val="black"/>
                </a:solidFill>
                <a:latin typeface="나눔명조" pitchFamily="18" charset="-127"/>
                <a:ea typeface="나눔명조" pitchFamily="18" charset="-127"/>
              </a:rPr>
              <a:t>한국 수자원 공사는 주거 환경 개선을 위해 노후화된 복지 시설과 저소득층 주택의 수도 시설을 수리 </a:t>
            </a:r>
            <a:r>
              <a:rPr lang="en-US" altLang="ko-KR" sz="1600" dirty="0" smtClean="0">
                <a:solidFill>
                  <a:prstClr val="black"/>
                </a:solidFill>
                <a:latin typeface="나눔명조" pitchFamily="18" charset="-127"/>
                <a:ea typeface="나눔명조" pitchFamily="18" charset="-127"/>
              </a:rPr>
              <a:t>· </a:t>
            </a:r>
            <a:r>
              <a:rPr lang="ko-KR" altLang="en-US" sz="1600" dirty="0" smtClean="0">
                <a:solidFill>
                  <a:prstClr val="black"/>
                </a:solidFill>
                <a:latin typeface="나눔명조" pitchFamily="18" charset="-127"/>
                <a:ea typeface="나눔명조" pitchFamily="18" charset="-127"/>
              </a:rPr>
              <a:t>교체하는 사회 공헌 사업을 하고 있다</a:t>
            </a:r>
            <a:r>
              <a:rPr lang="en-US" altLang="ko-KR" sz="1600" dirty="0" smtClean="0">
                <a:solidFill>
                  <a:prstClr val="black"/>
                </a:solidFill>
                <a:latin typeface="나눔명조" pitchFamily="18" charset="-127"/>
                <a:ea typeface="나눔명조" pitchFamily="18" charset="-127"/>
              </a:rPr>
              <a:t>. </a:t>
            </a:r>
            <a:r>
              <a:rPr lang="ko-KR" altLang="en-US" sz="1600" dirty="0" smtClean="0">
                <a:solidFill>
                  <a:prstClr val="black"/>
                </a:solidFill>
                <a:latin typeface="나눔명조" pitchFamily="18" charset="-127"/>
                <a:ea typeface="나눔명조" pitchFamily="18" charset="-127"/>
              </a:rPr>
              <a:t>따뜻한 손길은 해외에도 뻗고 있다</a:t>
            </a:r>
            <a:r>
              <a:rPr lang="en-US" altLang="ko-KR" sz="1600" dirty="0" smtClean="0">
                <a:solidFill>
                  <a:prstClr val="black"/>
                </a:solidFill>
                <a:latin typeface="나눔명조" pitchFamily="18" charset="-127"/>
                <a:ea typeface="나눔명조" pitchFamily="18" charset="-127"/>
              </a:rPr>
              <a:t>. </a:t>
            </a:r>
            <a:r>
              <a:rPr lang="ko-KR" altLang="en-US" sz="1600" dirty="0" smtClean="0">
                <a:solidFill>
                  <a:prstClr val="black"/>
                </a:solidFill>
                <a:latin typeface="나눔명조" pitchFamily="18" charset="-127"/>
                <a:ea typeface="나눔명조" pitchFamily="18" charset="-127"/>
              </a:rPr>
              <a:t>해외의 물 부족 국가를 대상으로 물 분야 전문가를 파견해 경험과 기술을 전파하고 있다</a:t>
            </a:r>
            <a:r>
              <a:rPr lang="en-US" altLang="ko-KR" sz="1600" dirty="0" smtClean="0">
                <a:solidFill>
                  <a:prstClr val="black"/>
                </a:solidFill>
                <a:latin typeface="나눔명조" pitchFamily="18" charset="-127"/>
                <a:ea typeface="나눔명조" pitchFamily="18" charset="-127"/>
              </a:rPr>
              <a:t>. </a:t>
            </a:r>
            <a:r>
              <a:rPr lang="ko-KR" altLang="en-US" sz="1600" dirty="0" smtClean="0">
                <a:solidFill>
                  <a:prstClr val="black"/>
                </a:solidFill>
                <a:latin typeface="나눔명조" pitchFamily="18" charset="-127"/>
                <a:ea typeface="나눔명조" pitchFamily="18" charset="-127"/>
              </a:rPr>
              <a:t>필리핀 </a:t>
            </a:r>
            <a:r>
              <a:rPr lang="en-US" altLang="ko-KR" sz="1600" dirty="0" smtClean="0">
                <a:solidFill>
                  <a:prstClr val="black"/>
                </a:solidFill>
                <a:latin typeface="나눔명조" pitchFamily="18" charset="-127"/>
                <a:ea typeface="나눔명조" pitchFamily="18" charset="-127"/>
              </a:rPr>
              <a:t>· </a:t>
            </a:r>
            <a:r>
              <a:rPr lang="ko-KR" altLang="en-US" sz="1600" dirty="0" smtClean="0">
                <a:solidFill>
                  <a:prstClr val="black"/>
                </a:solidFill>
                <a:latin typeface="나눔명조" pitchFamily="18" charset="-127"/>
                <a:ea typeface="나눔명조" pitchFamily="18" charset="-127"/>
              </a:rPr>
              <a:t>미얀마 등 </a:t>
            </a:r>
            <a:r>
              <a:rPr lang="en-US" altLang="ko-KR" sz="1600" dirty="0" smtClean="0">
                <a:solidFill>
                  <a:prstClr val="black"/>
                </a:solidFill>
                <a:latin typeface="나눔명조" pitchFamily="18" charset="-127"/>
                <a:ea typeface="나눔명조" pitchFamily="18" charset="-127"/>
              </a:rPr>
              <a:t>9</a:t>
            </a:r>
            <a:r>
              <a:rPr lang="ko-KR" altLang="en-US" sz="1600" dirty="0" smtClean="0">
                <a:solidFill>
                  <a:prstClr val="black"/>
                </a:solidFill>
                <a:latin typeface="나눔명조" pitchFamily="18" charset="-127"/>
                <a:ea typeface="나눔명조" pitchFamily="18" charset="-127"/>
              </a:rPr>
              <a:t>개국 </a:t>
            </a:r>
            <a:r>
              <a:rPr lang="en-US" altLang="ko-KR" sz="1600" dirty="0" smtClean="0">
                <a:solidFill>
                  <a:prstClr val="black"/>
                </a:solidFill>
                <a:latin typeface="나눔명조" pitchFamily="18" charset="-127"/>
                <a:ea typeface="나눔명조" pitchFamily="18" charset="-127"/>
              </a:rPr>
              <a:t>31</a:t>
            </a:r>
            <a:r>
              <a:rPr lang="ko-KR" altLang="en-US" sz="1600" dirty="0" smtClean="0">
                <a:solidFill>
                  <a:prstClr val="black"/>
                </a:solidFill>
                <a:latin typeface="나눔명조" pitchFamily="18" charset="-127"/>
                <a:ea typeface="나눔명조" pitchFamily="18" charset="-127"/>
              </a:rPr>
              <a:t>개 마을을 대상으로 식수 개발과 교육 지원</a:t>
            </a:r>
            <a:r>
              <a:rPr lang="en-US" altLang="ko-KR" sz="1600" dirty="0" smtClean="0">
                <a:solidFill>
                  <a:prstClr val="black"/>
                </a:solidFill>
                <a:latin typeface="나눔명조" pitchFamily="18" charset="-127"/>
                <a:ea typeface="나눔명조" pitchFamily="18" charset="-127"/>
              </a:rPr>
              <a:t>, </a:t>
            </a:r>
            <a:r>
              <a:rPr lang="ko-KR" altLang="en-US" sz="1600" dirty="0" smtClean="0">
                <a:solidFill>
                  <a:prstClr val="black"/>
                </a:solidFill>
                <a:latin typeface="나눔명조" pitchFamily="18" charset="-127"/>
                <a:ea typeface="나눔명조" pitchFamily="18" charset="-127"/>
              </a:rPr>
              <a:t>주민 생활 지원 활동 등을 하고 있다</a:t>
            </a:r>
            <a:r>
              <a:rPr lang="en-US" altLang="ko-KR" sz="1600" dirty="0" smtClean="0">
                <a:solidFill>
                  <a:prstClr val="black"/>
                </a:solidFill>
                <a:latin typeface="나눔명조" pitchFamily="18" charset="-127"/>
                <a:ea typeface="나눔명조" pitchFamily="18" charset="-127"/>
              </a:rPr>
              <a:t>.</a:t>
            </a:r>
          </a:p>
          <a:p>
            <a:pPr algn="r">
              <a:lnSpc>
                <a:spcPct val="120000"/>
              </a:lnSpc>
            </a:pPr>
            <a:r>
              <a:rPr lang="en-US" altLang="ko-KR" sz="1600" dirty="0" smtClean="0">
                <a:solidFill>
                  <a:prstClr val="black"/>
                </a:solidFill>
                <a:latin typeface="나눔명조" pitchFamily="18" charset="-127"/>
                <a:ea typeface="나눔명조" pitchFamily="18" charset="-127"/>
              </a:rPr>
              <a:t>- 『</a:t>
            </a:r>
            <a:r>
              <a:rPr lang="ko-KR" altLang="en-US" sz="1600" dirty="0" err="1" smtClean="0">
                <a:solidFill>
                  <a:prstClr val="black"/>
                </a:solidFill>
                <a:latin typeface="나눔명조" pitchFamily="18" charset="-127"/>
                <a:ea typeface="나눔명조" pitchFamily="18" charset="-127"/>
              </a:rPr>
              <a:t>한겨레신문</a:t>
            </a:r>
            <a:r>
              <a:rPr lang="en-US" altLang="ko-KR" sz="1600" dirty="0" smtClean="0">
                <a:solidFill>
                  <a:prstClr val="black"/>
                </a:solidFill>
                <a:latin typeface="나눔명조" pitchFamily="18" charset="-127"/>
                <a:ea typeface="나눔명조" pitchFamily="18" charset="-127"/>
              </a:rPr>
              <a:t>』, 2016. 7. 4.</a:t>
            </a:r>
            <a:endParaRPr lang="ko-KR" altLang="en-US" sz="2000" dirty="0"/>
          </a:p>
        </p:txBody>
      </p:sp>
    </p:spTree>
    <p:extLst>
      <p:ext uri="{BB962C8B-B14F-4D97-AF65-F5344CB8AC3E}">
        <p14:creationId xmlns:p14="http://schemas.microsoft.com/office/powerpoint/2010/main" val="507012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3528" y="1822509"/>
            <a:ext cx="8496944" cy="3624069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180000" indent="-180000">
              <a:lnSpc>
                <a:spcPct val="150000"/>
              </a:lnSpc>
            </a:pPr>
            <a:r>
              <a:rPr lang="ko-KR" altLang="en-US" sz="28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질 높은 정주 환경</a:t>
            </a:r>
            <a:endParaRPr lang="en-US" altLang="ko-KR" sz="2800" b="1" spc="100" dirty="0" smtClean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marL="180000" indent="-1800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500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정주 환경의 의미</a:t>
            </a:r>
            <a:r>
              <a:rPr lang="en-US" altLang="ko-KR" sz="2500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: </a:t>
            </a:r>
            <a:r>
              <a:rPr lang="ko-KR" altLang="en-US" sz="2500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인간이 정착하여 살아가고 있는 지역의 생활 환경</a:t>
            </a:r>
            <a:endParaRPr lang="en-US" altLang="ko-KR" sz="2500" spc="-150" dirty="0" smtClean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  <a:p>
            <a:pPr marL="180000" indent="-1800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500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질 높은 정주 환경을 위한 조건</a:t>
            </a:r>
            <a:endParaRPr lang="en-US" altLang="ko-KR" sz="2500" spc="-150" dirty="0" smtClean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  <a:p>
            <a:pPr marL="180000" indent="-180000">
              <a:lnSpc>
                <a:spcPct val="150000"/>
              </a:lnSpc>
            </a:pPr>
            <a:r>
              <a:rPr lang="en-US" altLang="ko-KR" sz="2500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  1) </a:t>
            </a:r>
            <a:r>
              <a:rPr lang="ko-KR" altLang="en-US" sz="2500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생존을 위한 기본 환경</a:t>
            </a:r>
            <a:r>
              <a:rPr lang="en-US" altLang="ko-KR" sz="2500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: </a:t>
            </a:r>
            <a:r>
              <a:rPr lang="ko-KR" altLang="en-US" sz="2500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주거</a:t>
            </a:r>
            <a:r>
              <a:rPr lang="en-US" altLang="ko-KR" sz="2500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, </a:t>
            </a:r>
            <a:r>
              <a:rPr lang="ko-KR" altLang="en-US" sz="2500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위생 시설</a:t>
            </a:r>
            <a:r>
              <a:rPr lang="en-US" altLang="ko-KR" sz="2500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, </a:t>
            </a:r>
            <a:r>
              <a:rPr lang="ko-KR" altLang="en-US" sz="2500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교육</a:t>
            </a:r>
            <a:r>
              <a:rPr lang="en-US" altLang="ko-KR" sz="2500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·</a:t>
            </a:r>
            <a:r>
              <a:rPr lang="ko-KR" altLang="en-US" sz="2500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의료 시설</a:t>
            </a:r>
            <a:r>
              <a:rPr lang="en-US" altLang="ko-KR" sz="2500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 </a:t>
            </a:r>
            <a:r>
              <a:rPr lang="ko-KR" altLang="en-US" sz="2500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등</a:t>
            </a:r>
            <a:endParaRPr lang="en-US" altLang="ko-KR" sz="2500" spc="-150" dirty="0" smtClean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  <a:p>
            <a:pPr marL="180000" indent="-180000">
              <a:lnSpc>
                <a:spcPct val="150000"/>
              </a:lnSpc>
            </a:pPr>
            <a:r>
              <a:rPr lang="en-US" altLang="ko-KR" sz="2500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  2) </a:t>
            </a:r>
            <a:r>
              <a:rPr lang="ko-KR" altLang="en-US" sz="2500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질 높은 삶을 위한 환경</a:t>
            </a:r>
            <a:r>
              <a:rPr lang="en-US" altLang="ko-KR" sz="2500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: </a:t>
            </a:r>
            <a:r>
              <a:rPr lang="ko-KR" altLang="en-US" sz="2500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교통</a:t>
            </a:r>
            <a:r>
              <a:rPr lang="en-US" altLang="ko-KR" sz="2500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·</a:t>
            </a:r>
            <a:r>
              <a:rPr lang="ko-KR" altLang="en-US" sz="2500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복지</a:t>
            </a:r>
            <a:r>
              <a:rPr lang="en-US" altLang="ko-KR" sz="2500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·</a:t>
            </a:r>
            <a:r>
              <a:rPr lang="ko-KR" altLang="en-US" sz="2500" spc="-1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문화 시설 등</a:t>
            </a:r>
            <a:endParaRPr lang="en-US" altLang="ko-KR" sz="2500" spc="-150" dirty="0" smtClean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1372706"/>
            <a:ext cx="7740352" cy="400110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lIns="360000" rtlCol="0">
            <a:spAutoFit/>
          </a:bodyPr>
          <a:lstStyle/>
          <a:p>
            <a:r>
              <a:rPr lang="ko-KR" altLang="en-US" sz="2000" b="1" dirty="0" smtClean="0">
                <a:solidFill>
                  <a:srgbClr val="D35007"/>
                </a:solidFill>
                <a:latin typeface="나눔고딕 ExtraBold" pitchFamily="50" charset="-127"/>
                <a:ea typeface="나눔고딕 ExtraBold" pitchFamily="50" charset="-127"/>
              </a:rPr>
              <a:t>질 높은 정주 환경은 행복한 삶을 실현하는 데 어떤 영향을 미칠까</a:t>
            </a:r>
            <a:r>
              <a:rPr lang="en-US" altLang="ko-KR" sz="2000" b="1" dirty="0" smtClean="0">
                <a:solidFill>
                  <a:srgbClr val="D35007"/>
                </a:solidFill>
                <a:latin typeface="나눔고딕 ExtraBold" pitchFamily="50" charset="-127"/>
                <a:ea typeface="나눔고딕 ExtraBold" pitchFamily="50" charset="-127"/>
              </a:rPr>
              <a:t>?</a:t>
            </a:r>
            <a:endParaRPr lang="ko-KR" altLang="en-US" sz="2000" b="1" dirty="0">
              <a:solidFill>
                <a:srgbClr val="D35007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13" name="그룹 12"/>
          <p:cNvGrpSpPr/>
          <p:nvPr/>
        </p:nvGrpSpPr>
        <p:grpSpPr>
          <a:xfrm>
            <a:off x="0" y="0"/>
            <a:ext cx="9144000" cy="1106224"/>
            <a:chOff x="0" y="1124744"/>
            <a:chExt cx="9144000" cy="1106224"/>
          </a:xfrm>
        </p:grpSpPr>
        <p:grpSp>
          <p:nvGrpSpPr>
            <p:cNvPr id="16" name="그룹 11"/>
            <p:cNvGrpSpPr/>
            <p:nvPr/>
          </p:nvGrpSpPr>
          <p:grpSpPr>
            <a:xfrm>
              <a:off x="0" y="1124744"/>
              <a:ext cx="9144000" cy="1106224"/>
              <a:chOff x="0" y="0"/>
              <a:chExt cx="9144000" cy="1106224"/>
            </a:xfrm>
          </p:grpSpPr>
          <p:pic>
            <p:nvPicPr>
              <p:cNvPr id="22" name="그림 21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5900"/>
                        </a14:imgEffect>
                        <a14:imgEffect>
                          <a14:saturation sat="17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9144000" cy="1106224"/>
              </a:xfrm>
              <a:prstGeom prst="rect">
                <a:avLst/>
              </a:prstGeom>
            </p:spPr>
          </p:pic>
          <p:sp>
            <p:nvSpPr>
              <p:cNvPr id="23" name="제목 1"/>
              <p:cNvSpPr txBox="1">
                <a:spLocks/>
              </p:cNvSpPr>
              <p:nvPr/>
            </p:nvSpPr>
            <p:spPr>
              <a:xfrm>
                <a:off x="251520" y="33896"/>
                <a:ext cx="7056784" cy="68407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1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altLang="ko-KR" sz="2800" b="1" dirty="0" smtClean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01. </a:t>
                </a:r>
                <a:r>
                  <a:rPr lang="ko-KR" altLang="en-US" sz="2800" b="1" dirty="0" smtClean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질 높은 정주 환경과 경제적 안정</a:t>
                </a:r>
                <a:endParaRPr lang="ko-KR" altLang="en-US" sz="2800" b="1" dirty="0">
                  <a:solidFill>
                    <a:srgbClr val="3B2936"/>
                  </a:solidFill>
                  <a:latin typeface="나눔고딕 ExtraBold" pitchFamily="50" charset="-127"/>
                  <a:ea typeface="나눔고딕 ExtraBold" pitchFamily="50" charset="-127"/>
                </a:endParaRPr>
              </a:p>
            </p:txBody>
          </p:sp>
        </p:grpSp>
        <p:sp>
          <p:nvSpPr>
            <p:cNvPr id="15" name="직사각형 14"/>
            <p:cNvSpPr/>
            <p:nvPr/>
          </p:nvSpPr>
          <p:spPr>
            <a:xfrm>
              <a:off x="6363110" y="1202878"/>
              <a:ext cx="253306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ko-KR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1-3. </a:t>
              </a:r>
              <a:r>
                <a:rPr lang="ko-KR" altLang="en-US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행복한 삶을 위한 조건</a:t>
              </a:r>
              <a:endParaRPr lang="ko-KR" altLang="en-US" sz="1600" dirty="0"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7583636" y="314900"/>
            <a:ext cx="1296144" cy="415498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29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55504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1"/>
          <p:cNvGrpSpPr/>
          <p:nvPr/>
        </p:nvGrpSpPr>
        <p:grpSpPr>
          <a:xfrm>
            <a:off x="0" y="0"/>
            <a:ext cx="9144000" cy="1106224"/>
            <a:chOff x="0" y="0"/>
            <a:chExt cx="9144000" cy="1106224"/>
          </a:xfrm>
        </p:grpSpPr>
        <p:pic>
          <p:nvPicPr>
            <p:cNvPr id="22" name="그림 21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5900"/>
                      </a14:imgEffect>
                      <a14:imgEffect>
                        <a14:saturation sat="17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1106224"/>
            </a:xfrm>
            <a:prstGeom prst="rect">
              <a:avLst/>
            </a:prstGeom>
          </p:spPr>
        </p:pic>
        <p:sp>
          <p:nvSpPr>
            <p:cNvPr id="23" name="제목 1"/>
            <p:cNvSpPr txBox="1">
              <a:spLocks/>
            </p:cNvSpPr>
            <p:nvPr/>
          </p:nvSpPr>
          <p:spPr>
            <a:xfrm>
              <a:off x="251520" y="33896"/>
              <a:ext cx="7704856" cy="684076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1440000" algn="l"/>
              <a:r>
                <a:rPr lang="en-US" altLang="ko-KR" sz="2400" b="1" spc="-5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『 </a:t>
              </a:r>
              <a:r>
                <a:rPr lang="ko-KR" altLang="en-US" sz="2400" b="1" spc="-5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택리지</a:t>
              </a:r>
              <a:r>
                <a:rPr lang="en-US" altLang="ko-KR" sz="2400" b="1" spc="-5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』</a:t>
              </a:r>
              <a:r>
                <a:rPr lang="ko-KR" altLang="en-US" sz="2400" b="1" spc="-5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에 나타난 질 높은 정주 환경의 요건</a:t>
              </a:r>
              <a:endParaRPr lang="ko-KR" altLang="en-US" sz="2400" b="1" spc="-5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24" name="제목 1"/>
          <p:cNvSpPr txBox="1">
            <a:spLocks/>
          </p:cNvSpPr>
          <p:nvPr/>
        </p:nvSpPr>
        <p:spPr>
          <a:xfrm>
            <a:off x="195212" y="35520"/>
            <a:ext cx="1424460" cy="64807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000" b="1" spc="-150" dirty="0" smtClean="0">
                <a:solidFill>
                  <a:srgbClr val="24787C"/>
                </a:solidFill>
                <a:latin typeface="나눔고딕 ExtraBold" pitchFamily="50" charset="-127"/>
                <a:ea typeface="나눔고딕 ExtraBold" pitchFamily="50" charset="-127"/>
              </a:rPr>
              <a:t>고전을 통해 </a:t>
            </a:r>
            <a:endParaRPr lang="en-US" altLang="ko-KR" sz="2000" b="1" spc="-150" dirty="0" smtClean="0">
              <a:solidFill>
                <a:srgbClr val="24787C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r>
              <a:rPr lang="ko-KR" altLang="en-US" sz="2000" b="1" spc="-150" dirty="0" smtClean="0">
                <a:solidFill>
                  <a:srgbClr val="24787C"/>
                </a:solidFill>
                <a:latin typeface="나눔고딕 ExtraBold" pitchFamily="50" charset="-127"/>
                <a:ea typeface="나눔고딕 ExtraBold" pitchFamily="50" charset="-127"/>
              </a:rPr>
              <a:t>보는 사회</a:t>
            </a:r>
            <a:endParaRPr lang="en-US" altLang="ko-KR" sz="2000" b="1" spc="-150" dirty="0" smtClean="0">
              <a:solidFill>
                <a:srgbClr val="24787C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43509" y="1320362"/>
            <a:ext cx="8856983" cy="4559457"/>
          </a:xfrm>
          <a:prstGeom prst="roundRect">
            <a:avLst>
              <a:gd name="adj" fmla="val 6449"/>
            </a:avLst>
          </a:prstGeom>
          <a:solidFill>
            <a:srgbClr val="FEF5ED"/>
          </a:solidFill>
          <a:effectLst/>
        </p:spPr>
        <p:txBody>
          <a:bodyPr wrap="square" lIns="108000" tIns="72000" rIns="108000" bIns="72000" rtlCol="0">
            <a:spAutoFit/>
          </a:bodyPr>
          <a:lstStyle/>
          <a:p>
            <a:pPr marL="0" lvl="6">
              <a:lnSpc>
                <a:spcPct val="140000"/>
              </a:lnSpc>
            </a:pPr>
            <a:r>
              <a:rPr lang="ko-KR" altLang="en-US" spc="-100" dirty="0" smtClean="0">
                <a:latin typeface="맑은 고딕" pitchFamily="50" charset="-127"/>
                <a:ea typeface="맑은 고딕" pitchFamily="50" charset="-127"/>
              </a:rPr>
              <a:t>조선 후기의 실학자 이중환이 전국을 답사하고 쓴 </a:t>
            </a:r>
            <a:r>
              <a:rPr lang="en-US" altLang="ko-KR" spc="-100" dirty="0" smtClean="0">
                <a:latin typeface="맑은 고딕" pitchFamily="50" charset="-127"/>
                <a:ea typeface="맑은 고딕" pitchFamily="50" charset="-127"/>
              </a:rPr>
              <a:t>『</a:t>
            </a:r>
            <a:r>
              <a:rPr lang="ko-KR" altLang="en-US" spc="-100" dirty="0" smtClean="0">
                <a:latin typeface="맑은 고딕" pitchFamily="50" charset="-127"/>
                <a:ea typeface="맑은 고딕" pitchFamily="50" charset="-127"/>
              </a:rPr>
              <a:t>택리지</a:t>
            </a:r>
            <a:r>
              <a:rPr lang="en-US" altLang="ko-KR" spc="-100" dirty="0" smtClean="0">
                <a:latin typeface="맑은 고딕" pitchFamily="50" charset="-127"/>
                <a:ea typeface="맑은 고딕" pitchFamily="50" charset="-127"/>
              </a:rPr>
              <a:t>』</a:t>
            </a:r>
            <a:r>
              <a:rPr lang="ko-KR" altLang="en-US" spc="-100" dirty="0" smtClean="0">
                <a:latin typeface="맑은 고딕" pitchFamily="50" charset="-127"/>
                <a:ea typeface="맑은 고딕" pitchFamily="50" charset="-127"/>
              </a:rPr>
              <a:t>에는 가거지</a:t>
            </a:r>
            <a:r>
              <a:rPr lang="en-US" altLang="ko-KR" spc="-100" dirty="0" smtClean="0"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pc="-100" dirty="0" err="1" smtClean="0">
                <a:latin typeface="맑은 고딕" pitchFamily="50" charset="-127"/>
                <a:ea typeface="맑은 고딕" pitchFamily="50" charset="-127"/>
              </a:rPr>
              <a:t>可居地</a:t>
            </a:r>
            <a:r>
              <a:rPr lang="en-US" altLang="ko-KR" spc="-100" dirty="0" smtClean="0">
                <a:latin typeface="맑은 고딕" pitchFamily="50" charset="-127"/>
                <a:ea typeface="맑은 고딕" pitchFamily="50" charset="-127"/>
              </a:rPr>
              <a:t>), </a:t>
            </a:r>
            <a:r>
              <a:rPr lang="ko-KR" altLang="en-US" spc="-100" dirty="0" smtClean="0">
                <a:latin typeface="맑은 고딕" pitchFamily="50" charset="-127"/>
                <a:ea typeface="맑은 고딕" pitchFamily="50" charset="-127"/>
              </a:rPr>
              <a:t>즉 사람이 살 만한 곳의 조건이 서술되어 있다</a:t>
            </a:r>
            <a:r>
              <a:rPr lang="en-US" altLang="ko-KR" spc="-100" dirty="0" smtClean="0"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pc="-100" dirty="0" smtClean="0">
                <a:latin typeface="맑은 고딕" pitchFamily="50" charset="-127"/>
                <a:ea typeface="맑은 고딕" pitchFamily="50" charset="-127"/>
              </a:rPr>
              <a:t>주거를 선정하는 기준으로 풍수적으로 </a:t>
            </a:r>
            <a:r>
              <a:rPr lang="ko-KR" altLang="en-US" spc="-100" dirty="0" err="1" smtClean="0">
                <a:latin typeface="맑은 고딕" pitchFamily="50" charset="-127"/>
                <a:ea typeface="맑은 고딕" pitchFamily="50" charset="-127"/>
              </a:rPr>
              <a:t>길지인지를</a:t>
            </a:r>
            <a:r>
              <a:rPr lang="ko-KR" altLang="en-US" spc="-100" dirty="0" smtClean="0">
                <a:latin typeface="맑은 고딕" pitchFamily="50" charset="-127"/>
                <a:ea typeface="맑은 고딕" pitchFamily="50" charset="-127"/>
              </a:rPr>
              <a:t> 보는 ‘지리</a:t>
            </a:r>
            <a:r>
              <a:rPr lang="en-US" altLang="ko-KR" spc="-100" dirty="0" smtClean="0"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pc="-100" dirty="0" smtClean="0">
                <a:latin typeface="맑은 고딕" pitchFamily="50" charset="-127"/>
                <a:ea typeface="맑은 고딕" pitchFamily="50" charset="-127"/>
              </a:rPr>
              <a:t>地理</a:t>
            </a:r>
            <a:r>
              <a:rPr lang="en-US" altLang="ko-KR" spc="-100" dirty="0" smtClean="0">
                <a:latin typeface="맑은 고딕" pitchFamily="50" charset="-127"/>
                <a:ea typeface="맑은 고딕" pitchFamily="50" charset="-127"/>
              </a:rPr>
              <a:t>)’, </a:t>
            </a:r>
            <a:r>
              <a:rPr lang="ko-KR" altLang="en-US" spc="-100" dirty="0" smtClean="0">
                <a:latin typeface="맑은 고딕" pitchFamily="50" charset="-127"/>
                <a:ea typeface="맑은 고딕" pitchFamily="50" charset="-127"/>
              </a:rPr>
              <a:t>경제 활동의 여건이 유리한지를 보는 ‘생리</a:t>
            </a:r>
            <a:r>
              <a:rPr lang="en-US" altLang="ko-KR" spc="-100" dirty="0" smtClean="0"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pc="-100" dirty="0" smtClean="0">
                <a:latin typeface="맑은 고딕" pitchFamily="50" charset="-127"/>
                <a:ea typeface="맑은 고딕" pitchFamily="50" charset="-127"/>
              </a:rPr>
              <a:t>生利</a:t>
            </a:r>
            <a:r>
              <a:rPr lang="en-US" altLang="ko-KR" spc="-100" dirty="0" smtClean="0">
                <a:latin typeface="맑은 고딕" pitchFamily="50" charset="-127"/>
                <a:ea typeface="맑은 고딕" pitchFamily="50" charset="-127"/>
              </a:rPr>
              <a:t>)’, </a:t>
            </a:r>
            <a:r>
              <a:rPr lang="ko-KR" altLang="en-US" spc="-100" dirty="0" smtClean="0">
                <a:latin typeface="맑은 고딕" pitchFamily="50" charset="-127"/>
                <a:ea typeface="맑은 고딕" pitchFamily="50" charset="-127"/>
              </a:rPr>
              <a:t>자연 경관이 아름다운지를 보는 ‘산수</a:t>
            </a:r>
            <a:r>
              <a:rPr lang="en-US" altLang="ko-KR" spc="-100" dirty="0" smtClean="0"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pc="-100" dirty="0" smtClean="0">
                <a:latin typeface="맑은 고딕" pitchFamily="50" charset="-127"/>
                <a:ea typeface="맑은 고딕" pitchFamily="50" charset="-127"/>
              </a:rPr>
              <a:t>山水</a:t>
            </a:r>
            <a:r>
              <a:rPr lang="en-US" altLang="ko-KR" spc="-100" dirty="0" smtClean="0">
                <a:latin typeface="맑은 고딕" pitchFamily="50" charset="-127"/>
                <a:ea typeface="맑은 고딕" pitchFamily="50" charset="-127"/>
              </a:rPr>
              <a:t>)’, </a:t>
            </a:r>
            <a:r>
              <a:rPr lang="ko-KR" altLang="en-US" spc="-100" dirty="0" smtClean="0">
                <a:latin typeface="맑은 고딕" pitchFamily="50" charset="-127"/>
                <a:ea typeface="맑은 고딕" pitchFamily="50" charset="-127"/>
              </a:rPr>
              <a:t>그리고 지역의 인심과 풍속이 좋은지를 보는 ‘인심</a:t>
            </a:r>
            <a:r>
              <a:rPr lang="en-US" altLang="ko-KR" spc="-100" dirty="0" smtClean="0"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pc="-100" dirty="0" smtClean="0">
                <a:latin typeface="맑은 고딕" pitchFamily="50" charset="-127"/>
                <a:ea typeface="맑은 고딕" pitchFamily="50" charset="-127"/>
              </a:rPr>
              <a:t>人心</a:t>
            </a:r>
            <a:r>
              <a:rPr lang="en-US" altLang="ko-KR" spc="-100" dirty="0" smtClean="0">
                <a:latin typeface="맑은 고딕" pitchFamily="50" charset="-127"/>
                <a:ea typeface="맑은 고딕" pitchFamily="50" charset="-127"/>
              </a:rPr>
              <a:t>)’</a:t>
            </a:r>
            <a:r>
              <a:rPr lang="ko-KR" altLang="en-US" spc="-100" dirty="0" smtClean="0">
                <a:latin typeface="맑은 고딕" pitchFamily="50" charset="-127"/>
                <a:ea typeface="맑은 고딕" pitchFamily="50" charset="-127"/>
              </a:rPr>
              <a:t>을 들고 있다</a:t>
            </a:r>
            <a:r>
              <a:rPr lang="en-US" altLang="ko-KR" spc="-100" dirty="0" smtClean="0"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 marL="0" lvl="6">
              <a:lnSpc>
                <a:spcPct val="140000"/>
              </a:lnSpc>
            </a:pPr>
            <a:endParaRPr lang="en-US" altLang="ko-KR" sz="1100" spc="-100" dirty="0" smtClean="0">
              <a:latin typeface="맑은 고딕" pitchFamily="50" charset="-127"/>
              <a:ea typeface="맑은 고딕" pitchFamily="50" charset="-127"/>
            </a:endParaRPr>
          </a:p>
          <a:p>
            <a:pPr marL="0" lvl="6">
              <a:lnSpc>
                <a:spcPct val="140000"/>
              </a:lnSpc>
            </a:pPr>
            <a:endParaRPr lang="en-US" altLang="ko-KR" sz="1200" spc="-100" dirty="0" smtClean="0">
              <a:latin typeface="맑은 고딕" pitchFamily="50" charset="-127"/>
              <a:ea typeface="맑은 고딕" pitchFamily="50" charset="-127"/>
            </a:endParaRPr>
          </a:p>
          <a:p>
            <a:pPr marL="0" lvl="6">
              <a:lnSpc>
                <a:spcPct val="140000"/>
              </a:lnSpc>
            </a:pPr>
            <a:endParaRPr lang="en-US" altLang="ko-KR" sz="1200" spc="-100" dirty="0" smtClean="0">
              <a:latin typeface="맑은 고딕" pitchFamily="50" charset="-127"/>
              <a:ea typeface="맑은 고딕" pitchFamily="50" charset="-127"/>
            </a:endParaRPr>
          </a:p>
          <a:p>
            <a:pPr marL="0" lvl="6">
              <a:lnSpc>
                <a:spcPct val="140000"/>
              </a:lnSpc>
            </a:pPr>
            <a:endParaRPr lang="en-US" altLang="ko-KR" sz="1600" spc="-100" dirty="0" smtClean="0">
              <a:latin typeface="맑은 고딕" pitchFamily="50" charset="-127"/>
              <a:ea typeface="맑은 고딕" pitchFamily="50" charset="-127"/>
            </a:endParaRPr>
          </a:p>
          <a:p>
            <a:pPr marL="0" lvl="6">
              <a:lnSpc>
                <a:spcPct val="140000"/>
              </a:lnSpc>
            </a:pPr>
            <a:endParaRPr lang="en-US" altLang="ko-KR" spc="-100" dirty="0" smtClean="0">
              <a:latin typeface="맑은 고딕" pitchFamily="50" charset="-127"/>
              <a:ea typeface="맑은 고딕" pitchFamily="50" charset="-127"/>
            </a:endParaRPr>
          </a:p>
          <a:p>
            <a:pPr marL="0" lvl="6">
              <a:lnSpc>
                <a:spcPct val="140000"/>
              </a:lnSpc>
            </a:pPr>
            <a:endParaRPr lang="en-US" altLang="ko-KR" spc="-100" dirty="0" smtClean="0">
              <a:latin typeface="맑은 고딕" pitchFamily="50" charset="-127"/>
              <a:ea typeface="맑은 고딕" pitchFamily="50" charset="-127"/>
            </a:endParaRPr>
          </a:p>
          <a:p>
            <a:pPr marL="0" lvl="6">
              <a:lnSpc>
                <a:spcPct val="140000"/>
              </a:lnSpc>
            </a:pPr>
            <a:endParaRPr lang="en-US" altLang="ko-KR" spc="-70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583636" y="314900"/>
            <a:ext cx="1296144" cy="415498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교과서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 29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/>
          <a:srcRect b="10000"/>
          <a:stretch>
            <a:fillRect/>
          </a:stretch>
        </p:blipFill>
        <p:spPr bwMode="auto">
          <a:xfrm>
            <a:off x="330627" y="3501008"/>
            <a:ext cx="8482747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395536" y="5373216"/>
            <a:ext cx="1008112" cy="307777"/>
          </a:xfrm>
          <a:prstGeom prst="rect">
            <a:avLst/>
          </a:prstGeom>
          <a:noFill/>
        </p:spPr>
        <p:txBody>
          <a:bodyPr wrap="square" lIns="36000" rtlCol="0">
            <a:spAutoFit/>
          </a:bodyPr>
          <a:lstStyle/>
          <a:p>
            <a:r>
              <a:rPr lang="ko-KR" altLang="en-US" sz="1400" spc="-150" dirty="0" smtClean="0"/>
              <a:t>▲ 지리</a:t>
            </a:r>
            <a:endParaRPr lang="ko-KR" altLang="en-US" sz="1400" spc="-150" dirty="0"/>
          </a:p>
        </p:txBody>
      </p:sp>
      <p:sp>
        <p:nvSpPr>
          <p:cNvPr id="14" name="TextBox 13"/>
          <p:cNvSpPr txBox="1"/>
          <p:nvPr/>
        </p:nvSpPr>
        <p:spPr>
          <a:xfrm>
            <a:off x="2555776" y="5373216"/>
            <a:ext cx="1008112" cy="307777"/>
          </a:xfrm>
          <a:prstGeom prst="rect">
            <a:avLst/>
          </a:prstGeom>
          <a:noFill/>
        </p:spPr>
        <p:txBody>
          <a:bodyPr wrap="square" lIns="36000" rtlCol="0">
            <a:spAutoFit/>
          </a:bodyPr>
          <a:lstStyle/>
          <a:p>
            <a:r>
              <a:rPr lang="ko-KR" altLang="en-US" sz="1400" spc="-150" dirty="0" smtClean="0"/>
              <a:t>▲ 생리</a:t>
            </a:r>
            <a:endParaRPr lang="ko-KR" altLang="en-US" sz="1400" spc="-150" dirty="0"/>
          </a:p>
        </p:txBody>
      </p:sp>
      <p:sp>
        <p:nvSpPr>
          <p:cNvPr id="16" name="TextBox 15"/>
          <p:cNvSpPr txBox="1"/>
          <p:nvPr/>
        </p:nvSpPr>
        <p:spPr>
          <a:xfrm>
            <a:off x="4644008" y="5373216"/>
            <a:ext cx="1008112" cy="307777"/>
          </a:xfrm>
          <a:prstGeom prst="rect">
            <a:avLst/>
          </a:prstGeom>
          <a:noFill/>
        </p:spPr>
        <p:txBody>
          <a:bodyPr wrap="square" lIns="36000" rtlCol="0">
            <a:spAutoFit/>
          </a:bodyPr>
          <a:lstStyle/>
          <a:p>
            <a:r>
              <a:rPr lang="ko-KR" altLang="en-US" sz="1400" spc="-150" dirty="0" smtClean="0"/>
              <a:t>▲ 산수</a:t>
            </a:r>
            <a:endParaRPr lang="ko-KR" altLang="en-US" sz="1400" spc="-150" dirty="0"/>
          </a:p>
        </p:txBody>
      </p:sp>
      <p:sp>
        <p:nvSpPr>
          <p:cNvPr id="17" name="TextBox 16"/>
          <p:cNvSpPr txBox="1"/>
          <p:nvPr/>
        </p:nvSpPr>
        <p:spPr>
          <a:xfrm>
            <a:off x="6732240" y="5373216"/>
            <a:ext cx="1008112" cy="307777"/>
          </a:xfrm>
          <a:prstGeom prst="rect">
            <a:avLst/>
          </a:prstGeom>
          <a:noFill/>
        </p:spPr>
        <p:txBody>
          <a:bodyPr wrap="square" lIns="36000" rtlCol="0">
            <a:spAutoFit/>
          </a:bodyPr>
          <a:lstStyle/>
          <a:p>
            <a:r>
              <a:rPr lang="ko-KR" altLang="en-US" sz="1400" spc="-150" dirty="0" smtClean="0"/>
              <a:t>▲ 인심</a:t>
            </a:r>
            <a:endParaRPr lang="ko-KR" altLang="en-US" sz="1400" spc="-150" dirty="0"/>
          </a:p>
        </p:txBody>
      </p:sp>
    </p:spTree>
    <p:extLst>
      <p:ext uri="{BB962C8B-B14F-4D97-AF65-F5344CB8AC3E}">
        <p14:creationId xmlns:p14="http://schemas.microsoft.com/office/powerpoint/2010/main" val="1481888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3528" y="1820138"/>
            <a:ext cx="8496944" cy="4201150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8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나눔고딕 ExtraBold" pitchFamily="50" charset="-127"/>
                <a:ea typeface="나눔고딕 ExtraBold" pitchFamily="50" charset="-127"/>
              </a:rPr>
              <a:t>경제적 안정</a:t>
            </a:r>
            <a:endParaRPr lang="en-US" altLang="ko-KR" sz="2800" b="1" spc="100" dirty="0" smtClean="0">
              <a:solidFill>
                <a:schemeClr val="tx1">
                  <a:lumMod val="85000"/>
                  <a:lumOff val="15000"/>
                </a:schemeClr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marL="180000" indent="-1800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의미</a:t>
            </a:r>
            <a:r>
              <a:rPr lang="en-US" altLang="ko-KR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: </a:t>
            </a: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경제적으로 기본적인 생계를 유지할 수 있는 상태</a:t>
            </a:r>
          </a:p>
          <a:p>
            <a:pPr marL="180000" indent="-1800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경제적 안정의 필요성</a:t>
            </a:r>
            <a:r>
              <a:rPr lang="en-US" altLang="ko-KR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: </a:t>
            </a: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경제적으로 궁핍하거나 불안정한 상태에서는 최소한의 생계를 유지하는 데 급급하여 질 높은 삶의 영위가 어려움</a:t>
            </a:r>
          </a:p>
          <a:p>
            <a:pPr marL="180000" indent="-1800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경제적 안정을 위한 국가의 역할</a:t>
            </a:r>
            <a:r>
              <a:rPr lang="en-US" altLang="ko-KR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: </a:t>
            </a: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고용의 안정</a:t>
            </a:r>
            <a:r>
              <a:rPr lang="en-US" altLang="ko-KR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, </a:t>
            </a: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최저 임금 보장</a:t>
            </a:r>
            <a:r>
              <a:rPr lang="en-US" altLang="ko-KR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, </a:t>
            </a:r>
            <a:r>
              <a:rPr lang="ko-KR" altLang="en-US" sz="2500" spc="-15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복지 제도의 실행</a:t>
            </a:r>
            <a:endParaRPr lang="en-US" altLang="ko-KR" sz="2500" spc="-150" dirty="0" smtClean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grpSp>
        <p:nvGrpSpPr>
          <p:cNvPr id="2" name="그룹 12"/>
          <p:cNvGrpSpPr/>
          <p:nvPr/>
        </p:nvGrpSpPr>
        <p:grpSpPr>
          <a:xfrm>
            <a:off x="0" y="0"/>
            <a:ext cx="9144000" cy="1106224"/>
            <a:chOff x="0" y="1124744"/>
            <a:chExt cx="9144000" cy="1106224"/>
          </a:xfrm>
        </p:grpSpPr>
        <p:grpSp>
          <p:nvGrpSpPr>
            <p:cNvPr id="4" name="그룹 11"/>
            <p:cNvGrpSpPr/>
            <p:nvPr/>
          </p:nvGrpSpPr>
          <p:grpSpPr>
            <a:xfrm>
              <a:off x="0" y="1124744"/>
              <a:ext cx="9144000" cy="1106224"/>
              <a:chOff x="0" y="0"/>
              <a:chExt cx="9144000" cy="1106224"/>
            </a:xfrm>
          </p:grpSpPr>
          <p:pic>
            <p:nvPicPr>
              <p:cNvPr id="23" name="그림 22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5900"/>
                        </a14:imgEffect>
                        <a14:imgEffect>
                          <a14:saturation sat="17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9144000" cy="1106224"/>
              </a:xfrm>
              <a:prstGeom prst="rect">
                <a:avLst/>
              </a:prstGeom>
            </p:spPr>
          </p:pic>
          <p:sp>
            <p:nvSpPr>
              <p:cNvPr id="24" name="제목 1"/>
              <p:cNvSpPr txBox="1">
                <a:spLocks/>
              </p:cNvSpPr>
              <p:nvPr/>
            </p:nvSpPr>
            <p:spPr>
              <a:xfrm>
                <a:off x="251520" y="33896"/>
                <a:ext cx="7056784" cy="68407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1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altLang="ko-KR" sz="2800" b="1" dirty="0" smtClean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01. </a:t>
                </a:r>
                <a:r>
                  <a:rPr lang="ko-KR" altLang="en-US" sz="2800" b="1" dirty="0" smtClean="0">
                    <a:solidFill>
                      <a:srgbClr val="3B2936"/>
                    </a:solidFill>
                    <a:latin typeface="나눔고딕 ExtraBold" pitchFamily="50" charset="-127"/>
                    <a:ea typeface="나눔고딕 ExtraBold" pitchFamily="50" charset="-127"/>
                  </a:rPr>
                  <a:t>질 높은 정주 환경과 경제적 안정</a:t>
                </a:r>
                <a:endParaRPr lang="ko-KR" altLang="en-US" sz="2800" b="1" dirty="0">
                  <a:solidFill>
                    <a:srgbClr val="3B2936"/>
                  </a:solidFill>
                  <a:latin typeface="나눔고딕 ExtraBold" pitchFamily="50" charset="-127"/>
                  <a:ea typeface="나눔고딕 ExtraBold" pitchFamily="50" charset="-127"/>
                </a:endParaRPr>
              </a:p>
            </p:txBody>
          </p:sp>
        </p:grpSp>
        <p:sp>
          <p:nvSpPr>
            <p:cNvPr id="15" name="직사각형 14"/>
            <p:cNvSpPr/>
            <p:nvPr/>
          </p:nvSpPr>
          <p:spPr>
            <a:xfrm>
              <a:off x="6363110" y="1202878"/>
              <a:ext cx="253306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ko-KR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1-3. </a:t>
              </a:r>
              <a:r>
                <a:rPr lang="ko-KR" altLang="en-US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고딕 ExtraBold" pitchFamily="50" charset="-127"/>
                  <a:ea typeface="나눔고딕 ExtraBold" pitchFamily="50" charset="-127"/>
                </a:rPr>
                <a:t>행복한 삶을 위한 조건</a:t>
              </a:r>
              <a:endParaRPr lang="ko-KR" altLang="en-US" sz="1600" dirty="0"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0" y="1372706"/>
            <a:ext cx="7668344" cy="400110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15000"/>
              </a:prstClr>
            </a:innerShdw>
          </a:effectLst>
        </p:spPr>
        <p:txBody>
          <a:bodyPr wrap="square" lIns="360000" rtlCol="0">
            <a:spAutoFit/>
          </a:bodyPr>
          <a:lstStyle/>
          <a:p>
            <a:r>
              <a:rPr lang="ko-KR" altLang="en-US" sz="2000" b="1" dirty="0" smtClean="0">
                <a:solidFill>
                  <a:srgbClr val="D35007"/>
                </a:solidFill>
                <a:latin typeface="나눔고딕 ExtraBold" pitchFamily="50" charset="-127"/>
                <a:ea typeface="나눔고딕 ExtraBold" pitchFamily="50" charset="-127"/>
              </a:rPr>
              <a:t>경제적 안정은 행복한 삶을 실현하는 데 어떤 영향을 미칠까</a:t>
            </a:r>
            <a:r>
              <a:rPr lang="en-US" altLang="ko-KR" sz="2000" b="1" dirty="0" smtClean="0">
                <a:solidFill>
                  <a:srgbClr val="D35007"/>
                </a:solidFill>
                <a:latin typeface="나눔고딕 ExtraBold" pitchFamily="50" charset="-127"/>
                <a:ea typeface="나눔고딕 ExtraBold" pitchFamily="50" charset="-127"/>
              </a:rPr>
              <a:t>?</a:t>
            </a:r>
            <a:endParaRPr lang="ko-KR" altLang="en-US" sz="2000" b="1" dirty="0">
              <a:solidFill>
                <a:srgbClr val="D35007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83636" y="314900"/>
            <a:ext cx="1296144" cy="415498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lnSpc>
                <a:spcPct val="150000"/>
              </a:lnSpc>
              <a:defRPr sz="1400" b="1">
                <a:solidFill>
                  <a:schemeClr val="bg1">
                    <a:lumMod val="50000"/>
                  </a:schemeClr>
                </a:solidFill>
                <a:latin typeface="+mn-ea"/>
              </a:defRPr>
            </a:lvl1pPr>
          </a:lstStyle>
          <a:p>
            <a:pPr algn="r"/>
            <a:r>
              <a:rPr lang="ko-KR" altLang="en-US" dirty="0">
                <a:latin typeface="나눔고딕 ExtraBold" pitchFamily="50" charset="-127"/>
                <a:ea typeface="나눔고딕 ExtraBold" pitchFamily="50" charset="-127"/>
              </a:rPr>
              <a:t>교과서 </a:t>
            </a:r>
            <a:r>
              <a:rPr lang="en-US" altLang="ko-KR" dirty="0" smtClean="0">
                <a:latin typeface="나눔고딕 ExtraBold" pitchFamily="50" charset="-127"/>
                <a:ea typeface="나눔고딕 ExtraBold" pitchFamily="50" charset="-127"/>
              </a:rPr>
              <a:t>30</a:t>
            </a:r>
            <a:r>
              <a:rPr lang="ko-KR" altLang="en-US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87510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  <a:effectLst>
          <a:innerShdw blurRad="63500" dist="50800" dir="13500000">
            <a:prstClr val="black">
              <a:alpha val="15000"/>
            </a:prstClr>
          </a:innerShdw>
        </a:effectLst>
      </a:spPr>
      <a:bodyPr wrap="square" rtlCol="0">
        <a:spAutoFit/>
      </a:bodyPr>
      <a:lstStyle>
        <a:defPPr marL="360000" indent="-360000">
          <a:buFont typeface="+mj-lt"/>
          <a:buAutoNum type="arabicPeriod" startAt="2"/>
          <a:defRPr sz="2200" b="1" spc="-50" dirty="0" smtClean="0">
            <a:solidFill>
              <a:schemeClr val="tx1">
                <a:lumMod val="85000"/>
                <a:lumOff val="15000"/>
              </a:schemeClr>
            </a:solidFill>
            <a:latin typeface="나눔고딕 ExtraBold" pitchFamily="50" charset="-127"/>
            <a:ea typeface="나눔고딕 ExtraBold" pitchFamily="50" charset="-127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1921</TotalTime>
  <Words>3537</Words>
  <Application>Microsoft Office PowerPoint</Application>
  <PresentationFormat>화면 슬라이드 쇼(4:3)</PresentationFormat>
  <Paragraphs>552</Paragraphs>
  <Slides>43</Slides>
  <Notes>43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43</vt:i4>
      </vt:variant>
    </vt:vector>
  </HeadingPairs>
  <TitlesOfParts>
    <vt:vector size="44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통합사회</dc:title>
  <dc:creator>user</dc:creator>
  <cp:lastModifiedBy>user</cp:lastModifiedBy>
  <cp:revision>204</cp:revision>
  <dcterms:created xsi:type="dcterms:W3CDTF">2017-01-13T03:10:23Z</dcterms:created>
  <dcterms:modified xsi:type="dcterms:W3CDTF">2018-02-06T05:58:18Z</dcterms:modified>
</cp:coreProperties>
</file>