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4" r:id="rId2"/>
    <p:sldId id="258" r:id="rId3"/>
    <p:sldId id="343" r:id="rId4"/>
    <p:sldId id="259" r:id="rId5"/>
    <p:sldId id="261" r:id="rId6"/>
    <p:sldId id="262" r:id="rId7"/>
    <p:sldId id="263" r:id="rId8"/>
    <p:sldId id="351" r:id="rId9"/>
    <p:sldId id="347" r:id="rId10"/>
    <p:sldId id="282" r:id="rId11"/>
    <p:sldId id="270" r:id="rId12"/>
    <p:sldId id="349" r:id="rId13"/>
    <p:sldId id="352" r:id="rId14"/>
    <p:sldId id="353" r:id="rId15"/>
    <p:sldId id="355" r:id="rId16"/>
    <p:sldId id="356" r:id="rId17"/>
    <p:sldId id="354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364" r:id="rId26"/>
    <p:sldId id="365" r:id="rId27"/>
    <p:sldId id="366" r:id="rId28"/>
    <p:sldId id="367" r:id="rId29"/>
    <p:sldId id="368" r:id="rId30"/>
    <p:sldId id="369" r:id="rId3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5ED"/>
    <a:srgbClr val="F5F5F5"/>
    <a:srgbClr val="A0A35B"/>
    <a:srgbClr val="A66246"/>
    <a:srgbClr val="F24C4C"/>
    <a:srgbClr val="E02E2E"/>
    <a:srgbClr val="FEF3F5"/>
    <a:srgbClr val="444E82"/>
    <a:srgbClr val="C5E3ED"/>
    <a:srgbClr val="CDE7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7" autoAdjust="0"/>
    <p:restoredTop sz="94660"/>
  </p:normalViewPr>
  <p:slideViewPr>
    <p:cSldViewPr>
      <p:cViewPr>
        <p:scale>
          <a:sx n="75" d="100"/>
          <a:sy n="75" d="100"/>
        </p:scale>
        <p:origin x="-132" y="-9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FF52C-D1DE-47AC-AC4E-1C216F4F0DB1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5560D-4CF4-4B05-91B1-0014A47F24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900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6620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632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561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885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3759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883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841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825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203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2259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113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564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1377042" y="2996952"/>
            <a:ext cx="6389917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2. </a:t>
            </a:r>
            <a:r>
              <a:rPr lang="ko-KR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삶의 목적으로서의 행복</a:t>
            </a:r>
            <a:endParaRPr lang="en-US" altLang="ko-KR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323528" y="35998"/>
            <a:ext cx="4968552" cy="5846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Ⅰ. </a:t>
            </a:r>
            <a:r>
              <a:rPr lang="ko-KR" altLang="en-US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인간</a:t>
            </a:r>
            <a:r>
              <a:rPr lang="en-US" altLang="ko-KR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사회</a:t>
            </a:r>
            <a:r>
              <a:rPr lang="en-US" altLang="ko-KR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환경과 행복</a:t>
            </a:r>
            <a:endParaRPr lang="ko-KR" altLang="en-US" sz="3200" b="1" spc="-1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541344" y="354142"/>
            <a:ext cx="13965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고등 통합사회</a:t>
            </a:r>
            <a:endParaRPr lang="ko-KR" altLang="en-US" sz="1600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478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시대 상황에 따른 행복의 기준</a:t>
              </a:r>
              <a:endParaRPr lang="ko-KR" altLang="en-US" sz="27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22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5348" y="1366168"/>
            <a:ext cx="8753304" cy="4824536"/>
          </a:xfrm>
          <a:prstGeom prst="roundRect">
            <a:avLst>
              <a:gd name="adj" fmla="val 3768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</p:pic>
      <p:sp>
        <p:nvSpPr>
          <p:cNvPr id="9" name="직사각형 8"/>
          <p:cNvSpPr/>
          <p:nvPr/>
        </p:nvSpPr>
        <p:spPr>
          <a:xfrm>
            <a:off x="539552" y="1470554"/>
            <a:ext cx="38884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500" dirty="0" smtClean="0">
                <a:latin typeface="나눔명조" pitchFamily="18" charset="-127"/>
                <a:ea typeface="나눔명조" pitchFamily="18" charset="-127"/>
              </a:rPr>
              <a:t>지금은 남의 땅 </a:t>
            </a:r>
            <a:r>
              <a:rPr lang="en-US" altLang="ko-KR" sz="1500" dirty="0" smtClean="0">
                <a:latin typeface="나눔명조" pitchFamily="18" charset="-127"/>
                <a:ea typeface="나눔명조" pitchFamily="18" charset="-127"/>
              </a:rPr>
              <a:t>– </a:t>
            </a:r>
            <a:r>
              <a:rPr lang="ko-KR" altLang="en-US" sz="1500" dirty="0" smtClean="0">
                <a:latin typeface="나눔명조" pitchFamily="18" charset="-127"/>
                <a:ea typeface="나눔명조" pitchFamily="18" charset="-127"/>
              </a:rPr>
              <a:t>빼앗긴 들에도 봄은 오는가</a:t>
            </a:r>
            <a:r>
              <a:rPr lang="en-US" altLang="ko-KR" sz="1500" dirty="0" smtClean="0">
                <a:latin typeface="나눔명조" pitchFamily="18" charset="-127"/>
                <a:ea typeface="나눔명조" pitchFamily="18" charset="-127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sz="1500" dirty="0" smtClean="0">
                <a:latin typeface="나눔명조" pitchFamily="18" charset="-127"/>
                <a:ea typeface="나눔명조" pitchFamily="18" charset="-127"/>
              </a:rPr>
              <a:t>나는 온몸에 햇살을 받고</a:t>
            </a:r>
          </a:p>
          <a:p>
            <a:pPr>
              <a:lnSpc>
                <a:spcPct val="150000"/>
              </a:lnSpc>
            </a:pPr>
            <a:r>
              <a:rPr lang="ko-KR" altLang="en-US" sz="1500" dirty="0" smtClean="0">
                <a:latin typeface="나눔명조" pitchFamily="18" charset="-127"/>
                <a:ea typeface="나눔명조" pitchFamily="18" charset="-127"/>
              </a:rPr>
              <a:t>푸른 하늘 푸른 들이 맞붙은 곳으로</a:t>
            </a:r>
          </a:p>
          <a:p>
            <a:pPr>
              <a:lnSpc>
                <a:spcPct val="150000"/>
              </a:lnSpc>
            </a:pPr>
            <a:r>
              <a:rPr lang="ko-KR" altLang="en-US" sz="1500" dirty="0" smtClean="0">
                <a:latin typeface="나눔명조" pitchFamily="18" charset="-127"/>
                <a:ea typeface="나눔명조" pitchFamily="18" charset="-127"/>
              </a:rPr>
              <a:t>가르마 같은 논길을 따라 꿈속을 가듯 걸어만 간다</a:t>
            </a:r>
            <a:r>
              <a:rPr lang="en-US" altLang="ko-KR" sz="1500" dirty="0" smtClean="0">
                <a:latin typeface="나눔명조" pitchFamily="18" charset="-127"/>
                <a:ea typeface="나눔명조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500" dirty="0" smtClean="0">
                <a:latin typeface="나눔명조" pitchFamily="18" charset="-127"/>
                <a:ea typeface="나눔명조" pitchFamily="18" charset="-127"/>
              </a:rPr>
              <a:t>…(</a:t>
            </a:r>
            <a:r>
              <a:rPr lang="ko-KR" altLang="en-US" sz="1500" dirty="0" smtClean="0">
                <a:latin typeface="나눔명조" pitchFamily="18" charset="-127"/>
                <a:ea typeface="나눔명조" pitchFamily="18" charset="-127"/>
              </a:rPr>
              <a:t>중략</a:t>
            </a:r>
            <a:r>
              <a:rPr lang="en-US" altLang="ko-KR" sz="1500" dirty="0" smtClean="0">
                <a:latin typeface="나눔명조" pitchFamily="18" charset="-127"/>
                <a:ea typeface="나눔명조" pitchFamily="18" charset="-127"/>
              </a:rPr>
              <a:t>)…</a:t>
            </a:r>
          </a:p>
          <a:p>
            <a:pPr>
              <a:lnSpc>
                <a:spcPct val="150000"/>
              </a:lnSpc>
            </a:pPr>
            <a:r>
              <a:rPr lang="ko-KR" altLang="en-US" sz="1500" dirty="0" smtClean="0">
                <a:latin typeface="나눔명조" pitchFamily="18" charset="-127"/>
                <a:ea typeface="나눔명조" pitchFamily="18" charset="-127"/>
              </a:rPr>
              <a:t>나는 온몸에 풋내를 띠고</a:t>
            </a:r>
          </a:p>
          <a:p>
            <a:pPr>
              <a:lnSpc>
                <a:spcPct val="150000"/>
              </a:lnSpc>
            </a:pPr>
            <a:r>
              <a:rPr lang="ko-KR" altLang="en-US" sz="1500" dirty="0" smtClean="0">
                <a:latin typeface="나눔명조" pitchFamily="18" charset="-127"/>
                <a:ea typeface="나눔명조" pitchFamily="18" charset="-127"/>
              </a:rPr>
              <a:t>푸른 웃음 푸른 설움이 어우러진 사이로</a:t>
            </a:r>
          </a:p>
          <a:p>
            <a:pPr>
              <a:lnSpc>
                <a:spcPct val="150000"/>
              </a:lnSpc>
            </a:pPr>
            <a:r>
              <a:rPr lang="ko-KR" altLang="en-US" sz="1500" dirty="0" smtClean="0">
                <a:latin typeface="나눔명조" pitchFamily="18" charset="-127"/>
                <a:ea typeface="나눔명조" pitchFamily="18" charset="-127"/>
              </a:rPr>
              <a:t>다리를 절며 하루를 걷는다</a:t>
            </a:r>
            <a:r>
              <a:rPr lang="en-US" altLang="ko-KR" sz="1500" dirty="0" smtClean="0"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1500" dirty="0" smtClean="0">
                <a:latin typeface="나눔명조" pitchFamily="18" charset="-127"/>
                <a:ea typeface="나눔명조" pitchFamily="18" charset="-127"/>
              </a:rPr>
              <a:t>아마도 봄 신령이 지폈나 보다</a:t>
            </a:r>
            <a:r>
              <a:rPr lang="en-US" altLang="ko-KR" sz="1500" dirty="0" smtClean="0">
                <a:latin typeface="나눔명조" pitchFamily="18" charset="-127"/>
                <a:ea typeface="나눔명조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500" dirty="0" smtClean="0">
                <a:latin typeface="나눔명조" pitchFamily="18" charset="-127"/>
                <a:ea typeface="나눔명조" pitchFamily="18" charset="-127"/>
              </a:rPr>
              <a:t>그러나 지금은 </a:t>
            </a:r>
            <a:r>
              <a:rPr lang="en-US" altLang="ko-KR" sz="1500" dirty="0" smtClean="0">
                <a:latin typeface="나눔명조" pitchFamily="18" charset="-127"/>
                <a:ea typeface="나눔명조" pitchFamily="18" charset="-127"/>
              </a:rPr>
              <a:t>- </a:t>
            </a:r>
            <a:r>
              <a:rPr lang="ko-KR" altLang="en-US" sz="1500" dirty="0" smtClean="0">
                <a:latin typeface="나눔명조" pitchFamily="18" charset="-127"/>
                <a:ea typeface="나눔명조" pitchFamily="18" charset="-127"/>
              </a:rPr>
              <a:t>들을 빼앗겨</a:t>
            </a:r>
          </a:p>
          <a:p>
            <a:pPr>
              <a:lnSpc>
                <a:spcPct val="150000"/>
              </a:lnSpc>
            </a:pPr>
            <a:r>
              <a:rPr lang="ko-KR" altLang="en-US" sz="1500" dirty="0" smtClean="0">
                <a:latin typeface="나눔명조" pitchFamily="18" charset="-127"/>
                <a:ea typeface="나눔명조" pitchFamily="18" charset="-127"/>
              </a:rPr>
              <a:t>봄조차 빼앗기겠네</a:t>
            </a:r>
            <a:r>
              <a:rPr lang="en-US" altLang="ko-KR" sz="1500" dirty="0" smtClean="0">
                <a:latin typeface="나눔명조" pitchFamily="18" charset="-127"/>
                <a:ea typeface="나눔명조" pitchFamily="18" charset="-127"/>
              </a:rPr>
              <a:t>.</a:t>
            </a:r>
          </a:p>
          <a:p>
            <a:pPr algn="r">
              <a:lnSpc>
                <a:spcPct val="200000"/>
              </a:lnSpc>
            </a:pPr>
            <a:r>
              <a:rPr lang="en-US" altLang="ko-KR" sz="1500" dirty="0" smtClean="0">
                <a:latin typeface="나눔명조" pitchFamily="18" charset="-127"/>
                <a:ea typeface="나눔명조" pitchFamily="18" charset="-127"/>
              </a:rPr>
              <a:t>- </a:t>
            </a:r>
            <a:r>
              <a:rPr lang="ko-KR" altLang="en-US" sz="1500" dirty="0" smtClean="0">
                <a:latin typeface="나눔명조" pitchFamily="18" charset="-127"/>
                <a:ea typeface="나눔명조" pitchFamily="18" charset="-127"/>
              </a:rPr>
              <a:t>이상화</a:t>
            </a:r>
            <a:r>
              <a:rPr lang="en-US" altLang="ko-KR" sz="1500" dirty="0" smtClean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500" dirty="0" smtClean="0">
                <a:latin typeface="나눔명조" pitchFamily="18" charset="-127"/>
                <a:ea typeface="나눔명조" pitchFamily="18" charset="-127"/>
              </a:rPr>
              <a:t>「빼앗긴 들에도 봄은 오는가」</a:t>
            </a:r>
            <a:endParaRPr lang="ko-KR" altLang="en-US" sz="1500" dirty="0"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860032" y="1470554"/>
            <a:ext cx="4032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500" dirty="0" smtClean="0">
                <a:latin typeface="나눔명조" pitchFamily="18" charset="-127"/>
                <a:ea typeface="나눔명조" pitchFamily="18" charset="-127"/>
              </a:rPr>
              <a:t>그들이 전쟁을 하고 있는 것 못지않게 나도 식량과의 전쟁을 하고 있었다</a:t>
            </a:r>
            <a:r>
              <a:rPr lang="en-US" altLang="ko-KR" sz="1500" dirty="0" smtClean="0"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1500" dirty="0" smtClean="0">
                <a:latin typeface="나눔명조" pitchFamily="18" charset="-127"/>
                <a:ea typeface="나눔명조" pitchFamily="18" charset="-127"/>
              </a:rPr>
              <a:t>빨리 세상이 바뀌길 바라는 건</a:t>
            </a:r>
            <a:r>
              <a:rPr lang="en-US" altLang="ko-KR" sz="1500" dirty="0" smtClean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500" dirty="0" smtClean="0">
                <a:latin typeface="나눔명조" pitchFamily="18" charset="-127"/>
                <a:ea typeface="나눔명조" pitchFamily="18" charset="-127"/>
              </a:rPr>
              <a:t>이제 자유니 민주주의니 하는 이념의 문제가 아니었다</a:t>
            </a:r>
            <a:r>
              <a:rPr lang="en-US" altLang="ko-KR" sz="1500" dirty="0" smtClean="0"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1500" dirty="0" smtClean="0">
                <a:latin typeface="나눔명조" pitchFamily="18" charset="-127"/>
                <a:ea typeface="나눔명조" pitchFamily="18" charset="-127"/>
              </a:rPr>
              <a:t>우리 집 식량이 바닥나기 전에 먹을 것이 유통되고 먹을 걸 살 돈이 없으면 하다못해 구호물자라도 얻어먹을 수 있는 세상이 와야만 했다</a:t>
            </a:r>
            <a:r>
              <a:rPr lang="en-US" altLang="ko-KR" sz="1500" dirty="0" smtClean="0">
                <a:latin typeface="나눔명조" pitchFamily="18" charset="-127"/>
                <a:ea typeface="나눔명조" pitchFamily="18" charset="-127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altLang="ko-KR" sz="1500" dirty="0" smtClean="0">
                <a:latin typeface="나눔명조" pitchFamily="18" charset="-127"/>
                <a:ea typeface="나눔명조" pitchFamily="18" charset="-127"/>
              </a:rPr>
              <a:t>- </a:t>
            </a:r>
            <a:r>
              <a:rPr lang="ko-KR" altLang="en-US" sz="1500" dirty="0" smtClean="0">
                <a:latin typeface="나눔명조" pitchFamily="18" charset="-127"/>
                <a:ea typeface="나눔명조" pitchFamily="18" charset="-127"/>
              </a:rPr>
              <a:t>박완서</a:t>
            </a:r>
            <a:r>
              <a:rPr lang="en-US" altLang="ko-KR" sz="1500" dirty="0" smtClean="0">
                <a:latin typeface="나눔명조" pitchFamily="18" charset="-127"/>
                <a:ea typeface="나눔명조" pitchFamily="18" charset="-127"/>
              </a:rPr>
              <a:t>, 『</a:t>
            </a:r>
            <a:r>
              <a:rPr lang="ko-KR" altLang="en-US" sz="1500" dirty="0" smtClean="0">
                <a:latin typeface="나눔명조" pitchFamily="18" charset="-127"/>
                <a:ea typeface="나눔명조" pitchFamily="18" charset="-127"/>
              </a:rPr>
              <a:t>그 산이 정말 거기 있었을까</a:t>
            </a:r>
            <a:r>
              <a:rPr lang="en-US" altLang="ko-KR" sz="1500" dirty="0" smtClean="0">
                <a:latin typeface="나눔명조" pitchFamily="18" charset="-127"/>
                <a:ea typeface="나눔명조" pitchFamily="18" charset="-127"/>
              </a:rPr>
              <a:t>』</a:t>
            </a:r>
            <a:endParaRPr lang="ko-KR" altLang="en-US" sz="1500" dirty="0"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4" name="눈물 방울 13"/>
          <p:cNvSpPr/>
          <p:nvPr/>
        </p:nvSpPr>
        <p:spPr>
          <a:xfrm>
            <a:off x="231200" y="1507644"/>
            <a:ext cx="360040" cy="360040"/>
          </a:xfrm>
          <a:prstGeom prst="teardrop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1"/>
                </a:solidFill>
              </a:rPr>
              <a:t>가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15" name="눈물 방울 14"/>
          <p:cNvSpPr/>
          <p:nvPr/>
        </p:nvSpPr>
        <p:spPr>
          <a:xfrm>
            <a:off x="4559300" y="1507644"/>
            <a:ext cx="360040" cy="360040"/>
          </a:xfrm>
          <a:prstGeom prst="teardrop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1"/>
                </a:solidFill>
              </a:rPr>
              <a:t>나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0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23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시대 상황에 따른 행복의 기준</a:t>
              </a:r>
              <a:endParaRPr lang="ko-KR" altLang="en-US" sz="27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4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22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9512" y="1245882"/>
            <a:ext cx="8640960" cy="43088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>
              <a:buFont typeface="+mj-lt"/>
              <a:buAutoNum type="arabicPeriod"/>
            </a:pPr>
            <a:r>
              <a:rPr lang="en-US" altLang="ko-KR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가</a:t>
            </a:r>
            <a:r>
              <a:rPr lang="en-US" altLang="ko-KR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), (</a:t>
            </a:r>
            <a:r>
              <a:rPr lang="ko-KR" altLang="en-US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나</a:t>
            </a:r>
            <a:r>
              <a:rPr lang="en-US" altLang="ko-KR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의 시대 상황을 유추해 보자</a:t>
            </a:r>
            <a:r>
              <a:rPr lang="en-US" altLang="ko-KR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200" b="1" spc="-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512" y="3140968"/>
            <a:ext cx="8208912" cy="81176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>
              <a:lnSpc>
                <a:spcPct val="110000"/>
              </a:lnSpc>
              <a:buFont typeface="+mj-lt"/>
              <a:buAutoNum type="arabicPeriod" startAt="2"/>
            </a:pPr>
            <a:r>
              <a:rPr lang="en-US" altLang="ko-KR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가</a:t>
            </a:r>
            <a:r>
              <a:rPr lang="en-US" altLang="ko-KR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), (</a:t>
            </a:r>
            <a:r>
              <a:rPr lang="ko-KR" altLang="en-US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나</a:t>
            </a:r>
            <a:r>
              <a:rPr lang="en-US" altLang="ko-KR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의 시대 상황에서 사회 구성원들은 행복의 기준을 어디에 두었을까</a:t>
            </a:r>
            <a:r>
              <a:rPr lang="en-US" altLang="ko-KR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200" b="1" spc="-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1796172"/>
            <a:ext cx="7776864" cy="105676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96000" indent="-396000">
              <a:lnSpc>
                <a:spcPct val="120000"/>
              </a:lnSpc>
            </a:pP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가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) ‘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빼앗긴 들에도 봄은 오는가’에서 빼앗긴 들이라는 것은 일제 강점기에 일본에 의해 강제로 빼앗긴 우리나라의 시대적 상황을 의미한다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  <a:p>
            <a:pPr marL="396000" indent="-396000">
              <a:lnSpc>
                <a:spcPct val="120000"/>
              </a:lnSpc>
            </a:pP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나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) ‘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그 산이 정말 거기 있었을까’는 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6·25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전쟁이 배경이다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4066977"/>
            <a:ext cx="7776864" cy="238635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96000" indent="-396000">
              <a:lnSpc>
                <a:spcPct val="120000"/>
              </a:lnSpc>
            </a:pP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가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)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일제 강점기에는 많은 사람들이 조국의 독립과 자유로운 삶을 행복의 기준으로 삼았다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이 때문에 많은 독립운동가들은 개인의 삶을 희생하면서 독립운동에 참여하였다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일반 시민들도 만세 운동에 참여하거나 은밀하게 독립군을 지원하는 등의 방법을 통해 조국의 독립과 자유를 위해 노력하였다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  <a:p>
            <a:pPr marL="396000" indent="-396000">
              <a:lnSpc>
                <a:spcPct val="120000"/>
              </a:lnSpc>
            </a:pP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나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) 6·25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전쟁 당시에는 급격한 사회 혼란과 전쟁으로 인한 생명의 위협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그리고 경제적 궁핍으로 인하여 굶주림을 채우거나 생명을 유지하는 것이 삶의 목표이자 행복이었을 것이라 짐작된다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133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20138"/>
            <a:ext cx="8496944" cy="420115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② 지역 여건에 따른 행복의 기준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사막 지역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마실 물이 부족하여 깨끗한 물을 얻는 것만으로 행복을 느낌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북유럽 지역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일조량이 부족하여 햇볕을 쬐는 것으로 행복을 느낌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종교적 전통이 강한 지역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종교의 교리에 따라 살아가는 것이 행복의 기준이 됨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3" name="그림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4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시대와 지역에 따른 행복의 기준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238076" y="1202878"/>
              <a:ext cx="265809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1-2.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삶의 목적으로서의 행복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1372706"/>
            <a:ext cx="7380312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행복의 기준은 시대 상황이나 지역 여건에 따라 어떻게 다를까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23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75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>
            <a:off x="215516" y="1268760"/>
            <a:ext cx="8712968" cy="5112568"/>
          </a:xfrm>
          <a:prstGeom prst="rect">
            <a:avLst/>
          </a:prstGeom>
          <a:solidFill>
            <a:srgbClr val="F5F5F5"/>
          </a:solidFill>
          <a:ln w="76200">
            <a:solidFill>
              <a:schemeClr val="bg1"/>
            </a:solidFill>
          </a:ln>
          <a:effectLst>
            <a:outerShdw blurRad="508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7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지역 여건과 행복의 기준</a:t>
              </a:r>
              <a:endParaRPr lang="ko-KR" altLang="en-US" sz="27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23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395592" y="1392084"/>
            <a:ext cx="8352872" cy="4865920"/>
            <a:chOff x="395592" y="1340768"/>
            <a:chExt cx="8352872" cy="4865920"/>
          </a:xfrm>
        </p:grpSpPr>
        <p:grpSp>
          <p:nvGrpSpPr>
            <p:cNvPr id="24" name="그룹 23"/>
            <p:cNvGrpSpPr/>
            <p:nvPr/>
          </p:nvGrpSpPr>
          <p:grpSpPr>
            <a:xfrm>
              <a:off x="395592" y="1340768"/>
              <a:ext cx="8352872" cy="2677656"/>
              <a:chOff x="395592" y="1294160"/>
              <a:chExt cx="8352872" cy="2677656"/>
            </a:xfrm>
          </p:grpSpPr>
          <p:sp>
            <p:nvSpPr>
              <p:cNvPr id="16" name="모서리가 둥근 직사각형 15"/>
              <p:cNvSpPr/>
              <p:nvPr/>
            </p:nvSpPr>
            <p:spPr>
              <a:xfrm>
                <a:off x="395592" y="1425476"/>
                <a:ext cx="504000" cy="21602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ko-KR" altLang="en-US" sz="1200" b="1" dirty="0" smtClean="0">
                    <a:solidFill>
                      <a:schemeClr val="bg1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자료 </a:t>
                </a:r>
                <a:r>
                  <a:rPr lang="en-US" altLang="ko-KR" sz="1200" b="1" dirty="0" smtClean="0">
                    <a:solidFill>
                      <a:schemeClr val="bg1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1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직사각형 17"/>
              <p:cNvSpPr/>
              <p:nvPr/>
            </p:nvSpPr>
            <p:spPr>
              <a:xfrm>
                <a:off x="899592" y="1294160"/>
                <a:ext cx="7848872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600" dirty="0" smtClean="0">
                    <a:latin typeface="나눔명조" pitchFamily="18" charset="-127"/>
                    <a:ea typeface="나눔명조" pitchFamily="18" charset="-127"/>
                  </a:rPr>
                  <a:t>벼는 물이 어느 정도 고여 있는 논에서 자라기 때문에 물을 대는 일이 중요하다</a:t>
                </a:r>
                <a:r>
                  <a:rPr lang="en-US" altLang="ko-KR" sz="1600" dirty="0" smtClean="0">
                    <a:latin typeface="나눔명조" pitchFamily="18" charset="-127"/>
                    <a:ea typeface="나눔명조" pitchFamily="18" charset="-127"/>
                  </a:rPr>
                  <a:t>. </a:t>
                </a:r>
                <a:r>
                  <a:rPr lang="ko-KR" altLang="en-US" sz="1600" dirty="0" smtClean="0">
                    <a:latin typeface="나눔명조" pitchFamily="18" charset="-127"/>
                    <a:ea typeface="나눔명조" pitchFamily="18" charset="-127"/>
                  </a:rPr>
                  <a:t>공동체는 물길을 함께 만들고 공유하며 살아간다</a:t>
                </a:r>
                <a:r>
                  <a:rPr lang="en-US" altLang="ko-KR" sz="1600" dirty="0" smtClean="0">
                    <a:latin typeface="나눔명조" pitchFamily="18" charset="-127"/>
                    <a:ea typeface="나눔명조" pitchFamily="18" charset="-127"/>
                  </a:rPr>
                  <a:t>. </a:t>
                </a:r>
                <a:r>
                  <a:rPr lang="ko-KR" altLang="en-US" sz="1600" dirty="0" smtClean="0">
                    <a:latin typeface="나눔명조" pitchFamily="18" charset="-127"/>
                    <a:ea typeface="나눔명조" pitchFamily="18" charset="-127"/>
                  </a:rPr>
                  <a:t>이 과정에서 자연스럽게 집단을 중요시하는 정서가 생기고 협력을 중시하는 공동체 문화가 형성된다</a:t>
                </a:r>
                <a:r>
                  <a:rPr lang="en-US" altLang="ko-KR" sz="1600" dirty="0" smtClean="0">
                    <a:latin typeface="나눔명조" pitchFamily="18" charset="-127"/>
                    <a:ea typeface="나눔명조" pitchFamily="18" charset="-127"/>
                  </a:rPr>
                  <a:t>. </a:t>
                </a:r>
                <a:r>
                  <a:rPr lang="ko-KR" altLang="en-US" sz="1600" dirty="0" smtClean="0">
                    <a:latin typeface="나눔명조" pitchFamily="18" charset="-127"/>
                    <a:ea typeface="나눔명조" pitchFamily="18" charset="-127"/>
                  </a:rPr>
                  <a:t>반면</a:t>
                </a:r>
                <a:r>
                  <a:rPr lang="en-US" altLang="ko-KR" sz="1600" dirty="0" smtClean="0">
                    <a:latin typeface="나눔명조" pitchFamily="18" charset="-127"/>
                    <a:ea typeface="나눔명조" pitchFamily="18" charset="-127"/>
                  </a:rPr>
                  <a:t>, </a:t>
                </a:r>
                <a:r>
                  <a:rPr lang="ko-KR" altLang="en-US" sz="1600" dirty="0" smtClean="0">
                    <a:latin typeface="나눔명조" pitchFamily="18" charset="-127"/>
                    <a:ea typeface="나눔명조" pitchFamily="18" charset="-127"/>
                  </a:rPr>
                  <a:t>밀은 맨땅에서 자라기 때문에 관개 시설을 만들 필요가 없다</a:t>
                </a:r>
                <a:r>
                  <a:rPr lang="en-US" altLang="ko-KR" sz="1600" dirty="0" smtClean="0">
                    <a:latin typeface="나눔명조" pitchFamily="18" charset="-127"/>
                    <a:ea typeface="나눔명조" pitchFamily="18" charset="-127"/>
                  </a:rPr>
                  <a:t>. </a:t>
                </a:r>
                <a:r>
                  <a:rPr lang="ko-KR" altLang="en-US" sz="1600" dirty="0" smtClean="0">
                    <a:latin typeface="나눔명조" pitchFamily="18" charset="-127"/>
                    <a:ea typeface="나눔명조" pitchFamily="18" charset="-127"/>
                  </a:rPr>
                  <a:t>서로 협력해야 할 작업이 없고 모여 살지 않아도 농사를 지을 수 있기 때문에</a:t>
                </a:r>
                <a:r>
                  <a:rPr lang="en-US" altLang="ko-KR" sz="1600" dirty="0" smtClean="0">
                    <a:latin typeface="나눔명조" pitchFamily="18" charset="-127"/>
                    <a:ea typeface="나눔명조" pitchFamily="18" charset="-127"/>
                  </a:rPr>
                  <a:t>, </a:t>
                </a:r>
                <a:r>
                  <a:rPr lang="ko-KR" altLang="en-US" sz="1600" dirty="0" smtClean="0">
                    <a:latin typeface="나눔명조" pitchFamily="18" charset="-127"/>
                    <a:ea typeface="나눔명조" pitchFamily="18" charset="-127"/>
                  </a:rPr>
                  <a:t>밀 농사를 짓는 사회는 개인적인 생활 방식이 자리 잡았고 사람들은 독립적인 성향을 보인다</a:t>
                </a:r>
                <a:r>
                  <a:rPr lang="en-US" altLang="ko-KR" sz="1600" dirty="0" smtClean="0">
                    <a:latin typeface="나눔명조" pitchFamily="18" charset="-127"/>
                    <a:ea typeface="나눔명조" pitchFamily="18" charset="-127"/>
                  </a:rPr>
                  <a:t>.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en-US" altLang="ko-KR" sz="1600" dirty="0" smtClean="0">
                    <a:latin typeface="나눔명조" pitchFamily="18" charset="-127"/>
                    <a:ea typeface="나눔명조" pitchFamily="18" charset="-127"/>
                  </a:rPr>
                  <a:t>- 『</a:t>
                </a:r>
                <a:r>
                  <a:rPr lang="ko-KR" altLang="en-US" sz="1600" dirty="0" err="1" smtClean="0">
                    <a:latin typeface="나눔명조" pitchFamily="18" charset="-127"/>
                    <a:ea typeface="나눔명조" pitchFamily="18" charset="-127"/>
                  </a:rPr>
                  <a:t>이코노믹리뷰</a:t>
                </a:r>
                <a:r>
                  <a:rPr lang="en-US" altLang="ko-KR" sz="1600" dirty="0" smtClean="0">
                    <a:latin typeface="나눔명조" pitchFamily="18" charset="-127"/>
                    <a:ea typeface="나눔명조" pitchFamily="18" charset="-127"/>
                  </a:rPr>
                  <a:t>』, 2014. 6. 4.</a:t>
                </a:r>
                <a:endParaRPr lang="ko-KR" altLang="en-US" sz="1600" dirty="0">
                  <a:latin typeface="나눔명조" pitchFamily="18" charset="-127"/>
                  <a:ea typeface="나눔명조" pitchFamily="18" charset="-127"/>
                </a:endParaRPr>
              </a:p>
            </p:txBody>
          </p:sp>
        </p:grpSp>
        <p:grpSp>
          <p:nvGrpSpPr>
            <p:cNvPr id="23" name="그룹 22"/>
            <p:cNvGrpSpPr/>
            <p:nvPr/>
          </p:nvGrpSpPr>
          <p:grpSpPr>
            <a:xfrm>
              <a:off x="395592" y="4267696"/>
              <a:ext cx="8352872" cy="1938992"/>
              <a:chOff x="395592" y="4221088"/>
              <a:chExt cx="8352872" cy="1938992"/>
            </a:xfrm>
          </p:grpSpPr>
          <p:sp>
            <p:nvSpPr>
              <p:cNvPr id="19" name="직사각형 18"/>
              <p:cNvSpPr/>
              <p:nvPr/>
            </p:nvSpPr>
            <p:spPr>
              <a:xfrm>
                <a:off x="899592" y="4221088"/>
                <a:ext cx="7848872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600" dirty="0" smtClean="0">
                    <a:latin typeface="나눔명조" pitchFamily="18" charset="-127"/>
                    <a:ea typeface="나눔명조" pitchFamily="18" charset="-127"/>
                  </a:rPr>
                  <a:t>미국과 일본 대학생들에게 작은 휴대용 컴퓨터를 나누어 주고</a:t>
                </a:r>
                <a:r>
                  <a:rPr lang="en-US" altLang="ko-KR" sz="1600" dirty="0" smtClean="0">
                    <a:latin typeface="나눔명조" pitchFamily="18" charset="-127"/>
                    <a:ea typeface="나눔명조" pitchFamily="18" charset="-127"/>
                  </a:rPr>
                  <a:t>, </a:t>
                </a:r>
                <a:r>
                  <a:rPr lang="ko-KR" altLang="en-US" sz="1600" dirty="0" smtClean="0">
                    <a:latin typeface="나눔명조" pitchFamily="18" charset="-127"/>
                    <a:ea typeface="나눔명조" pitchFamily="18" charset="-127"/>
                  </a:rPr>
                  <a:t>신호가 울릴 때마다 자신의 감정 상태를 컴퓨터로 실시간 보고하도록 했다</a:t>
                </a:r>
                <a:r>
                  <a:rPr lang="en-US" altLang="ko-KR" sz="1600" dirty="0" smtClean="0">
                    <a:latin typeface="나눔명조" pitchFamily="18" charset="-127"/>
                    <a:ea typeface="나눔명조" pitchFamily="18" charset="-127"/>
                  </a:rPr>
                  <a:t>. </a:t>
                </a:r>
                <a:r>
                  <a:rPr lang="ko-KR" altLang="en-US" sz="1600" dirty="0" smtClean="0">
                    <a:latin typeface="나눔명조" pitchFamily="18" charset="-127"/>
                    <a:ea typeface="나눔명조" pitchFamily="18" charset="-127"/>
                  </a:rPr>
                  <a:t>그 결과 일본 학생들은 미국 학생들보다 친구와 함께 있을 때 더 행복하다는 보고가 많았으나</a:t>
                </a:r>
                <a:r>
                  <a:rPr lang="en-US" altLang="ko-KR" sz="1600" dirty="0" smtClean="0">
                    <a:latin typeface="나눔명조" pitchFamily="18" charset="-127"/>
                    <a:ea typeface="나눔명조" pitchFamily="18" charset="-127"/>
                  </a:rPr>
                  <a:t>, </a:t>
                </a:r>
                <a:r>
                  <a:rPr lang="ko-KR" altLang="en-US" sz="1600" dirty="0" smtClean="0">
                    <a:latin typeface="나눔명조" pitchFamily="18" charset="-127"/>
                    <a:ea typeface="나눔명조" pitchFamily="18" charset="-127"/>
                  </a:rPr>
                  <a:t>미국 학생들은 선물을 받거나 과제를 성공적으로 완수했을 때 더 많은 행복을 느꼈다</a:t>
                </a:r>
                <a:r>
                  <a:rPr lang="en-US" altLang="ko-KR" sz="1600" dirty="0" smtClean="0">
                    <a:latin typeface="나눔명조" pitchFamily="18" charset="-127"/>
                    <a:ea typeface="나눔명조" pitchFamily="18" charset="-127"/>
                  </a:rPr>
                  <a:t>.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en-US" altLang="ko-KR" sz="1600" dirty="0" smtClean="0">
                    <a:latin typeface="나눔명조" pitchFamily="18" charset="-127"/>
                    <a:ea typeface="나눔명조" pitchFamily="18" charset="-127"/>
                  </a:rPr>
                  <a:t>- </a:t>
                </a:r>
                <a:r>
                  <a:rPr lang="ko-KR" altLang="en-US" sz="1600" dirty="0" smtClean="0">
                    <a:latin typeface="나눔명조" pitchFamily="18" charset="-127"/>
                    <a:ea typeface="나눔명조" pitchFamily="18" charset="-127"/>
                  </a:rPr>
                  <a:t>최현석</a:t>
                </a:r>
                <a:r>
                  <a:rPr lang="en-US" altLang="ko-KR" sz="1600" dirty="0" smtClean="0">
                    <a:latin typeface="나눔명조" pitchFamily="18" charset="-127"/>
                    <a:ea typeface="나눔명조" pitchFamily="18" charset="-127"/>
                  </a:rPr>
                  <a:t>, 『</a:t>
                </a:r>
                <a:r>
                  <a:rPr lang="ko-KR" altLang="en-US" sz="1600" dirty="0" smtClean="0">
                    <a:latin typeface="나눔명조" pitchFamily="18" charset="-127"/>
                    <a:ea typeface="나눔명조" pitchFamily="18" charset="-127"/>
                  </a:rPr>
                  <a:t>인간의 모든 감정</a:t>
                </a:r>
                <a:r>
                  <a:rPr lang="en-US" altLang="ko-KR" sz="1600" dirty="0" smtClean="0">
                    <a:latin typeface="나눔명조" pitchFamily="18" charset="-127"/>
                    <a:ea typeface="나눔명조" pitchFamily="18" charset="-127"/>
                  </a:rPr>
                  <a:t>』</a:t>
                </a:r>
                <a:endParaRPr lang="ko-KR" altLang="en-US" sz="1600" dirty="0">
                  <a:latin typeface="나눔명조" pitchFamily="18" charset="-127"/>
                  <a:ea typeface="나눔명조" pitchFamily="18" charset="-127"/>
                </a:endParaRPr>
              </a:p>
            </p:txBody>
          </p:sp>
          <p:sp>
            <p:nvSpPr>
              <p:cNvPr id="21" name="모서리가 둥근 직사각형 20"/>
              <p:cNvSpPr/>
              <p:nvPr/>
            </p:nvSpPr>
            <p:spPr>
              <a:xfrm>
                <a:off x="395592" y="4340781"/>
                <a:ext cx="504000" cy="21602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ko-KR" altLang="en-US" sz="1200" b="1" dirty="0" smtClean="0">
                    <a:solidFill>
                      <a:schemeClr val="bg1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자료 </a:t>
                </a:r>
                <a:r>
                  <a:rPr lang="en-US" altLang="ko-KR" sz="1200" b="1" dirty="0" smtClean="0">
                    <a:solidFill>
                      <a:schemeClr val="bg1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2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120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79512" y="1245882"/>
            <a:ext cx="8568952" cy="76944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>
              <a:buFont typeface="+mj-lt"/>
              <a:buAutoNum type="arabicPeriod"/>
            </a:pPr>
            <a:r>
              <a:rPr lang="ko-KR" altLang="en-US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자료</a:t>
            </a:r>
            <a:r>
              <a:rPr lang="en-US" altLang="ko-KR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ko-KR" altLang="en-US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을 보고 벼농사 지역과 밀 농사 지역에서 사람들의 생활 방식이 어떻게 다른지 정리해 보자</a:t>
            </a:r>
            <a:r>
              <a:rPr lang="en-US" altLang="ko-KR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200" b="1" spc="-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512" y="3455944"/>
            <a:ext cx="8568952" cy="83715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>
              <a:lnSpc>
                <a:spcPct val="110000"/>
              </a:lnSpc>
              <a:buFont typeface="+mj-lt"/>
              <a:buAutoNum type="arabicPeriod" startAt="2"/>
            </a:pPr>
            <a:r>
              <a:rPr lang="ko-KR" altLang="en-US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자료</a:t>
            </a:r>
            <a:r>
              <a:rPr lang="en-US" altLang="ko-KR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ko-KR" altLang="en-US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과 같은 생활 방식의 차이가 동서양 사람들의 행복의 기준에 어떤 영향을 주었는지 자료</a:t>
            </a:r>
            <a:r>
              <a:rPr lang="en-US" altLang="ko-KR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r>
              <a:rPr lang="ko-KR" altLang="en-US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에서 찾아보자</a:t>
            </a:r>
            <a:r>
              <a:rPr lang="en-US" altLang="ko-KR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200" b="1" spc="-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8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1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7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지역 여건과 행복의 기준</a:t>
              </a:r>
              <a:endParaRPr lang="ko-KR" altLang="en-US" sz="27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2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23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2084655"/>
            <a:ext cx="7776864" cy="120032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벼농사 지역 사람들은 함께 일을 하는 산업적 특성 때문에 자연스럽게 공동체를 중시하는 사고방식과 생활 방식을 가지게 된다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반면 밀 농사를 짓는 지역 사람들은 협력이 </a:t>
            </a:r>
            <a:r>
              <a:rPr lang="ko-KR" altLang="en-US" spc="-100" dirty="0" err="1" smtClean="0">
                <a:solidFill>
                  <a:srgbClr val="FF0000"/>
                </a:solidFill>
                <a:latin typeface="+mn-ea"/>
              </a:rPr>
              <a:t>필요없는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 산업적 특성 때문에 개인주의적 사고방식과 생활 양식을 가지게 되었을 것이다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3568" y="4388911"/>
            <a:ext cx="7776864" cy="92333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미국 학생들은 개인적인 이유로 만족감을 느끼지만 일본 학생들은 공동체 속에서 만족감을 느낀다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이는 자료 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1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에 나타난 가치관이 원인으로 작용했을 가능성이 있다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133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3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한국</a:t>
              </a:r>
              <a:r>
                <a:rPr lang="en-US" altLang="ko-KR" sz="23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·</a:t>
              </a:r>
              <a:r>
                <a:rPr lang="ko-KR" altLang="en-US" sz="23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중국</a:t>
              </a:r>
              <a:r>
                <a:rPr lang="en-US" altLang="ko-KR" sz="23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·</a:t>
              </a:r>
              <a:r>
                <a:rPr lang="ko-KR" altLang="en-US" sz="23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일본</a:t>
              </a:r>
              <a:r>
                <a:rPr lang="en-US" altLang="ko-KR" sz="23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·</a:t>
              </a:r>
              <a:r>
                <a:rPr lang="ko-KR" altLang="en-US" sz="23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미국 사람들은 무엇에서 행복을 느낄까</a:t>
              </a:r>
              <a:r>
                <a:rPr lang="en-US" altLang="ko-KR" sz="23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?</a:t>
              </a:r>
              <a:endParaRPr lang="ko-KR" altLang="en-US" sz="23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24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124744"/>
            <a:ext cx="8568952" cy="81253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</a:pPr>
            <a:r>
              <a:rPr lang="en-US" altLang="ko-KR" spc="-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	</a:t>
            </a:r>
            <a:r>
              <a:rPr lang="ko-KR" altLang="en-US" spc="-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다음은 사람들이 무엇에서 행복을 느끼는지 알아보기 위해서 </a:t>
            </a:r>
            <a:r>
              <a:rPr lang="ko-KR" altLang="en-US" spc="-8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빅데이터</a:t>
            </a:r>
            <a:r>
              <a:rPr lang="en-US" altLang="ko-KR" spc="-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(big data)</a:t>
            </a:r>
            <a:r>
              <a:rPr lang="ko-KR" altLang="en-US" spc="-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를 분석한 자료이다</a:t>
            </a:r>
            <a:r>
              <a:rPr lang="en-US" altLang="ko-KR" spc="-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217960"/>
            <a:ext cx="272859" cy="26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직사각형 15"/>
          <p:cNvSpPr/>
          <p:nvPr/>
        </p:nvSpPr>
        <p:spPr>
          <a:xfrm>
            <a:off x="575556" y="5229200"/>
            <a:ext cx="7992888" cy="1353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>
              <a:lnSpc>
                <a:spcPct val="140000"/>
              </a:lnSpc>
              <a:buFont typeface="나눔명조" pitchFamily="18" charset="-127"/>
              <a:buChar char="–"/>
            </a:pPr>
            <a:r>
              <a:rPr lang="ko-KR" altLang="en-US" sz="1200" spc="-70" dirty="0" err="1" smtClean="0">
                <a:latin typeface="맑은 고딕" pitchFamily="50" charset="-127"/>
                <a:ea typeface="맑은 고딕" pitchFamily="50" charset="-127"/>
              </a:rPr>
              <a:t>빅데이터</a:t>
            </a:r>
            <a:r>
              <a:rPr lang="ko-KR" altLang="en-US" sz="1200" spc="-70" dirty="0" smtClean="0">
                <a:latin typeface="맑은 고딕" pitchFamily="50" charset="-127"/>
                <a:ea typeface="맑은 고딕" pitchFamily="50" charset="-127"/>
              </a:rPr>
              <a:t> 분석</a:t>
            </a:r>
            <a:r>
              <a:rPr lang="en-US" altLang="ko-KR" sz="1200" spc="-7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200" spc="-70" dirty="0" smtClean="0">
                <a:latin typeface="맑은 고딕" pitchFamily="50" charset="-127"/>
                <a:ea typeface="맑은 고딕" pitchFamily="50" charset="-127"/>
              </a:rPr>
              <a:t>다양한 형태의 데이터 자료를 대량으로 분석하여 그 안에서 경향성을 찾아내는 연구 방법</a:t>
            </a:r>
          </a:p>
          <a:p>
            <a:pPr marL="360000" indent="-360000">
              <a:lnSpc>
                <a:spcPct val="140000"/>
              </a:lnSpc>
              <a:buFont typeface="나눔명조" pitchFamily="18" charset="-127"/>
              <a:buChar char="–"/>
            </a:pPr>
            <a:r>
              <a:rPr lang="ko-KR" altLang="en-US" sz="1200" spc="-70" dirty="0" smtClean="0">
                <a:latin typeface="맑은 고딕" pitchFamily="50" charset="-127"/>
                <a:ea typeface="맑은 고딕" pitchFamily="50" charset="-127"/>
              </a:rPr>
              <a:t>분석 방법</a:t>
            </a:r>
            <a:r>
              <a:rPr lang="en-US" altLang="ko-KR" sz="1200" spc="-70" dirty="0" smtClean="0">
                <a:latin typeface="맑은 고딕" pitchFamily="50" charset="-127"/>
                <a:ea typeface="맑은 고딕" pitchFamily="50" charset="-127"/>
              </a:rPr>
              <a:t>: 2015</a:t>
            </a:r>
            <a:r>
              <a:rPr lang="ko-KR" altLang="en-US" sz="1200" spc="-70" dirty="0" smtClean="0"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200" spc="-7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200" spc="-70" dirty="0" smtClean="0"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sz="1200" spc="-7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200" spc="-70" dirty="0" smtClean="0">
                <a:latin typeface="맑은 고딕" pitchFamily="50" charset="-127"/>
                <a:ea typeface="맑은 고딕" pitchFamily="50" charset="-127"/>
              </a:rPr>
              <a:t>일부터 </a:t>
            </a:r>
            <a:r>
              <a:rPr lang="en-US" altLang="ko-KR" sz="1200" spc="-70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sz="1200" spc="-70" dirty="0" smtClean="0"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sz="1200" spc="-70" dirty="0" smtClean="0">
                <a:latin typeface="맑은 고딕" pitchFamily="50" charset="-127"/>
                <a:ea typeface="맑은 고딕" pitchFamily="50" charset="-127"/>
              </a:rPr>
              <a:t>23</a:t>
            </a:r>
            <a:r>
              <a:rPr lang="ko-KR" altLang="en-US" sz="1200" spc="-70" dirty="0" smtClean="0">
                <a:latin typeface="맑은 고딕" pitchFamily="50" charset="-127"/>
                <a:ea typeface="맑은 고딕" pitchFamily="50" charset="-127"/>
              </a:rPr>
              <a:t>일까지 한국</a:t>
            </a:r>
            <a:r>
              <a:rPr lang="en-US" altLang="ko-KR" sz="1200" spc="-7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spc="-70" dirty="0" smtClean="0">
                <a:latin typeface="맑은 고딕" pitchFamily="50" charset="-127"/>
                <a:ea typeface="맑은 고딕" pitchFamily="50" charset="-127"/>
              </a:rPr>
              <a:t>중국</a:t>
            </a:r>
            <a:r>
              <a:rPr lang="en-US" altLang="ko-KR" sz="1200" spc="-7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spc="-70" dirty="0" smtClean="0">
                <a:latin typeface="맑은 고딕" pitchFamily="50" charset="-127"/>
                <a:ea typeface="맑은 고딕" pitchFamily="50" charset="-127"/>
              </a:rPr>
              <a:t>일본</a:t>
            </a:r>
            <a:r>
              <a:rPr lang="en-US" altLang="ko-KR" sz="1200" spc="-7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spc="-70" dirty="0" smtClean="0">
                <a:latin typeface="맑은 고딕" pitchFamily="50" charset="-127"/>
                <a:ea typeface="맑은 고딕" pitchFamily="50" charset="-127"/>
              </a:rPr>
              <a:t>미국 </a:t>
            </a:r>
            <a:r>
              <a:rPr lang="en-US" altLang="ko-KR" sz="1200" spc="-70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sz="1200" spc="-70" dirty="0" smtClean="0">
                <a:latin typeface="맑은 고딕" pitchFamily="50" charset="-127"/>
                <a:ea typeface="맑은 고딕" pitchFamily="50" charset="-127"/>
              </a:rPr>
              <a:t>개국 누리 </a:t>
            </a:r>
            <a:r>
              <a:rPr lang="ko-KR" altLang="en-US" sz="1200" spc="-70" dirty="0" err="1" smtClean="0">
                <a:latin typeface="맑은 고딕" pitchFamily="50" charset="-127"/>
                <a:ea typeface="맑은 고딕" pitchFamily="50" charset="-127"/>
              </a:rPr>
              <a:t>소통망</a:t>
            </a:r>
            <a:r>
              <a:rPr lang="en-US" altLang="ko-KR" sz="1200" spc="-70" dirty="0" smtClean="0">
                <a:latin typeface="맑은 고딕" pitchFamily="50" charset="-127"/>
                <a:ea typeface="맑은 고딕" pitchFamily="50" charset="-127"/>
              </a:rPr>
              <a:t>(SNS)</a:t>
            </a:r>
            <a:r>
              <a:rPr lang="ko-KR" altLang="en-US" sz="1200" spc="-70" dirty="0" smtClean="0">
                <a:latin typeface="맑은 고딕" pitchFamily="50" charset="-127"/>
                <a:ea typeface="맑은 고딕" pitchFamily="50" charset="-127"/>
              </a:rPr>
              <a:t>과 뉴스에서 행복과 함께 언급된 단어</a:t>
            </a:r>
          </a:p>
          <a:p>
            <a:pPr marL="360000" indent="-360000">
              <a:lnSpc>
                <a:spcPct val="140000"/>
              </a:lnSpc>
              <a:buFont typeface="나눔명조" pitchFamily="18" charset="-127"/>
              <a:buChar char="–"/>
            </a:pPr>
            <a:r>
              <a:rPr lang="en-US" altLang="ko-KR" sz="1200" spc="-7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200" spc="-70" dirty="0" smtClean="0">
                <a:latin typeface="맑은 고딕" pitchFamily="50" charset="-127"/>
                <a:ea typeface="맑은 고딕" pitchFamily="50" charset="-127"/>
              </a:rPr>
              <a:t>억 개를 분석해 연관성이 높은 것만 표시</a:t>
            </a:r>
          </a:p>
          <a:p>
            <a:pPr marL="360000" indent="-360000">
              <a:lnSpc>
                <a:spcPct val="140000"/>
              </a:lnSpc>
              <a:buFont typeface="나눔명조" pitchFamily="18" charset="-127"/>
              <a:buChar char="–"/>
            </a:pPr>
            <a:r>
              <a:rPr lang="ko-KR" altLang="en-US" sz="1200" spc="-70" dirty="0" smtClean="0">
                <a:latin typeface="맑은 고딕" pitchFamily="50" charset="-127"/>
                <a:ea typeface="맑은 고딕" pitchFamily="50" charset="-127"/>
              </a:rPr>
              <a:t>표시 방법</a:t>
            </a:r>
            <a:r>
              <a:rPr lang="en-US" altLang="ko-KR" sz="1200" spc="-7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200" spc="-70" dirty="0" smtClean="0">
                <a:latin typeface="맑은 고딕" pitchFamily="50" charset="-127"/>
                <a:ea typeface="맑은 고딕" pitchFamily="50" charset="-127"/>
              </a:rPr>
              <a:t>단어의 색이 진하고 크기가 클수록 행복과 밀접한 관련이 있음</a:t>
            </a:r>
            <a:endParaRPr lang="ko-KR" altLang="en-US" sz="1200" spc="-7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225" y="2060848"/>
            <a:ext cx="4073767" cy="281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74429" y="2060848"/>
            <a:ext cx="4190059" cy="26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직선 연결선 20"/>
          <p:cNvCxnSpPr/>
          <p:nvPr/>
        </p:nvCxnSpPr>
        <p:spPr>
          <a:xfrm flipV="1">
            <a:off x="4644008" y="1988840"/>
            <a:ext cx="0" cy="295232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0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79512" y="1124744"/>
            <a:ext cx="8568952" cy="81253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</a:pPr>
            <a:r>
              <a:rPr lang="en-US" altLang="ko-KR" spc="-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	</a:t>
            </a:r>
            <a:r>
              <a:rPr lang="ko-KR" altLang="en-US" spc="-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다음은 사람들이 무엇에서 행복을 느끼는지 알아보기 위해서 </a:t>
            </a:r>
            <a:r>
              <a:rPr lang="ko-KR" altLang="en-US" spc="-8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빅데이터</a:t>
            </a:r>
            <a:r>
              <a:rPr lang="en-US" altLang="ko-KR" spc="-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(big data)</a:t>
            </a:r>
            <a:r>
              <a:rPr lang="ko-KR" altLang="en-US" spc="-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를 분석한 자료이다</a:t>
            </a:r>
            <a:r>
              <a:rPr lang="en-US" altLang="ko-KR" spc="-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17960"/>
            <a:ext cx="272859" cy="26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직사각형 15"/>
          <p:cNvSpPr/>
          <p:nvPr/>
        </p:nvSpPr>
        <p:spPr>
          <a:xfrm>
            <a:off x="575556" y="5229200"/>
            <a:ext cx="7992888" cy="1353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>
              <a:lnSpc>
                <a:spcPct val="140000"/>
              </a:lnSpc>
              <a:buFont typeface="나눔명조" pitchFamily="18" charset="-127"/>
              <a:buChar char="–"/>
            </a:pPr>
            <a:r>
              <a:rPr lang="ko-KR" altLang="en-US" sz="1200" spc="-70" dirty="0" err="1" smtClean="0">
                <a:latin typeface="맑은 고딕" pitchFamily="50" charset="-127"/>
                <a:ea typeface="맑은 고딕" pitchFamily="50" charset="-127"/>
              </a:rPr>
              <a:t>빅데이터</a:t>
            </a:r>
            <a:r>
              <a:rPr lang="ko-KR" altLang="en-US" sz="1200" spc="-70" dirty="0" smtClean="0">
                <a:latin typeface="맑은 고딕" pitchFamily="50" charset="-127"/>
                <a:ea typeface="맑은 고딕" pitchFamily="50" charset="-127"/>
              </a:rPr>
              <a:t> 분석</a:t>
            </a:r>
            <a:r>
              <a:rPr lang="en-US" altLang="ko-KR" sz="1200" spc="-7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200" spc="-70" dirty="0" smtClean="0">
                <a:latin typeface="맑은 고딕" pitchFamily="50" charset="-127"/>
                <a:ea typeface="맑은 고딕" pitchFamily="50" charset="-127"/>
              </a:rPr>
              <a:t>다양한 형태의 데이터 자료를 대량으로 분석하여 그 안에서 경향성을 찾아내는 연구 방법</a:t>
            </a:r>
          </a:p>
          <a:p>
            <a:pPr marL="360000" indent="-360000">
              <a:lnSpc>
                <a:spcPct val="140000"/>
              </a:lnSpc>
              <a:buFont typeface="나눔명조" pitchFamily="18" charset="-127"/>
              <a:buChar char="–"/>
            </a:pPr>
            <a:r>
              <a:rPr lang="ko-KR" altLang="en-US" sz="1200" spc="-70" dirty="0" smtClean="0">
                <a:latin typeface="맑은 고딕" pitchFamily="50" charset="-127"/>
                <a:ea typeface="맑은 고딕" pitchFamily="50" charset="-127"/>
              </a:rPr>
              <a:t>분석 방법</a:t>
            </a:r>
            <a:r>
              <a:rPr lang="en-US" altLang="ko-KR" sz="1200" spc="-70" dirty="0" smtClean="0">
                <a:latin typeface="맑은 고딕" pitchFamily="50" charset="-127"/>
                <a:ea typeface="맑은 고딕" pitchFamily="50" charset="-127"/>
              </a:rPr>
              <a:t>: 2015</a:t>
            </a:r>
            <a:r>
              <a:rPr lang="ko-KR" altLang="en-US" sz="1200" spc="-70" dirty="0" smtClean="0"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200" spc="-7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200" spc="-70" dirty="0" smtClean="0"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sz="1200" spc="-7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200" spc="-70" dirty="0" smtClean="0">
                <a:latin typeface="맑은 고딕" pitchFamily="50" charset="-127"/>
                <a:ea typeface="맑은 고딕" pitchFamily="50" charset="-127"/>
              </a:rPr>
              <a:t>일부터 </a:t>
            </a:r>
            <a:r>
              <a:rPr lang="en-US" altLang="ko-KR" sz="1200" spc="-70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sz="1200" spc="-70" dirty="0" smtClean="0"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sz="1200" spc="-70" dirty="0" smtClean="0">
                <a:latin typeface="맑은 고딕" pitchFamily="50" charset="-127"/>
                <a:ea typeface="맑은 고딕" pitchFamily="50" charset="-127"/>
              </a:rPr>
              <a:t>23</a:t>
            </a:r>
            <a:r>
              <a:rPr lang="ko-KR" altLang="en-US" sz="1200" spc="-70" dirty="0" smtClean="0">
                <a:latin typeface="맑은 고딕" pitchFamily="50" charset="-127"/>
                <a:ea typeface="맑은 고딕" pitchFamily="50" charset="-127"/>
              </a:rPr>
              <a:t>일까지 한국</a:t>
            </a:r>
            <a:r>
              <a:rPr lang="en-US" altLang="ko-KR" sz="1200" spc="-7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spc="-70" dirty="0" smtClean="0">
                <a:latin typeface="맑은 고딕" pitchFamily="50" charset="-127"/>
                <a:ea typeface="맑은 고딕" pitchFamily="50" charset="-127"/>
              </a:rPr>
              <a:t>중국</a:t>
            </a:r>
            <a:r>
              <a:rPr lang="en-US" altLang="ko-KR" sz="1200" spc="-7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spc="-70" dirty="0" smtClean="0">
                <a:latin typeface="맑은 고딕" pitchFamily="50" charset="-127"/>
                <a:ea typeface="맑은 고딕" pitchFamily="50" charset="-127"/>
              </a:rPr>
              <a:t>일본</a:t>
            </a:r>
            <a:r>
              <a:rPr lang="en-US" altLang="ko-KR" sz="1200" spc="-7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spc="-70" dirty="0" smtClean="0">
                <a:latin typeface="맑은 고딕" pitchFamily="50" charset="-127"/>
                <a:ea typeface="맑은 고딕" pitchFamily="50" charset="-127"/>
              </a:rPr>
              <a:t>미국 </a:t>
            </a:r>
            <a:r>
              <a:rPr lang="en-US" altLang="ko-KR" sz="1200" spc="-70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sz="1200" spc="-70" dirty="0" smtClean="0">
                <a:latin typeface="맑은 고딕" pitchFamily="50" charset="-127"/>
                <a:ea typeface="맑은 고딕" pitchFamily="50" charset="-127"/>
              </a:rPr>
              <a:t>개국 누리 </a:t>
            </a:r>
            <a:r>
              <a:rPr lang="ko-KR" altLang="en-US" sz="1200" spc="-70" dirty="0" err="1" smtClean="0">
                <a:latin typeface="맑은 고딕" pitchFamily="50" charset="-127"/>
                <a:ea typeface="맑은 고딕" pitchFamily="50" charset="-127"/>
              </a:rPr>
              <a:t>소통망</a:t>
            </a:r>
            <a:r>
              <a:rPr lang="en-US" altLang="ko-KR" sz="1200" spc="-70" dirty="0" smtClean="0">
                <a:latin typeface="맑은 고딕" pitchFamily="50" charset="-127"/>
                <a:ea typeface="맑은 고딕" pitchFamily="50" charset="-127"/>
              </a:rPr>
              <a:t>(SNS)</a:t>
            </a:r>
            <a:r>
              <a:rPr lang="ko-KR" altLang="en-US" sz="1200" spc="-70" dirty="0" smtClean="0">
                <a:latin typeface="맑은 고딕" pitchFamily="50" charset="-127"/>
                <a:ea typeface="맑은 고딕" pitchFamily="50" charset="-127"/>
              </a:rPr>
              <a:t>과 뉴스에서 행복과 함께 언급된 단어</a:t>
            </a:r>
          </a:p>
          <a:p>
            <a:pPr marL="360000" indent="-360000">
              <a:lnSpc>
                <a:spcPct val="140000"/>
              </a:lnSpc>
              <a:buFont typeface="나눔명조" pitchFamily="18" charset="-127"/>
              <a:buChar char="–"/>
            </a:pPr>
            <a:r>
              <a:rPr lang="en-US" altLang="ko-KR" sz="1200" spc="-7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200" spc="-70" dirty="0" smtClean="0">
                <a:latin typeface="맑은 고딕" pitchFamily="50" charset="-127"/>
                <a:ea typeface="맑은 고딕" pitchFamily="50" charset="-127"/>
              </a:rPr>
              <a:t>억 개를 분석해 연관성이 높은 것만 표시</a:t>
            </a:r>
          </a:p>
          <a:p>
            <a:pPr marL="360000" indent="-360000">
              <a:lnSpc>
                <a:spcPct val="140000"/>
              </a:lnSpc>
              <a:buFont typeface="나눔명조" pitchFamily="18" charset="-127"/>
              <a:buChar char="–"/>
            </a:pPr>
            <a:r>
              <a:rPr lang="ko-KR" altLang="en-US" sz="1200" spc="-70" dirty="0" smtClean="0">
                <a:latin typeface="맑은 고딕" pitchFamily="50" charset="-127"/>
                <a:ea typeface="맑은 고딕" pitchFamily="50" charset="-127"/>
              </a:rPr>
              <a:t>표시 방법</a:t>
            </a:r>
            <a:r>
              <a:rPr lang="en-US" altLang="ko-KR" sz="1200" spc="-7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200" spc="-70" dirty="0" smtClean="0">
                <a:latin typeface="맑은 고딕" pitchFamily="50" charset="-127"/>
                <a:ea typeface="맑은 고딕" pitchFamily="50" charset="-127"/>
              </a:rPr>
              <a:t>단어의 색이 진하고 크기가 클수록 행복과 밀접한 관련이 있음</a:t>
            </a:r>
            <a:endParaRPr lang="ko-KR" altLang="en-US" sz="1200" spc="-7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997" y="2060848"/>
            <a:ext cx="4257987" cy="279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4542" y="2204864"/>
            <a:ext cx="3985930" cy="255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직선 연결선 21"/>
          <p:cNvCxnSpPr/>
          <p:nvPr/>
        </p:nvCxnSpPr>
        <p:spPr>
          <a:xfrm flipV="1">
            <a:off x="4644008" y="1988840"/>
            <a:ext cx="0" cy="295232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21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3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한국</a:t>
              </a:r>
              <a:r>
                <a:rPr lang="en-US" altLang="ko-KR" sz="23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·</a:t>
              </a:r>
              <a:r>
                <a:rPr lang="ko-KR" altLang="en-US" sz="23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중국</a:t>
              </a:r>
              <a:r>
                <a:rPr lang="en-US" altLang="ko-KR" sz="23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·</a:t>
              </a:r>
              <a:r>
                <a:rPr lang="ko-KR" altLang="en-US" sz="23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일본</a:t>
              </a:r>
              <a:r>
                <a:rPr lang="en-US" altLang="ko-KR" sz="23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·</a:t>
              </a:r>
              <a:r>
                <a:rPr lang="ko-KR" altLang="en-US" sz="23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미국 사람들은 무엇에서 행복을 느낄까</a:t>
              </a:r>
              <a:r>
                <a:rPr lang="en-US" altLang="ko-KR" sz="23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?</a:t>
              </a:r>
              <a:endParaRPr lang="ko-KR" altLang="en-US" sz="23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4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24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20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79512" y="1124744"/>
            <a:ext cx="8568952" cy="77790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</a:pPr>
            <a:r>
              <a:rPr lang="en-US" altLang="ko-KR" spc="-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	</a:t>
            </a:r>
            <a:r>
              <a:rPr lang="ko-KR" altLang="en-US" spc="-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다음은 사람들이 무엇에서 행복을 느끼는지 알아보기 위해서 </a:t>
            </a:r>
            <a:r>
              <a:rPr lang="ko-KR" altLang="en-US" spc="-8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빅데이터</a:t>
            </a:r>
            <a:r>
              <a:rPr lang="en-US" altLang="ko-KR" spc="-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(big data)</a:t>
            </a:r>
            <a:r>
              <a:rPr lang="ko-KR" altLang="en-US" spc="-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를 분석한 자료이다</a:t>
            </a:r>
            <a:r>
              <a:rPr lang="en-US" altLang="ko-KR" spc="-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17960"/>
            <a:ext cx="272859" cy="26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모서리가 둥근 직사각형 30"/>
          <p:cNvSpPr/>
          <p:nvPr/>
        </p:nvSpPr>
        <p:spPr>
          <a:xfrm>
            <a:off x="359532" y="2132856"/>
            <a:ext cx="8424936" cy="3997606"/>
          </a:xfrm>
          <a:prstGeom prst="roundRect">
            <a:avLst>
              <a:gd name="adj" fmla="val 4907"/>
            </a:avLst>
          </a:prstGeom>
          <a:solidFill>
            <a:srgbClr val="FEF5ED"/>
          </a:solidFill>
        </p:spPr>
        <p:txBody>
          <a:bodyPr wrap="square" lIns="108000" tIns="72000" rIns="108000" bIns="7200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  유교 문화권인 한국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중국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일본과 합리적 개인주의로 대표되는 미국 등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4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개국을 대상으로 분석하였다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한국은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4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개국 중 유일하게 ‘가족’을 행복 연관어로 꼽았는데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이는 행복감이 가족 중심의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1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차 집단과의 관계에서 파생됨을 보여 준다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중국은 ‘비즈니스’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, ‘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성공’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, ‘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부유하다’ 등 일과 관련된 단어가 많았는데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이는 급속한 산업화를 겪고 있는 중국인들이 사회적인 성공을 중요한 가치로 삼고 있음을 보여 준다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일본은 ‘정치’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, ‘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나라’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, ‘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모임’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, ‘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법’ 등 국가를 포함한 공동체에 대한 관심을 나타내는 단어가 비교적 많았다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미국은 동양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3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국에 비해 행복 연관어가 많았고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, ‘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아름다움’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, ‘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놀라움’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, ‘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웃다’ 등 행복한 순간의 감정을 표현하는 단어가 많았다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- 『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한국일보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』, 2016. 1. 26.</a:t>
            </a:r>
          </a:p>
        </p:txBody>
      </p:sp>
      <p:grpSp>
        <p:nvGrpSpPr>
          <p:cNvPr id="11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4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3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한국</a:t>
              </a:r>
              <a:r>
                <a:rPr lang="en-US" altLang="ko-KR" sz="23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·</a:t>
              </a:r>
              <a:r>
                <a:rPr lang="ko-KR" altLang="en-US" sz="23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중국</a:t>
              </a:r>
              <a:r>
                <a:rPr lang="en-US" altLang="ko-KR" sz="23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·</a:t>
              </a:r>
              <a:r>
                <a:rPr lang="ko-KR" altLang="en-US" sz="23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일본</a:t>
              </a:r>
              <a:r>
                <a:rPr lang="en-US" altLang="ko-KR" sz="23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·</a:t>
              </a:r>
              <a:r>
                <a:rPr lang="ko-KR" altLang="en-US" sz="23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미국 사람들은 무엇에서 행복을 느낄까</a:t>
              </a:r>
              <a:r>
                <a:rPr lang="en-US" altLang="ko-KR" sz="23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?</a:t>
              </a:r>
              <a:endParaRPr lang="ko-KR" altLang="en-US" sz="23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6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24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20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79512" y="1245882"/>
            <a:ext cx="8568952" cy="43088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>
              <a:buFont typeface="+mj-lt"/>
              <a:buAutoNum type="arabicPeriod"/>
            </a:pPr>
            <a:r>
              <a:rPr lang="en-US" altLang="ko-KR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r>
              <a:rPr lang="ko-KR" altLang="en-US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개국 이상에서 공통으로 나타나는 행복 </a:t>
            </a:r>
            <a:r>
              <a:rPr lang="ko-KR" altLang="en-US" sz="2200" b="1" spc="-5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연관어를</a:t>
            </a:r>
            <a:r>
              <a:rPr lang="ko-KR" altLang="en-US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찾아서 써 보자</a:t>
            </a:r>
            <a:r>
              <a:rPr lang="en-US" altLang="ko-KR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200" b="1" spc="-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512" y="2619775"/>
            <a:ext cx="8568952" cy="81176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>
              <a:lnSpc>
                <a:spcPct val="110000"/>
              </a:lnSpc>
              <a:buFont typeface="+mj-lt"/>
              <a:buAutoNum type="arabicPeriod" startAt="2"/>
            </a:pPr>
            <a:r>
              <a:rPr lang="ko-KR" altLang="en-US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각국의 행복 </a:t>
            </a:r>
            <a:r>
              <a:rPr lang="ko-KR" altLang="en-US" sz="2200" b="1" spc="-5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연관어를</a:t>
            </a:r>
            <a:r>
              <a:rPr lang="ko-KR" altLang="en-US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비교하여 차이점을 찾아보고</a:t>
            </a:r>
            <a:r>
              <a:rPr lang="en-US" altLang="ko-KR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차이가 나타나는 이유를 분석해 보자</a:t>
            </a:r>
            <a:r>
              <a:rPr lang="en-US" altLang="ko-KR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200" b="1" spc="-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9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1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3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한국</a:t>
              </a:r>
              <a:r>
                <a:rPr lang="en-US" altLang="ko-KR" sz="23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·</a:t>
              </a:r>
              <a:r>
                <a:rPr lang="ko-KR" altLang="en-US" sz="23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중국</a:t>
              </a:r>
              <a:r>
                <a:rPr lang="en-US" altLang="ko-KR" sz="23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·</a:t>
              </a:r>
              <a:r>
                <a:rPr lang="ko-KR" altLang="en-US" sz="23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일본</a:t>
              </a:r>
              <a:r>
                <a:rPr lang="en-US" altLang="ko-KR" sz="23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·</a:t>
              </a:r>
              <a:r>
                <a:rPr lang="ko-KR" altLang="en-US" sz="23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미국 사람들은 무엇에서 행복을 느낄까</a:t>
              </a:r>
              <a:r>
                <a:rPr lang="en-US" altLang="ko-KR" sz="23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?</a:t>
              </a:r>
              <a:endParaRPr lang="ko-KR" altLang="en-US" sz="23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2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24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560" y="1700808"/>
            <a:ext cx="7776864" cy="6463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사랑 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-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한국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일본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미국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		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감사 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–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한국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일본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미국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  <a:p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건강 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–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한국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중국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미국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		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오늘 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–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한국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일본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미국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44" y="3458031"/>
            <a:ext cx="8280920" cy="313932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한국은 가족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오빠 등 개인적 관계와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콘서트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상품권 등 일회적 일상과 관련된 연관어가 많았다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그 이유는 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1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차 집단과의 관계를 중시하는 문화적인 특성과 경기 침체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 일상의 경쟁에 지쳐 있는 한국인의 의식을 반영한다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일본은 법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정치 등 국가 공동체에 관련된 연관어가 많았다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국가주의적인 색채가 강한 일본의 문화를 보여준다고 할 수 있다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중국은 부유하다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성공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비즈니스 등 물질적인 것과 관련된 단어가 많았다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이는 개혁 개방 이후 급격하게 산업화되고 있는 중국의 사회상을 반영한 것이라고 할 수 있다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미국의 행복 </a:t>
            </a:r>
            <a:r>
              <a:rPr lang="ko-KR" altLang="en-US" spc="-100" dirty="0" err="1" smtClean="0">
                <a:solidFill>
                  <a:srgbClr val="FF0000"/>
                </a:solidFill>
                <a:latin typeface="+mn-ea"/>
              </a:rPr>
              <a:t>관련어는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 감사하다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아름다움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놀라움 등 개인의 감정 상태를 나타내는 단어들이 많았다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이는 감정 표현이 자유롭고 개인의 정신적인 자유와 만족을 중시하는 서구의 사고방식이 반영된 것으로 보인다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133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760116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A0A35B"/>
                </a:solidFill>
                <a:latin typeface="나눔고딕 ExtraBold" pitchFamily="50" charset="-127"/>
                <a:ea typeface="나눔고딕 ExtraBold" pitchFamily="50" charset="-127"/>
              </a:rPr>
              <a:t>학습 목표</a:t>
            </a:r>
            <a:endParaRPr lang="ko-KR" altLang="en-US" sz="2500" b="1" dirty="0">
              <a:solidFill>
                <a:srgbClr val="A0A35B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276872"/>
            <a:ext cx="8496944" cy="110203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96000" indent="-396000">
              <a:lnSpc>
                <a:spcPts val="4200"/>
              </a:lnSpc>
              <a:buAutoNum type="arabicPeriod"/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행복이 삶의 궁극적인 목적임을 이해한다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</a:p>
          <a:p>
            <a:pPr marL="396000" indent="-396000">
              <a:lnSpc>
                <a:spcPts val="4200"/>
              </a:lnSpc>
              <a:buAutoNum type="arabicPeriod"/>
            </a:pP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자신의 삶에서 행복이 무엇인지 스스로 성찰할 수 있다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ko-KR" altLang="en-US" sz="2400" b="1" spc="-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544" y="4563933"/>
            <a:ext cx="7848872" cy="57496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삶의 목적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자기 성찰</a:t>
            </a:r>
            <a:endParaRPr lang="en-US" altLang="ko-KR" sz="2400" b="1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4077072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A0A35B"/>
                </a:solidFill>
                <a:latin typeface="나눔고딕 ExtraBold" pitchFamily="50" charset="-127"/>
                <a:ea typeface="나눔고딕 ExtraBold" pitchFamily="50" charset="-127"/>
              </a:rPr>
              <a:t>핵심 개념</a:t>
            </a:r>
            <a:endParaRPr lang="ko-KR" altLang="en-US" sz="2500" b="1" dirty="0">
              <a:solidFill>
                <a:srgbClr val="A0A35B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7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19" name="그림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0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삶의 목적과 행복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1" name="직사각형 20"/>
            <p:cNvSpPr/>
            <p:nvPr/>
          </p:nvSpPr>
          <p:spPr>
            <a:xfrm>
              <a:off x="6238076" y="1202878"/>
              <a:ext cx="265809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1-2.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삶의 목적으로서의 행복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755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grpSp>
          <p:nvGrpSpPr>
            <p:cNvPr id="12" name="그룹 11"/>
            <p:cNvGrpSpPr/>
            <p:nvPr/>
          </p:nvGrpSpPr>
          <p:grpSpPr>
            <a:xfrm>
              <a:off x="0" y="0"/>
              <a:ext cx="9144000" cy="1106224"/>
              <a:chOff x="0" y="0"/>
              <a:chExt cx="9144000" cy="1106224"/>
            </a:xfrm>
          </p:grpSpPr>
          <p:pic>
            <p:nvPicPr>
              <p:cNvPr id="18" name="그림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9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28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생각 펼치기</a:t>
                </a:r>
                <a:endParaRPr lang="ko-KR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7583636" y="314900"/>
              <a:ext cx="1296144" cy="37779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50000"/>
                </a:lnSpc>
                <a:defRPr sz="1400" b="1">
                  <a:solidFill>
                    <a:schemeClr val="bg1">
                      <a:lumMod val="50000"/>
                    </a:schemeClr>
                  </a:solidFill>
                  <a:latin typeface="+mn-ea"/>
                </a:defRPr>
              </a:lvl1pPr>
            </a:lstStyle>
            <a:p>
              <a:pPr algn="r"/>
              <a:r>
                <a:rPr lang="ko-KR" altLang="en-US" dirty="0">
                  <a:latin typeface="나눔고딕 ExtraBold" pitchFamily="50" charset="-127"/>
                  <a:ea typeface="나눔고딕 ExtraBold" pitchFamily="50" charset="-127"/>
                </a:rPr>
                <a:t>교과서 </a:t>
              </a:r>
              <a:r>
                <a:rPr lang="en-US" altLang="ko-KR" dirty="0" smtClean="0">
                  <a:latin typeface="나눔고딕 ExtraBold" pitchFamily="50" charset="-127"/>
                  <a:ea typeface="나눔고딕 ExtraBold" pitchFamily="50" charset="-127"/>
                </a:rPr>
                <a:t>20</a:t>
              </a:r>
              <a:r>
                <a:rPr lang="ko-KR" altLang="en-US" dirty="0" smtClean="0"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endParaRPr lang="ko-KR" altLang="en-US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436" y="1484784"/>
            <a:ext cx="870312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078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827584" y="4437112"/>
            <a:ext cx="7848872" cy="97872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성공이와</a:t>
            </a: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어부의 공통점과 차이점을 ‘행복’이라는 측면에서 생각해 보자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4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5536" y="4586762"/>
            <a:ext cx="364047" cy="3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827584" y="5373216"/>
            <a:ext cx="7920880" cy="92333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pc="-100" dirty="0" err="1" smtClean="0">
                <a:solidFill>
                  <a:srgbClr val="FF0000"/>
                </a:solidFill>
                <a:latin typeface="+mn-ea"/>
              </a:rPr>
              <a:t>성공이와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 어부는 공통적으로 ‘여유와 휴식을 즐기는 삶’을 추구한다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차이점은 </a:t>
            </a:r>
            <a:r>
              <a:rPr lang="ko-KR" altLang="en-US" spc="-100" dirty="0" err="1" smtClean="0">
                <a:solidFill>
                  <a:srgbClr val="FF0000"/>
                </a:solidFill>
                <a:latin typeface="+mn-ea"/>
              </a:rPr>
              <a:t>성공이는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 사회적 성공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경제적 여유를 통해 그것을 실현하려고 하고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어부</a:t>
            </a:r>
          </a:p>
          <a:p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는 안분지족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자기가 가진 것에 만족하는 자세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)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을 통해 여유와 휴식을 즐기고 있다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grpSp>
        <p:nvGrpSpPr>
          <p:cNvPr id="30" name="그룹 29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4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36" name="그림 3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37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삶의 목적과 행복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33" name="직사각형 32"/>
            <p:cNvSpPr/>
            <p:nvPr/>
          </p:nvSpPr>
          <p:spPr>
            <a:xfrm>
              <a:off x="6238076" y="1202878"/>
              <a:ext cx="265809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1-2.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삶의 목적으로서의 행복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6929" y="1772816"/>
            <a:ext cx="8850142" cy="250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741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22509"/>
            <a:ext cx="8496944" cy="362406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삶의 목적으로서의 행복</a:t>
            </a:r>
            <a:endParaRPr lang="en-US" altLang="ko-KR" sz="2800" b="1" spc="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재물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명예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성공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사랑 등은 행복해지기 위한 수단에 불과함</a:t>
            </a:r>
            <a:endParaRPr lang="en-US" altLang="ko-KR" sz="25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삶의 모습과 행복의 기준은 사람마다 다르지만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우리가 삶에서 궁극적으로 추구하는 것은 행복임</a:t>
            </a:r>
            <a:endParaRPr lang="en-US" altLang="ko-KR" sz="25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아리스토텔레스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“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이 세상의 모든 존재는 목적을 가지고 있으며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인간의 궁극적인 목적은 행복이다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1372706"/>
            <a:ext cx="7740352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우리 삶의 목적은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6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삶의 목적과 행복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238076" y="1202878"/>
              <a:ext cx="265809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1-2.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삶의 목적으로서의 행복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8817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23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440000" algn="l"/>
              <a:r>
                <a:rPr lang="ko-KR" altLang="en-US" sz="2700" b="1" spc="-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복권에 당첨되면 행복할까</a:t>
              </a:r>
              <a:r>
                <a:rPr lang="en-US" altLang="ko-KR" sz="2700" b="1" spc="-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?</a:t>
              </a:r>
              <a:endParaRPr lang="ko-KR" altLang="en-US" sz="2700" b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4" name="제목 1"/>
          <p:cNvSpPr txBox="1">
            <a:spLocks/>
          </p:cNvSpPr>
          <p:nvPr/>
        </p:nvSpPr>
        <p:spPr>
          <a:xfrm>
            <a:off x="195212" y="35520"/>
            <a:ext cx="142446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신문을 통해 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보는 사회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3509" y="1320362"/>
            <a:ext cx="8856983" cy="5029391"/>
          </a:xfrm>
          <a:prstGeom prst="roundRect">
            <a:avLst>
              <a:gd name="adj" fmla="val 4510"/>
            </a:avLst>
          </a:prstGeom>
          <a:solidFill>
            <a:srgbClr val="FEF5ED"/>
          </a:solidFill>
          <a:effectLst/>
        </p:spPr>
        <p:txBody>
          <a:bodyPr wrap="square" lIns="108000" tIns="72000" rIns="108000" bIns="72000" rtlCol="0">
            <a:spAutoFit/>
          </a:bodyPr>
          <a:lstStyle/>
          <a:p>
            <a:pPr marL="0" lvl="6">
              <a:lnSpc>
                <a:spcPct val="140000"/>
              </a:lnSpc>
            </a:pP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</a:rPr>
              <a:t>  10</a:t>
            </a: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</a:rPr>
              <a:t>년 전 영국의 </a:t>
            </a: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</a:rPr>
              <a:t>16</a:t>
            </a: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</a:rPr>
              <a:t>세 소녀 ◯◯은 복권에 당첨되어 </a:t>
            </a: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</a:rPr>
              <a:t>32</a:t>
            </a: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</a:rPr>
              <a:t>억 </a:t>
            </a:r>
            <a:r>
              <a:rPr lang="ko-KR" altLang="en-US" sz="2000" spc="-100" dirty="0" err="1" smtClean="0">
                <a:latin typeface="맑은 고딕" pitchFamily="50" charset="-127"/>
                <a:ea typeface="맑은 고딕" pitchFamily="50" charset="-127"/>
              </a:rPr>
              <a:t>원가량을</a:t>
            </a: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</a:rPr>
              <a:t> 받았다</a:t>
            </a: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</a:rPr>
              <a:t>. 10</a:t>
            </a: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</a:rPr>
              <a:t>년이 지난 지금 ◯◯의 통장에는 </a:t>
            </a: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</a:rPr>
              <a:t>340</a:t>
            </a: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</a:rPr>
              <a:t>만 원 정도 밖에 남지 않았다</a:t>
            </a: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</a:rPr>
              <a:t>그사이 그녀에게 무슨 일이 있었던 것일까</a:t>
            </a: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</a:rPr>
              <a:t>? </a:t>
            </a: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</a:rPr>
              <a:t>복권에 당첨된 후 ◯◯은 매일 파티를 열고 쇼핑</a:t>
            </a: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</a:rPr>
              <a:t>성형 수술 등에 돈을 흥청망청 쓰기 시작했다</a:t>
            </a: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</a:rPr>
              <a:t>급기야 약물까지 손을 댄 ◯◯은 하루하루를 쾌락 속에서 보냈다</a:t>
            </a: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</a:rPr>
              <a:t>. 10</a:t>
            </a: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</a:rPr>
              <a:t>년 동안 학교와 직장도 다니지 않고 돈만 펑펑 쓰고 살아온 ◯◯은 최근 새로운 인생을 설계하며 미래를 준비하고 있다</a:t>
            </a: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0" lvl="6">
              <a:lnSpc>
                <a:spcPct val="140000"/>
              </a:lnSpc>
            </a:pP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</a:rPr>
              <a:t>  현재 </a:t>
            </a:r>
            <a:r>
              <a:rPr lang="ko-KR" altLang="en-US" sz="2000" spc="-100" dirty="0" err="1" smtClean="0">
                <a:latin typeface="맑은 고딕" pitchFamily="50" charset="-127"/>
                <a:ea typeface="맑은 고딕" pitchFamily="50" charset="-127"/>
              </a:rPr>
              <a:t>마트에서</a:t>
            </a: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</a:rPr>
              <a:t> 일주일에 이틀을 일하고 나머지 시간은 간호사가 되기 위해 공부하고 있다</a:t>
            </a: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</a:rPr>
              <a:t>. ◯◯</a:t>
            </a: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</a:rPr>
              <a:t>은 “오랫동안 나는 목적지 없이 표류하듯 살아왔다</a:t>
            </a: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</a:rPr>
              <a:t>평범한 가정을 이루고 사는 지금이 오히려 과거보다 더 행복하다</a:t>
            </a: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</a:rPr>
              <a:t>.”</a:t>
            </a: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</a:rPr>
              <a:t>라고 말했다</a:t>
            </a: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lvl="6" algn="r">
              <a:lnSpc>
                <a:spcPct val="140000"/>
              </a:lnSpc>
            </a:pP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</a:rPr>
              <a:t>- 『</a:t>
            </a: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</a:rPr>
              <a:t>서울신문</a:t>
            </a: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</a:rPr>
              <a:t>』, 2013. 7. 16.</a:t>
            </a:r>
            <a:endParaRPr lang="en-US" altLang="ko-KR" sz="2000" spc="-7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 25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4750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20138"/>
            <a:ext cx="8280920" cy="304698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행복에</a:t>
            </a:r>
            <a:r>
              <a:rPr lang="en-US" altLang="ko-KR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대한 성찰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행복의 추구는 양심적 행위가 전제되어야 함</a:t>
            </a: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타인과 비교하기보다 자기 안에서 행복을 발견해야 함</a:t>
            </a: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각자의 삶에서 행복의 의미를 능동적으로 성찰하는 자세가 필요함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4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3" name="그림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4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삶의 목적과 행복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238076" y="1202878"/>
              <a:ext cx="265809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1-2.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삶의 목적으로서의 행복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1372706"/>
            <a:ext cx="7668344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내 삶에서 행복이란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5767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700" b="1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행복에 대한 성찰</a:t>
              </a: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243900" y="1829612"/>
            <a:ext cx="3260680" cy="360040"/>
            <a:chOff x="231200" y="1496214"/>
            <a:chExt cx="3260680" cy="360040"/>
          </a:xfrm>
        </p:grpSpPr>
        <p:sp>
          <p:nvSpPr>
            <p:cNvPr id="14" name="눈물 방울 13"/>
            <p:cNvSpPr/>
            <p:nvPr/>
          </p:nvSpPr>
          <p:spPr>
            <a:xfrm>
              <a:off x="231200" y="1496214"/>
              <a:ext cx="360040" cy="360040"/>
            </a:xfrm>
            <a:prstGeom prst="teardrop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dirty="0" smtClean="0">
                  <a:solidFill>
                    <a:schemeClr val="tx1"/>
                  </a:solidFill>
                </a:rPr>
                <a:t>가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제목 1"/>
            <p:cNvSpPr txBox="1">
              <a:spLocks/>
            </p:cNvSpPr>
            <p:nvPr/>
          </p:nvSpPr>
          <p:spPr>
            <a:xfrm>
              <a:off x="611560" y="1514216"/>
              <a:ext cx="2880320" cy="32403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000" b="1" spc="-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황금 손을 가진 </a:t>
              </a:r>
              <a:r>
                <a:rPr lang="ko-KR" altLang="en-US" sz="2000" b="1" spc="-5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미다스왕</a:t>
              </a:r>
              <a:endParaRPr lang="ko-KR" altLang="en-US" sz="20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761" y="2403771"/>
            <a:ext cx="8892479" cy="239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371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700" b="1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행복에 대한 성찰</a:t>
              </a: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3528" y="1916832"/>
            <a:ext cx="8496944" cy="3806007"/>
          </a:xfrm>
          <a:prstGeom prst="roundRect">
            <a:avLst>
              <a:gd name="adj" fmla="val 4510"/>
            </a:avLst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wrap="square" lIns="108000" tIns="144000" rIns="108000" bIns="72000" rtlCol="0">
            <a:spAutoFit/>
          </a:bodyPr>
          <a:lstStyle/>
          <a:p>
            <a:pPr marL="0" lvl="6">
              <a:lnSpc>
                <a:spcPct val="140000"/>
              </a:lnSpc>
            </a:pPr>
            <a:r>
              <a:rPr lang="ko-KR" altLang="en-US" sz="2000" spc="-100" dirty="0" smtClean="0">
                <a:latin typeface="나눔명조" pitchFamily="18" charset="-127"/>
                <a:ea typeface="나눔명조" pitchFamily="18" charset="-127"/>
              </a:rPr>
              <a:t>힘든 수험 생활을 거쳐 입학한 대학을 스스로 박차고 나가는 학생들이 늘고 있다</a:t>
            </a:r>
            <a:r>
              <a:rPr lang="en-US" altLang="ko-KR" sz="2000" spc="-100" dirty="0" smtClean="0"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2000" spc="-100" dirty="0" smtClean="0">
                <a:latin typeface="나눔명조" pitchFamily="18" charset="-127"/>
                <a:ea typeface="나눔명조" pitchFamily="18" charset="-127"/>
              </a:rPr>
              <a:t>대학 졸업장을 필수로 여기는 부모와 사회적 편견에 떠밀려 입학한 대학 생활이 자신의 행복한 삶을 보장해 주지 않는다는 자각 때문이다</a:t>
            </a:r>
            <a:r>
              <a:rPr lang="en-US" altLang="ko-KR" sz="2000" spc="-100" dirty="0" smtClean="0"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2000" spc="-100" dirty="0" smtClean="0">
                <a:latin typeface="나눔명조" pitchFamily="18" charset="-127"/>
                <a:ea typeface="나눔명조" pitchFamily="18" charset="-127"/>
              </a:rPr>
              <a:t>◯◯씨는 성적에 맞춰 대학에 진학했지만 요즘 자퇴를 고민하고 있다</a:t>
            </a:r>
            <a:r>
              <a:rPr lang="en-US" altLang="ko-KR" sz="2000" spc="-100" dirty="0" smtClean="0">
                <a:latin typeface="나눔명조" pitchFamily="18" charset="-127"/>
                <a:ea typeface="나눔명조" pitchFamily="18" charset="-127"/>
              </a:rPr>
              <a:t>. “</a:t>
            </a:r>
            <a:r>
              <a:rPr lang="ko-KR" altLang="en-US" sz="2000" spc="-100" dirty="0" smtClean="0">
                <a:latin typeface="나눔명조" pitchFamily="18" charset="-127"/>
                <a:ea typeface="나눔명조" pitchFamily="18" charset="-127"/>
              </a:rPr>
              <a:t>고</a:t>
            </a:r>
            <a:r>
              <a:rPr lang="en-US" altLang="ko-KR" sz="2000" spc="-100" dirty="0" smtClean="0">
                <a:latin typeface="나눔명조" pitchFamily="18" charset="-127"/>
                <a:ea typeface="나눔명조" pitchFamily="18" charset="-127"/>
              </a:rPr>
              <a:t>3 </a:t>
            </a:r>
            <a:r>
              <a:rPr lang="ko-KR" altLang="en-US" sz="2000" spc="-100" dirty="0" smtClean="0">
                <a:latin typeface="나눔명조" pitchFamily="18" charset="-127"/>
                <a:ea typeface="나눔명조" pitchFamily="18" charset="-127"/>
              </a:rPr>
              <a:t>때를 돌이켜보면 ‘대학 간판’ 수준을 높이기 위해 공부했을 뿐 진로에 대해 충분히 생각하지 못했다</a:t>
            </a:r>
            <a:r>
              <a:rPr lang="en-US" altLang="ko-KR" sz="2000" spc="-100" dirty="0" smtClean="0">
                <a:latin typeface="나눔명조" pitchFamily="18" charset="-127"/>
                <a:ea typeface="나눔명조" pitchFamily="18" charset="-127"/>
              </a:rPr>
              <a:t>.”</a:t>
            </a:r>
            <a:r>
              <a:rPr lang="ko-KR" altLang="en-US" sz="2000" spc="-100" dirty="0" smtClean="0">
                <a:latin typeface="나눔명조" pitchFamily="18" charset="-127"/>
                <a:ea typeface="나눔명조" pitchFamily="18" charset="-127"/>
              </a:rPr>
              <a:t>라며 자퇴를 고민하게 된 배경에 대해 설명했다</a:t>
            </a:r>
            <a:r>
              <a:rPr lang="en-US" altLang="ko-KR" sz="2000" spc="-100" dirty="0" smtClean="0"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2000" spc="-100" dirty="0" smtClean="0">
                <a:latin typeface="나눔명조" pitchFamily="18" charset="-127"/>
                <a:ea typeface="나눔명조" pitchFamily="18" charset="-127"/>
              </a:rPr>
              <a:t>그는 “이제 진짜 어른으로서 원하는 삶을 스스로 선택하고 그 책임을 지겠다</a:t>
            </a:r>
            <a:r>
              <a:rPr lang="en-US" altLang="ko-KR" sz="2000" spc="-100" dirty="0" smtClean="0">
                <a:latin typeface="나눔명조" pitchFamily="18" charset="-127"/>
                <a:ea typeface="나눔명조" pitchFamily="18" charset="-127"/>
              </a:rPr>
              <a:t>.”</a:t>
            </a:r>
            <a:r>
              <a:rPr lang="ko-KR" altLang="en-US" sz="2000" spc="-100" dirty="0" smtClean="0">
                <a:latin typeface="나눔명조" pitchFamily="18" charset="-127"/>
                <a:ea typeface="나눔명조" pitchFamily="18" charset="-127"/>
              </a:rPr>
              <a:t>라며 새로운 각오를 다지고 있다</a:t>
            </a:r>
            <a:r>
              <a:rPr lang="en-US" altLang="ko-KR" sz="2000" spc="-100" dirty="0" smtClean="0">
                <a:latin typeface="나눔명조" pitchFamily="18" charset="-127"/>
                <a:ea typeface="나눔명조" pitchFamily="18" charset="-127"/>
              </a:rPr>
              <a:t>. </a:t>
            </a:r>
          </a:p>
          <a:p>
            <a:pPr marL="0" lvl="6" algn="r">
              <a:lnSpc>
                <a:spcPct val="140000"/>
              </a:lnSpc>
            </a:pPr>
            <a:r>
              <a:rPr lang="en-US" altLang="ko-KR" sz="2000" spc="-100" dirty="0" smtClean="0">
                <a:latin typeface="나눔명조" pitchFamily="18" charset="-127"/>
                <a:ea typeface="나눔명조" pitchFamily="18" charset="-127"/>
              </a:rPr>
              <a:t>- 『</a:t>
            </a:r>
            <a:r>
              <a:rPr lang="ko-KR" altLang="en-US" sz="2000" spc="-100" dirty="0" err="1" smtClean="0">
                <a:latin typeface="나눔명조" pitchFamily="18" charset="-127"/>
                <a:ea typeface="나눔명조" pitchFamily="18" charset="-127"/>
              </a:rPr>
              <a:t>헤럴드경제</a:t>
            </a:r>
            <a:r>
              <a:rPr lang="en-US" altLang="ko-KR" sz="2000" spc="-100" dirty="0" smtClean="0">
                <a:latin typeface="나눔명조" pitchFamily="18" charset="-127"/>
                <a:ea typeface="나눔명조" pitchFamily="18" charset="-127"/>
              </a:rPr>
              <a:t>』, 2016. 5. 16.</a:t>
            </a:r>
            <a:endParaRPr lang="en-US" altLang="ko-KR" sz="4400" spc="-70" dirty="0" smtClean="0"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22" name="눈물 방울 21"/>
          <p:cNvSpPr/>
          <p:nvPr/>
        </p:nvSpPr>
        <p:spPr>
          <a:xfrm>
            <a:off x="243900" y="1829612"/>
            <a:ext cx="360040" cy="360040"/>
          </a:xfrm>
          <a:prstGeom prst="teardrop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1"/>
                </a:solidFill>
              </a:rPr>
              <a:t>나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28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23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          </a:t>
              </a:r>
              <a:r>
                <a:rPr lang="ko-KR" alt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</a:t>
              </a:r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시대 상황에 따른 행복의 기준</a:t>
              </a:r>
              <a:endParaRPr lang="ko-KR" altLang="en-US" sz="27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4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9512" y="1245882"/>
            <a:ext cx="8352928" cy="76944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>
              <a:buFont typeface="+mj-lt"/>
              <a:buAutoNum type="arabicPeriod"/>
            </a:pPr>
            <a:r>
              <a:rPr lang="ko-KR" altLang="en-US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각자 자신의 삶에서 </a:t>
            </a:r>
            <a:r>
              <a:rPr lang="ko-KR" altLang="en-US" sz="2200" b="1" spc="-5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미다스왕의</a:t>
            </a:r>
            <a:r>
              <a:rPr lang="ko-KR" altLang="en-US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‘황금’과 같은 대상은 무엇이 있을지 스스로를 성찰해 보자</a:t>
            </a:r>
            <a:r>
              <a:rPr lang="en-US" altLang="ko-KR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200" b="1" spc="-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512" y="3455944"/>
            <a:ext cx="8496944" cy="83715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>
              <a:lnSpc>
                <a:spcPct val="110000"/>
              </a:lnSpc>
              <a:buFont typeface="+mj-lt"/>
              <a:buAutoNum type="arabicPeriod" startAt="2"/>
            </a:pPr>
            <a:r>
              <a:rPr lang="en-US" altLang="ko-KR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나</a:t>
            </a:r>
            <a:r>
              <a:rPr lang="en-US" altLang="ko-KR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) </a:t>
            </a:r>
            <a:r>
              <a:rPr lang="ko-KR" altLang="en-US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사례의 주인공이 새로운 선택을 통해 추구하고자 하는 것은 무엇일까</a:t>
            </a:r>
            <a:r>
              <a:rPr lang="en-US" altLang="ko-KR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200" b="1" spc="-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1988840"/>
            <a:ext cx="7920880" cy="120032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나에게 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‘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황금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’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같은 대상은 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SNS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이다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 SNS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를 통해 나를 드러내고 다른 사람들에게 관심을 받는 것은 기분 좋다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하지만 지나치게 빠지다 보면 남들과 자꾸 비교하면서 다른 사람을 부러워하거나 거짓으로 내용을 꾸며서 올리기도 한다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그러다 보면 허망한 기분이 든다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552" y="4293096"/>
            <a:ext cx="7920880" cy="92333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주인공은 사회가 요구하는 기준에 맞추어 사는 삶이 아니라 자신이 원하는 삶이 무엇인지 고민하고 스스로 선택해 나가려고 하며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이를 통해 진정한 행복을 찾아가고 있다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600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12"/>
          <p:cNvGrpSpPr/>
          <p:nvPr/>
        </p:nvGrpSpPr>
        <p:grpSpPr>
          <a:xfrm>
            <a:off x="6474" y="-1506"/>
            <a:ext cx="9144000" cy="1106224"/>
            <a:chOff x="-8040" y="-1506"/>
            <a:chExt cx="9144000" cy="1106224"/>
          </a:xfrm>
        </p:grpSpPr>
        <p:grpSp>
          <p:nvGrpSpPr>
            <p:cNvPr id="12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14" name="그림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6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3" name="직사각형 12"/>
            <p:cNvSpPr/>
            <p:nvPr/>
          </p:nvSpPr>
          <p:spPr>
            <a:xfrm>
              <a:off x="1313646" y="103847"/>
              <a:ext cx="705678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700" b="1" spc="-150" dirty="0" smtClean="0">
                  <a:latin typeface="나눔고딕 ExtraBold" pitchFamily="50" charset="-127"/>
                  <a:ea typeface="나눔고딕 ExtraBold" pitchFamily="50" charset="-127"/>
                </a:rPr>
                <a:t>행복 백일장</a:t>
              </a:r>
              <a:endParaRPr lang="en-US" altLang="ko-KR" sz="2700" b="1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27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5656" y="1844824"/>
            <a:ext cx="6840760" cy="43088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</a:pP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자신이 생각하는 행복은 어떤 모습인지 적어 보자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20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9" y="1844824"/>
            <a:ext cx="1080119" cy="52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39552" y="2492896"/>
            <a:ext cx="7920880" cy="6463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꿈을 이루는 것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가족들 모두 건강하고 화목하게 지내는 것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사랑하는 사람과 결혼하여 서로 아껴주고 의지하며 사는 것 등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6917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132856"/>
            <a:ext cx="6624736" cy="450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12"/>
          <p:cNvGrpSpPr/>
          <p:nvPr/>
        </p:nvGrpSpPr>
        <p:grpSpPr>
          <a:xfrm>
            <a:off x="6474" y="-1506"/>
            <a:ext cx="9144000" cy="1106224"/>
            <a:chOff x="-80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14" name="그림 1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6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3" name="직사각형 12"/>
            <p:cNvSpPr/>
            <p:nvPr/>
          </p:nvSpPr>
          <p:spPr>
            <a:xfrm>
              <a:off x="1313646" y="103847"/>
              <a:ext cx="705678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700" b="1" spc="-150" dirty="0" smtClean="0">
                  <a:latin typeface="나눔고딕 ExtraBold" pitchFamily="50" charset="-127"/>
                  <a:ea typeface="나눔고딕 ExtraBold" pitchFamily="50" charset="-127"/>
                </a:rPr>
                <a:t>행복 백일장</a:t>
              </a:r>
              <a:endParaRPr lang="en-US" altLang="ko-KR" sz="2700" b="1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27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36" y="1628800"/>
            <a:ext cx="8208912" cy="46166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</a:pP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1. </a:t>
            </a: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다음 시를 감상하고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행복에 대한 자신의 성찰을 담은 시를 한 편씩 창작해 보자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20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1" y="1124744"/>
            <a:ext cx="1872208" cy="54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760013" y="2204864"/>
            <a:ext cx="5623975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b="1" dirty="0" smtClean="0">
                <a:latin typeface="나눔명조" pitchFamily="18" charset="-127"/>
                <a:ea typeface="나눔명조" pitchFamily="18" charset="-127"/>
              </a:rPr>
              <a:t>행복은 비교를 모른다</a:t>
            </a:r>
          </a:p>
          <a:p>
            <a:pPr algn="r"/>
            <a:r>
              <a:rPr lang="ko-KR" altLang="en-US" sz="1600" dirty="0" err="1" smtClean="0">
                <a:latin typeface="나눔명조" pitchFamily="18" charset="-127"/>
                <a:ea typeface="나눔명조" pitchFamily="18" charset="-127"/>
              </a:rPr>
              <a:t>박노해</a:t>
            </a:r>
            <a:endParaRPr lang="ko-KR" altLang="en-US" sz="1600" dirty="0" smtClean="0">
              <a:latin typeface="나눔명조" pitchFamily="18" charset="-127"/>
              <a:ea typeface="나눔명조" pitchFamily="18" charset="-127"/>
            </a:endParaRPr>
          </a:p>
          <a:p>
            <a:r>
              <a:rPr lang="ko-KR" altLang="en-US" sz="1600" dirty="0" smtClean="0">
                <a:latin typeface="나눔명조" pitchFamily="18" charset="-127"/>
                <a:ea typeface="나눔명조" pitchFamily="18" charset="-127"/>
              </a:rPr>
              <a:t>나의 행복은 비교를 모르는 것</a:t>
            </a:r>
          </a:p>
          <a:p>
            <a:r>
              <a:rPr lang="ko-KR" altLang="en-US" sz="1600" dirty="0" smtClean="0">
                <a:latin typeface="나눔명조" pitchFamily="18" charset="-127"/>
                <a:ea typeface="나눔명조" pitchFamily="18" charset="-127"/>
              </a:rPr>
              <a:t>나의 불행은 남과 비교하는 것</a:t>
            </a:r>
            <a:endParaRPr lang="en-US" altLang="ko-KR" sz="1600" dirty="0" smtClean="0">
              <a:latin typeface="나눔명조" pitchFamily="18" charset="-127"/>
              <a:ea typeface="나눔명조" pitchFamily="18" charset="-127"/>
            </a:endParaRPr>
          </a:p>
          <a:p>
            <a:endParaRPr lang="ko-KR" altLang="en-US" sz="1600" dirty="0" smtClean="0">
              <a:latin typeface="나눔명조" pitchFamily="18" charset="-127"/>
              <a:ea typeface="나눔명조" pitchFamily="18" charset="-127"/>
            </a:endParaRPr>
          </a:p>
          <a:p>
            <a:r>
              <a:rPr lang="ko-KR" altLang="en-US" sz="1600" dirty="0" smtClean="0">
                <a:latin typeface="나눔명조" pitchFamily="18" charset="-127"/>
                <a:ea typeface="나눔명조" pitchFamily="18" charset="-127"/>
              </a:rPr>
              <a:t>남보다 내가 앞섰다고 미소 지을 때</a:t>
            </a:r>
          </a:p>
          <a:p>
            <a:r>
              <a:rPr lang="ko-KR" altLang="en-US" sz="1600" dirty="0" smtClean="0">
                <a:latin typeface="나눔명조" pitchFamily="18" charset="-127"/>
                <a:ea typeface="나눔명조" pitchFamily="18" charset="-127"/>
              </a:rPr>
              <a:t>불행은 등 뒤에서 검은 미소를 지으니</a:t>
            </a:r>
            <a:endParaRPr lang="en-US" altLang="ko-KR" sz="1600" dirty="0" smtClean="0">
              <a:latin typeface="나눔명조" pitchFamily="18" charset="-127"/>
              <a:ea typeface="나눔명조" pitchFamily="18" charset="-127"/>
            </a:endParaRPr>
          </a:p>
          <a:p>
            <a:endParaRPr lang="ko-KR" altLang="en-US" sz="1600" dirty="0" smtClean="0">
              <a:latin typeface="나눔명조" pitchFamily="18" charset="-127"/>
              <a:ea typeface="나눔명조" pitchFamily="18" charset="-127"/>
            </a:endParaRPr>
          </a:p>
          <a:p>
            <a:r>
              <a:rPr lang="ko-KR" altLang="en-US" sz="1600" dirty="0" smtClean="0">
                <a:latin typeface="나눔명조" pitchFamily="18" charset="-127"/>
                <a:ea typeface="나눔명조" pitchFamily="18" charset="-127"/>
              </a:rPr>
              <a:t>이 아득한 우주에 하나뿐인 나는</a:t>
            </a:r>
          </a:p>
          <a:p>
            <a:r>
              <a:rPr lang="ko-KR" altLang="en-US" sz="1600" dirty="0" smtClean="0">
                <a:latin typeface="나눔명조" pitchFamily="18" charset="-127"/>
                <a:ea typeface="나눔명조" pitchFamily="18" charset="-127"/>
              </a:rPr>
              <a:t>오직 하나의 비교만이 있을 뿐</a:t>
            </a:r>
            <a:endParaRPr lang="en-US" altLang="ko-KR" sz="1600" dirty="0" smtClean="0">
              <a:latin typeface="나눔명조" pitchFamily="18" charset="-127"/>
              <a:ea typeface="나눔명조" pitchFamily="18" charset="-127"/>
            </a:endParaRPr>
          </a:p>
          <a:p>
            <a:endParaRPr lang="ko-KR" altLang="en-US" sz="1600" dirty="0" smtClean="0">
              <a:latin typeface="나눔명조" pitchFamily="18" charset="-127"/>
              <a:ea typeface="나눔명조" pitchFamily="18" charset="-127"/>
            </a:endParaRPr>
          </a:p>
          <a:p>
            <a:r>
              <a:rPr lang="ko-KR" altLang="en-US" sz="1600" dirty="0" smtClean="0">
                <a:latin typeface="나눔명조" pitchFamily="18" charset="-127"/>
                <a:ea typeface="나눔명조" pitchFamily="18" charset="-127"/>
              </a:rPr>
              <a:t>어제의 나보다 좋아지고 있는가</a:t>
            </a:r>
          </a:p>
          <a:p>
            <a:r>
              <a:rPr lang="ko-KR" altLang="en-US" sz="1600" dirty="0" smtClean="0">
                <a:latin typeface="나눔명조" pitchFamily="18" charset="-127"/>
                <a:ea typeface="나눔명조" pitchFamily="18" charset="-127"/>
              </a:rPr>
              <a:t>어제의 나보다 더 지혜로워지고</a:t>
            </a:r>
          </a:p>
          <a:p>
            <a:r>
              <a:rPr lang="ko-KR" altLang="en-US" sz="1600" dirty="0" smtClean="0">
                <a:latin typeface="나눔명조" pitchFamily="18" charset="-127"/>
                <a:ea typeface="나눔명조" pitchFamily="18" charset="-127"/>
              </a:rPr>
              <a:t>어제보다 더 깊어지고 성숙하고 있는가</a:t>
            </a:r>
            <a:endParaRPr lang="en-US" altLang="ko-KR" sz="1600" dirty="0" smtClean="0">
              <a:latin typeface="나눔명조" pitchFamily="18" charset="-127"/>
              <a:ea typeface="나눔명조" pitchFamily="18" charset="-127"/>
            </a:endParaRPr>
          </a:p>
          <a:p>
            <a:endParaRPr lang="ko-KR" altLang="en-US" sz="1600" dirty="0" smtClean="0">
              <a:latin typeface="나눔명조" pitchFamily="18" charset="-127"/>
              <a:ea typeface="나눔명조" pitchFamily="18" charset="-127"/>
            </a:endParaRPr>
          </a:p>
          <a:p>
            <a:r>
              <a:rPr lang="ko-KR" altLang="en-US" sz="1600" dirty="0" smtClean="0">
                <a:latin typeface="나눔명조" pitchFamily="18" charset="-127"/>
                <a:ea typeface="나눔명조" pitchFamily="18" charset="-127"/>
              </a:rPr>
              <a:t>나의 행복은 하나뿐인 잣대에서 자유로워지는 것</a:t>
            </a:r>
          </a:p>
          <a:p>
            <a:r>
              <a:rPr lang="ko-KR" altLang="en-US" sz="1600" dirty="0" smtClean="0">
                <a:latin typeface="나눔명조" pitchFamily="18" charset="-127"/>
                <a:ea typeface="나눔명조" pitchFamily="18" charset="-127"/>
              </a:rPr>
              <a:t>나의 불행은 세상의 칭찬과 비난에 울고 웃는 것</a:t>
            </a:r>
            <a:endParaRPr lang="ko-KR" altLang="en-US" sz="1600" dirty="0">
              <a:latin typeface="나눔명조" pitchFamily="18" charset="-127"/>
              <a:ea typeface="나눔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7574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132856"/>
            <a:ext cx="6624736" cy="450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12"/>
          <p:cNvGrpSpPr/>
          <p:nvPr/>
        </p:nvGrpSpPr>
        <p:grpSpPr>
          <a:xfrm>
            <a:off x="6474" y="-1506"/>
            <a:ext cx="9144000" cy="1106224"/>
            <a:chOff x="-80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14" name="그림 1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6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3" name="직사각형 12"/>
            <p:cNvSpPr/>
            <p:nvPr/>
          </p:nvSpPr>
          <p:spPr>
            <a:xfrm>
              <a:off x="1313646" y="103847"/>
              <a:ext cx="705678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700" b="1" spc="-150" dirty="0" smtClean="0">
                  <a:latin typeface="나눔고딕 ExtraBold" pitchFamily="50" charset="-127"/>
                  <a:ea typeface="나눔고딕 ExtraBold" pitchFamily="50" charset="-127"/>
                </a:rPr>
                <a:t>행복 백일장</a:t>
              </a:r>
              <a:endParaRPr lang="en-US" altLang="ko-KR" sz="2700" b="1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27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36" y="1628800"/>
            <a:ext cx="8208912" cy="46166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</a:pP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1. </a:t>
            </a: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다음 시를 감상하고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행복에 대한 자신의 성찰을 담은 시를 한 편씩 창작해 보자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20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1" y="1124744"/>
            <a:ext cx="1872208" cy="54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760013" y="2276872"/>
            <a:ext cx="5623975" cy="443198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ko-KR" altLang="en-US" sz="1600" b="1" dirty="0" smtClean="0">
                <a:latin typeface="나눔명조" pitchFamily="18" charset="-127"/>
                <a:ea typeface="나눔명조" pitchFamily="18" charset="-127"/>
              </a:rPr>
              <a:t>제목 </a:t>
            </a:r>
            <a:r>
              <a:rPr lang="en-US" altLang="ko-KR" sz="1600" b="1" dirty="0" smtClean="0">
                <a:latin typeface="나눔명조" pitchFamily="18" charset="-127"/>
                <a:ea typeface="나눔명조" pitchFamily="18" charset="-127"/>
              </a:rPr>
              <a:t>:______________________</a:t>
            </a:r>
            <a:endParaRPr lang="ko-KR" altLang="en-US" sz="1600" b="1" dirty="0" smtClean="0">
              <a:latin typeface="나눔명조" pitchFamily="18" charset="-127"/>
              <a:ea typeface="나눔명조" pitchFamily="18" charset="-127"/>
            </a:endParaRPr>
          </a:p>
          <a:p>
            <a:endParaRPr lang="en-US" altLang="ko-KR" sz="1600" dirty="0" smtClean="0">
              <a:latin typeface="나눔명조" pitchFamily="18" charset="-127"/>
              <a:ea typeface="나눔명조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600" dirty="0" smtClean="0">
                <a:latin typeface="나눔명조" pitchFamily="18" charset="-127"/>
                <a:ea typeface="나눔명조" pitchFamily="18" charset="-127"/>
              </a:rPr>
              <a:t>_____________________________________________________</a:t>
            </a:r>
          </a:p>
          <a:p>
            <a:pPr algn="ctr">
              <a:lnSpc>
                <a:spcPct val="150000"/>
              </a:lnSpc>
            </a:pPr>
            <a:r>
              <a:rPr lang="en-US" altLang="ko-KR" sz="1600" dirty="0" smtClean="0">
                <a:latin typeface="나눔명조" pitchFamily="18" charset="-127"/>
                <a:ea typeface="나눔명조" pitchFamily="18" charset="-127"/>
              </a:rPr>
              <a:t>_____________________________________________________</a:t>
            </a:r>
          </a:p>
          <a:p>
            <a:pPr algn="ctr">
              <a:lnSpc>
                <a:spcPct val="150000"/>
              </a:lnSpc>
            </a:pPr>
            <a:r>
              <a:rPr lang="en-US" altLang="ko-KR" sz="1600" dirty="0" smtClean="0">
                <a:latin typeface="나눔명조" pitchFamily="18" charset="-127"/>
                <a:ea typeface="나눔명조" pitchFamily="18" charset="-127"/>
              </a:rPr>
              <a:t>_____________________________________________________</a:t>
            </a:r>
          </a:p>
          <a:p>
            <a:pPr algn="ctr">
              <a:lnSpc>
                <a:spcPct val="150000"/>
              </a:lnSpc>
            </a:pPr>
            <a:r>
              <a:rPr lang="en-US" altLang="ko-KR" sz="1600" dirty="0" smtClean="0">
                <a:latin typeface="나눔명조" pitchFamily="18" charset="-127"/>
                <a:ea typeface="나눔명조" pitchFamily="18" charset="-127"/>
              </a:rPr>
              <a:t>_____________________________________________________</a:t>
            </a:r>
          </a:p>
          <a:p>
            <a:pPr algn="ctr">
              <a:lnSpc>
                <a:spcPct val="150000"/>
              </a:lnSpc>
            </a:pPr>
            <a:r>
              <a:rPr lang="en-US" altLang="ko-KR" sz="1600" dirty="0" smtClean="0">
                <a:latin typeface="나눔명조" pitchFamily="18" charset="-127"/>
                <a:ea typeface="나눔명조" pitchFamily="18" charset="-127"/>
              </a:rPr>
              <a:t>_____________________________________________________</a:t>
            </a:r>
          </a:p>
          <a:p>
            <a:pPr algn="ctr">
              <a:lnSpc>
                <a:spcPct val="150000"/>
              </a:lnSpc>
            </a:pPr>
            <a:r>
              <a:rPr lang="en-US" altLang="ko-KR" sz="1600" dirty="0" smtClean="0">
                <a:latin typeface="나눔명조" pitchFamily="18" charset="-127"/>
                <a:ea typeface="나눔명조" pitchFamily="18" charset="-127"/>
              </a:rPr>
              <a:t>_____________________________________________________</a:t>
            </a:r>
          </a:p>
          <a:p>
            <a:pPr algn="ctr">
              <a:lnSpc>
                <a:spcPct val="150000"/>
              </a:lnSpc>
            </a:pPr>
            <a:r>
              <a:rPr lang="en-US" altLang="ko-KR" sz="1600" dirty="0" smtClean="0">
                <a:latin typeface="나눔명조" pitchFamily="18" charset="-127"/>
                <a:ea typeface="나눔명조" pitchFamily="18" charset="-127"/>
              </a:rPr>
              <a:t>_____________________________________________________</a:t>
            </a:r>
          </a:p>
          <a:p>
            <a:pPr algn="ctr">
              <a:lnSpc>
                <a:spcPct val="150000"/>
              </a:lnSpc>
            </a:pPr>
            <a:r>
              <a:rPr lang="en-US" altLang="ko-KR" sz="1600" dirty="0" smtClean="0">
                <a:latin typeface="나눔명조" pitchFamily="18" charset="-127"/>
                <a:ea typeface="나눔명조" pitchFamily="18" charset="-127"/>
              </a:rPr>
              <a:t>_____________________________________________________</a:t>
            </a:r>
          </a:p>
          <a:p>
            <a:pPr algn="ctr">
              <a:lnSpc>
                <a:spcPct val="150000"/>
              </a:lnSpc>
            </a:pPr>
            <a:r>
              <a:rPr lang="en-US" altLang="ko-KR" sz="1600" dirty="0" smtClean="0">
                <a:latin typeface="나눔명조" pitchFamily="18" charset="-127"/>
                <a:ea typeface="나눔명조" pitchFamily="18" charset="-127"/>
              </a:rPr>
              <a:t>_____________________________________________________</a:t>
            </a:r>
          </a:p>
          <a:p>
            <a:pPr algn="ctr">
              <a:lnSpc>
                <a:spcPct val="150000"/>
              </a:lnSpc>
            </a:pPr>
            <a:r>
              <a:rPr lang="en-US" altLang="ko-KR" sz="1600" dirty="0" smtClean="0">
                <a:latin typeface="나눔명조" pitchFamily="18" charset="-127"/>
                <a:ea typeface="나눔명조" pitchFamily="18" charset="-127"/>
              </a:rPr>
              <a:t>_____________________________________________________</a:t>
            </a:r>
          </a:p>
          <a:p>
            <a:pPr algn="ctr">
              <a:lnSpc>
                <a:spcPct val="150000"/>
              </a:lnSpc>
            </a:pPr>
            <a:endParaRPr lang="en-US" altLang="ko-KR" sz="1600" dirty="0" smtClean="0"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79912" y="2204864"/>
            <a:ext cx="2088232" cy="36933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행복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63688" y="2760134"/>
            <a:ext cx="3888432" cy="297312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저녁 때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돌아갈 집이 있다는 것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힘들 때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마음속으로 생각할 사람 있다는 것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외로울 때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혼자서 부를 노래가 있다는 것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12160" y="2492896"/>
            <a:ext cx="2088232" cy="36933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나태주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2814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79513" y="3284984"/>
            <a:ext cx="7632848" cy="41293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 algn="just">
              <a:lnSpc>
                <a:spcPts val="2500"/>
              </a:lnSpc>
              <a:spcBef>
                <a:spcPts val="600"/>
              </a:spcBef>
              <a:buFont typeface="+mj-lt"/>
              <a:buAutoNum type="arabicPeriod" startAt="2"/>
            </a:pPr>
            <a:r>
              <a:rPr lang="ko-KR" altLang="en-US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지금까지 살아오면서 행복했던 순간을 그림으로 표현해 보자</a:t>
            </a:r>
            <a:r>
              <a:rPr lang="en-US" altLang="ko-KR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1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9" name="제목 1"/>
            <p:cNvSpPr txBox="1">
              <a:spLocks/>
            </p:cNvSpPr>
            <p:nvPr/>
          </p:nvSpPr>
          <p:spPr>
            <a:xfrm>
              <a:off x="251520" y="33896"/>
              <a:ext cx="7056784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생각 펼치기</a:t>
              </a:r>
              <a:endPara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20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1761783"/>
            <a:ext cx="8796855" cy="43088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>
              <a:buFont typeface="+mj-lt"/>
              <a:buAutoNum type="arabicPeriod"/>
            </a:pPr>
            <a:r>
              <a:rPr lang="ko-KR" altLang="en-US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사진 속 활동들은 행복과 어떤 관련이 있을까</a:t>
            </a:r>
            <a:r>
              <a:rPr lang="en-US" altLang="ko-KR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1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3568" y="2204864"/>
            <a:ext cx="7704856" cy="67851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가족과 함께 시간을 보내는 것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운동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공부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봉사 활동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정치 참여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노동 등 우리가 삶에서 하는 모든 활동은 결국 행복을 얻기 위한 활동이다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.</a:t>
            </a:r>
            <a:endParaRPr lang="ko-KR" altLang="en-US" sz="1700" spc="-150" dirty="0" smtClean="0">
              <a:solidFill>
                <a:srgbClr val="FF0000"/>
              </a:solidFill>
              <a:latin typeface="+mn-ea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11560" y="3861048"/>
            <a:ext cx="7056784" cy="2307202"/>
            <a:chOff x="611560" y="4077072"/>
            <a:chExt cx="7056784" cy="2307202"/>
          </a:xfrm>
        </p:grpSpPr>
        <p:sp>
          <p:nvSpPr>
            <p:cNvPr id="16" name="TextBox 15"/>
            <p:cNvSpPr txBox="1"/>
            <p:nvPr/>
          </p:nvSpPr>
          <p:spPr>
            <a:xfrm>
              <a:off x="4860032" y="4944114"/>
              <a:ext cx="2808312" cy="707886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ko-KR" altLang="en-US" sz="1700" spc="-150" dirty="0" smtClean="0">
                  <a:solidFill>
                    <a:srgbClr val="FF0000"/>
                  </a:solidFill>
                  <a:latin typeface="+mn-ea"/>
                </a:rPr>
                <a:t>내 마음을 알아주고 잘 통하는 친구를 만났을 때</a:t>
              </a:r>
              <a:endParaRPr lang="en-US" altLang="ko-KR" sz="1700" spc="-150" dirty="0" smtClean="0">
                <a:solidFill>
                  <a:srgbClr val="FF0000"/>
                </a:solidFill>
                <a:latin typeface="+mn-ea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1560" y="4077072"/>
              <a:ext cx="4104456" cy="2307202"/>
            </a:xfrm>
            <a:prstGeom prst="roundRect">
              <a:avLst>
                <a:gd name="adj" fmla="val 7682"/>
              </a:avLst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94078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6474" y="-1506"/>
            <a:ext cx="9144000" cy="1106224"/>
            <a:chOff x="-80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14" name="그림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6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3" name="직사각형 12"/>
            <p:cNvSpPr/>
            <p:nvPr/>
          </p:nvSpPr>
          <p:spPr>
            <a:xfrm>
              <a:off x="1313646" y="103847"/>
              <a:ext cx="705678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700" b="1" spc="-150" dirty="0" smtClean="0">
                  <a:latin typeface="나눔고딕 ExtraBold" pitchFamily="50" charset="-127"/>
                  <a:ea typeface="나눔고딕 ExtraBold" pitchFamily="50" charset="-127"/>
                </a:rPr>
                <a:t>행복 백일장</a:t>
              </a:r>
              <a:endParaRPr lang="en-US" altLang="ko-KR" sz="2700" b="1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27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36" y="1628800"/>
            <a:ext cx="8208912" cy="156966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buSzPct val="100000"/>
              <a:buFont typeface="+mj-lt"/>
              <a:buAutoNum type="arabicPeriod" startAt="2"/>
            </a:pP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자신이 창작한 시를 교실 벽에 전시하고 가장 인상 깊은 친구의 작품에 투표해 보자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  <a:p>
            <a:pPr marL="457200" indent="-457200" algn="just">
              <a:lnSpc>
                <a:spcPct val="120000"/>
              </a:lnSpc>
              <a:buSzPct val="100000"/>
              <a:buFont typeface="+mj-lt"/>
              <a:buAutoNum type="arabicPeriod" startAt="2"/>
            </a:pPr>
            <a:endParaRPr lang="en-US" altLang="ko-KR" sz="2000" b="1" spc="-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457200" indent="-457200" algn="just">
              <a:lnSpc>
                <a:spcPct val="120000"/>
              </a:lnSpc>
              <a:buSzPct val="100000"/>
              <a:buAutoNum type="arabicPeriod" startAt="2"/>
            </a:pP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가장 많은 표를 얻은 작품을 함께 감상하고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행복의 의미에 관해 토의해 보자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1" y="1124744"/>
            <a:ext cx="1872208" cy="54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917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35" name="제목 1"/>
            <p:cNvSpPr txBox="1">
              <a:spLocks/>
            </p:cNvSpPr>
            <p:nvPr/>
          </p:nvSpPr>
          <p:spPr>
            <a:xfrm>
              <a:off x="251520" y="34020"/>
              <a:ext cx="7056784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꼭꼭</a:t>
              </a:r>
              <a:r>
                <a:rPr lang="en-US" altLang="ko-KR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! </a:t>
              </a:r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자기 점검</a:t>
              </a:r>
              <a:endPara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57279" y="1713508"/>
            <a:ext cx="8496944" cy="46166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학습 전개 과정을 읽고 체크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en-US" altLang="ko-KR" sz="2400" b="1" dirty="0" smtClean="0">
                <a:solidFill>
                  <a:srgbClr val="FF0000"/>
                </a:solidFill>
                <a:latin typeface="나눔고딕 ExtraBold" pitchFamily="50" charset="-127"/>
                <a:ea typeface="나눔고딕 ExtraBold" pitchFamily="50" charset="-127"/>
              </a:rPr>
              <a:t>V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하면서 단원의 구조를 파악해 보자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육각형 30"/>
          <p:cNvSpPr/>
          <p:nvPr/>
        </p:nvSpPr>
        <p:spPr>
          <a:xfrm>
            <a:off x="251520" y="1857524"/>
            <a:ext cx="198000" cy="180000"/>
          </a:xfrm>
          <a:prstGeom prst="hexagon">
            <a:avLst/>
          </a:prstGeom>
          <a:solidFill>
            <a:schemeClr val="bg1"/>
          </a:solidFill>
          <a:ln w="53975">
            <a:solidFill>
              <a:srgbClr val="A0D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8" name="그룹 47"/>
          <p:cNvGrpSpPr/>
          <p:nvPr/>
        </p:nvGrpSpPr>
        <p:grpSpPr>
          <a:xfrm>
            <a:off x="251520" y="4248144"/>
            <a:ext cx="7980864" cy="461665"/>
            <a:chOff x="341552" y="4235444"/>
            <a:chExt cx="7980864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553936" y="4235444"/>
              <a:ext cx="7768480" cy="461665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학습 전개 과정을</a:t>
              </a:r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</a:t>
              </a:r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바탕으로 나의 목표를 세워 보자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.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2" name="육각형 31"/>
            <p:cNvSpPr/>
            <p:nvPr/>
          </p:nvSpPr>
          <p:spPr>
            <a:xfrm>
              <a:off x="341552" y="4376276"/>
              <a:ext cx="198000" cy="180000"/>
            </a:xfrm>
            <a:prstGeom prst="hexagon">
              <a:avLst/>
            </a:prstGeom>
            <a:solidFill>
              <a:schemeClr val="bg1"/>
            </a:solidFill>
            <a:ln w="53975">
              <a:solidFill>
                <a:srgbClr val="A0D7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20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오각형 19"/>
          <p:cNvSpPr/>
          <p:nvPr/>
        </p:nvSpPr>
        <p:spPr>
          <a:xfrm>
            <a:off x="264220" y="2844070"/>
            <a:ext cx="2390680" cy="885662"/>
          </a:xfrm>
          <a:prstGeom prst="homePlate">
            <a:avLst/>
          </a:prstGeom>
          <a:solidFill>
            <a:srgbClr val="E8F5F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500" spc="-140" dirty="0" smtClean="0">
                <a:solidFill>
                  <a:schemeClr val="tx1"/>
                </a:solidFill>
              </a:rPr>
              <a:t>행복의 의미를 파악한다</a:t>
            </a:r>
            <a:r>
              <a:rPr lang="en-US" altLang="ko-KR" sz="1500" spc="-140" dirty="0" smtClean="0">
                <a:solidFill>
                  <a:schemeClr val="tx1"/>
                </a:solidFill>
              </a:rPr>
              <a:t>.</a:t>
            </a:r>
            <a:endParaRPr lang="ko-KR" altLang="en-US" sz="1500" spc="-140" dirty="0">
              <a:solidFill>
                <a:schemeClr val="tx1"/>
              </a:solidFill>
            </a:endParaRPr>
          </a:p>
        </p:txBody>
      </p:sp>
      <p:sp>
        <p:nvSpPr>
          <p:cNvPr id="21" name="갈매기형 수장 20"/>
          <p:cNvSpPr/>
          <p:nvPr/>
        </p:nvSpPr>
        <p:spPr>
          <a:xfrm>
            <a:off x="2280444" y="2844070"/>
            <a:ext cx="2664296" cy="885662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0" rtlCol="0" anchor="ctr"/>
          <a:lstStyle/>
          <a:p>
            <a:pPr algn="ctr"/>
            <a:r>
              <a:rPr lang="ko-KR" altLang="en-US" sz="1200" spc="-150" dirty="0" smtClean="0">
                <a:solidFill>
                  <a:schemeClr val="tx1"/>
                </a:solidFill>
              </a:rPr>
              <a:t>행복의 기준이 시대 상황과 지역 여건에 따라 어떤 공통점과 차이점을 보이는지 찾아본다</a:t>
            </a:r>
            <a:r>
              <a:rPr lang="en-US" altLang="ko-KR" sz="1200" spc="-150" dirty="0" smtClean="0">
                <a:solidFill>
                  <a:schemeClr val="tx1"/>
                </a:solidFill>
              </a:rPr>
              <a:t>.</a:t>
            </a:r>
            <a:endParaRPr lang="ko-KR" altLang="en-US" sz="1200" spc="-150" dirty="0">
              <a:solidFill>
                <a:schemeClr val="tx1"/>
              </a:solidFill>
            </a:endParaRPr>
          </a:p>
        </p:txBody>
      </p:sp>
      <p:sp>
        <p:nvSpPr>
          <p:cNvPr id="22" name="갈매기형 수장 21"/>
          <p:cNvSpPr/>
          <p:nvPr/>
        </p:nvSpPr>
        <p:spPr>
          <a:xfrm>
            <a:off x="4560059" y="2844070"/>
            <a:ext cx="2626868" cy="885661"/>
          </a:xfrm>
          <a:prstGeom prst="chevron">
            <a:avLst/>
          </a:prstGeom>
          <a:solidFill>
            <a:srgbClr val="C5E3E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rIns="72000" rtlCol="0" anchor="ctr"/>
          <a:lstStyle/>
          <a:p>
            <a:pPr algn="ctr"/>
            <a:r>
              <a:rPr lang="ko-KR" altLang="en-US" sz="1500" spc="-140" dirty="0" smtClean="0">
                <a:solidFill>
                  <a:schemeClr val="tx1"/>
                </a:solidFill>
              </a:rPr>
              <a:t>자신의 삶에서 진정한 행복의 의미를 성찰한다</a:t>
            </a:r>
            <a:r>
              <a:rPr lang="en-US" altLang="ko-KR" sz="1500" spc="-140" dirty="0" smtClean="0">
                <a:solidFill>
                  <a:schemeClr val="tx1"/>
                </a:solidFill>
              </a:rPr>
              <a:t>.</a:t>
            </a:r>
            <a:endParaRPr lang="ko-KR" altLang="en-US" sz="1500" spc="-50" dirty="0">
              <a:solidFill>
                <a:schemeClr val="tx1"/>
              </a:solidFill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6814513" y="2844070"/>
            <a:ext cx="2016224" cy="885662"/>
            <a:chOff x="6660232" y="2831370"/>
            <a:chExt cx="2016224" cy="885662"/>
          </a:xfrm>
        </p:grpSpPr>
        <p:sp>
          <p:nvSpPr>
            <p:cNvPr id="24" name="갈매기형 수장 23"/>
            <p:cNvSpPr/>
            <p:nvPr/>
          </p:nvSpPr>
          <p:spPr>
            <a:xfrm>
              <a:off x="6660232" y="2831371"/>
              <a:ext cx="1080120" cy="885661"/>
            </a:xfrm>
            <a:prstGeom prst="chevr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7236296" y="2831370"/>
              <a:ext cx="1440160" cy="8855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altLang="ko-KR" sz="1500" dirty="0" smtClean="0">
                  <a:solidFill>
                    <a:prstClr val="black"/>
                  </a:solidFill>
                </a:rPr>
                <a:t> 26</a:t>
              </a:r>
              <a:r>
                <a:rPr lang="ko-KR" altLang="en-US" sz="1500" dirty="0" smtClean="0">
                  <a:solidFill>
                    <a:prstClr val="black"/>
                  </a:solidFill>
                </a:rPr>
                <a:t>쪽에서 </a:t>
              </a:r>
              <a:endParaRPr lang="en-US" altLang="ko-KR" sz="1500" dirty="0" smtClean="0">
                <a:solidFill>
                  <a:prstClr val="black"/>
                </a:solidFill>
              </a:endParaRPr>
            </a:p>
            <a:p>
              <a:pPr lvl="0"/>
              <a:r>
                <a:rPr lang="ko-KR" altLang="en-US" sz="1500" dirty="0" smtClean="0">
                  <a:solidFill>
                    <a:prstClr val="black"/>
                  </a:solidFill>
                </a:rPr>
                <a:t>학습 결과를 </a:t>
              </a:r>
              <a:endParaRPr lang="en-US" altLang="ko-KR" sz="1500" dirty="0" smtClean="0">
                <a:solidFill>
                  <a:prstClr val="black"/>
                </a:solidFill>
              </a:endParaRPr>
            </a:p>
            <a:p>
              <a:pPr lvl="0"/>
              <a:r>
                <a:rPr lang="ko-KR" altLang="en-US" sz="1500" dirty="0" smtClean="0">
                  <a:solidFill>
                    <a:prstClr val="black"/>
                  </a:solidFill>
                </a:rPr>
                <a:t> 평가한다</a:t>
              </a:r>
              <a:r>
                <a:rPr lang="en-US" altLang="ko-KR" sz="1500" dirty="0" smtClean="0">
                  <a:solidFill>
                    <a:prstClr val="black"/>
                  </a:solidFill>
                </a:rPr>
                <a:t>.</a:t>
              </a:r>
              <a:endParaRPr lang="ko-KR" altLang="en-US" sz="1500" dirty="0">
                <a:solidFill>
                  <a:prstClr val="black"/>
                </a:solidFill>
              </a:endParaRPr>
            </a:p>
          </p:txBody>
        </p:sp>
      </p:grpSp>
      <p:sp>
        <p:nvSpPr>
          <p:cNvPr id="26" name="직사각형 25"/>
          <p:cNvSpPr/>
          <p:nvPr/>
        </p:nvSpPr>
        <p:spPr>
          <a:xfrm>
            <a:off x="1850831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4083079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6387335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8475567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6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760116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A0A35B"/>
                </a:solidFill>
                <a:latin typeface="나눔고딕 ExtraBold" pitchFamily="50" charset="-127"/>
                <a:ea typeface="나눔고딕 ExtraBold" pitchFamily="50" charset="-127"/>
              </a:rPr>
              <a:t>학습 목표</a:t>
            </a:r>
            <a:endParaRPr lang="ko-KR" altLang="en-US" sz="2500" b="1" dirty="0">
              <a:solidFill>
                <a:srgbClr val="A0A35B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276872"/>
            <a:ext cx="8496944" cy="164064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96000" indent="-396000">
              <a:lnSpc>
                <a:spcPts val="4200"/>
              </a:lnSpc>
              <a:buAutoNum type="arabicPeriod"/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행복의 의미를 설명할 수 있다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</a:p>
          <a:p>
            <a:pPr marL="396000" indent="-396000">
              <a:lnSpc>
                <a:spcPts val="4200"/>
              </a:lnSpc>
              <a:buAutoNum type="arabicPeriod"/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시대 상황과 지역 여건에 따라 다르게 나타나는 행복의 기준을 비교하여 평가할 수 있다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ko-KR" altLang="en-US" sz="2400" b="1" spc="-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544" y="4798250"/>
            <a:ext cx="7848872" cy="57496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행복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행복의 기준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시대 상황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지역 여건</a:t>
            </a:r>
            <a:endParaRPr lang="en-US" altLang="ko-KR" sz="2400" b="1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4311389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A0A35B"/>
                </a:solidFill>
                <a:latin typeface="나눔고딕 ExtraBold" pitchFamily="50" charset="-127"/>
                <a:ea typeface="나눔고딕 ExtraBold" pitchFamily="50" charset="-127"/>
              </a:rPr>
              <a:t>핵심 개념</a:t>
            </a:r>
            <a:endParaRPr lang="ko-KR" altLang="en-US" sz="2500" b="1" dirty="0">
              <a:solidFill>
                <a:srgbClr val="A0A35B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7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19" name="그림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0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시대와 지역에 따른 행복의 기준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1" name="직사각형 20"/>
            <p:cNvSpPr/>
            <p:nvPr/>
          </p:nvSpPr>
          <p:spPr>
            <a:xfrm>
              <a:off x="6238076" y="1202878"/>
              <a:ext cx="265809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1-2.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삶의 목적으로서의 행복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21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5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971600" y="4863526"/>
            <a:ext cx="7560840" cy="5816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시의 괄호에 넣고 싶은 단어를 쓰고 그 이유를 말해 보자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4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9552" y="5004668"/>
            <a:ext cx="364047" cy="3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899592" y="5507940"/>
            <a:ext cx="7776864" cy="6463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행복－인간은 특정한 의무를 완수하기 위해 삶을 살아가는 수단적 존재가 아니라 행복한 삶을 위해 스스로 선택할 수 있는 주체적 존재이다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grpSp>
        <p:nvGrpSpPr>
          <p:cNvPr id="30" name="그룹 29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4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36" name="그림 3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37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시대와 지역에 따른 행복의 기준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33" name="직사각형 32"/>
            <p:cNvSpPr/>
            <p:nvPr/>
          </p:nvSpPr>
          <p:spPr>
            <a:xfrm>
              <a:off x="6238076" y="1202878"/>
              <a:ext cx="265809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1-2.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삶의 목적으로서의 행복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21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3092" y="1340768"/>
            <a:ext cx="6897817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701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22509"/>
            <a:ext cx="8496944" cy="362406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행복의 의미와 기준</a:t>
            </a:r>
            <a:endParaRPr lang="en-US" altLang="ko-KR" sz="25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행복의 의미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생활에서 충분한 만족과 기쁨을 느끼어 흐뭇한 상태</a:t>
            </a:r>
            <a:endParaRPr lang="en-US" altLang="ko-KR" sz="25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행복의 기준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부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권력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명예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성취감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화목한 가정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봉사하는 삶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안분지족하는 삶 등 사람마다 행복의 기준은 다름</a:t>
            </a: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상황이나 여건에 따라 행복감이 달라짐</a:t>
            </a:r>
            <a:endParaRPr lang="en-US" altLang="ko-KR" sz="25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372706"/>
            <a:ext cx="7740352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행복이란 무엇이며 사람들은 무엇으로부터 행복을 느낄까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6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시대와 지역에 따른 행복의 기준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238076" y="1202878"/>
              <a:ext cx="265809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1-2.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삶의 목적으로서의 행복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21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550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23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440000" algn="l"/>
              <a:r>
                <a:rPr lang="ko-KR" altLang="en-US" sz="2700" b="1" spc="-5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디오게네스</a:t>
              </a:r>
              <a:r>
                <a:rPr lang="en-US" altLang="ko-KR" sz="2700" b="1" spc="-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(Diogenes)</a:t>
              </a:r>
              <a:r>
                <a:rPr lang="ko-KR" altLang="en-US" sz="2700" b="1" spc="-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의 행복</a:t>
              </a:r>
              <a:endParaRPr lang="ko-KR" altLang="en-US" sz="2700" b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4" name="제목 1"/>
          <p:cNvSpPr txBox="1">
            <a:spLocks/>
          </p:cNvSpPr>
          <p:nvPr/>
        </p:nvSpPr>
        <p:spPr>
          <a:xfrm>
            <a:off x="195212" y="35520"/>
            <a:ext cx="142446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인물을 통해 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보는 사회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3509" y="1320362"/>
            <a:ext cx="8856983" cy="4000012"/>
          </a:xfrm>
          <a:prstGeom prst="roundRect">
            <a:avLst>
              <a:gd name="adj" fmla="val 6449"/>
            </a:avLst>
          </a:prstGeom>
          <a:solidFill>
            <a:srgbClr val="FEF5ED"/>
          </a:solidFill>
          <a:effectLst/>
        </p:spPr>
        <p:txBody>
          <a:bodyPr wrap="square" lIns="108000" tIns="72000" rIns="108000" bIns="72000" rtlCol="0">
            <a:spAutoFit/>
          </a:bodyPr>
          <a:lstStyle/>
          <a:p>
            <a:pPr marL="0" lvl="6">
              <a:lnSpc>
                <a:spcPct val="140000"/>
              </a:lnSpc>
            </a:pP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나무통을 집 삼아 평생을 간소하게 생활했던 고대 철학자 </a:t>
            </a:r>
            <a:r>
              <a:rPr lang="ko-KR" altLang="en-US" spc="-100" dirty="0" err="1" smtClean="0">
                <a:latin typeface="맑은 고딕" pitchFamily="50" charset="-127"/>
                <a:ea typeface="맑은 고딕" pitchFamily="50" charset="-127"/>
              </a:rPr>
              <a:t>디오게네스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어느 날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콩깍지를 삶아 먹으려는 그의 앞에 왕궁에 들어가 호의호식하며 지내던 동료 철학자 </a:t>
            </a:r>
            <a:r>
              <a:rPr lang="ko-KR" altLang="en-US" spc="-100" dirty="0" err="1" smtClean="0">
                <a:latin typeface="맑은 고딕" pitchFamily="50" charset="-127"/>
                <a:ea typeface="맑은 고딕" pitchFamily="50" charset="-127"/>
              </a:rPr>
              <a:t>아리스티포스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pc="-100" dirty="0" err="1" smtClean="0">
                <a:latin typeface="맑은 고딕" pitchFamily="50" charset="-127"/>
                <a:ea typeface="맑은 고딕" pitchFamily="50" charset="-127"/>
              </a:rPr>
              <a:t>Aristippos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가 찾아왔다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lvl="6">
              <a:lnSpc>
                <a:spcPct val="140000"/>
              </a:lnSpc>
            </a:pPr>
            <a:endParaRPr lang="en-US" altLang="ko-KR" sz="1400" spc="-100" dirty="0" smtClean="0">
              <a:latin typeface="맑은 고딕" pitchFamily="50" charset="-127"/>
              <a:ea typeface="맑은 고딕" pitchFamily="50" charset="-127"/>
            </a:endParaRPr>
          </a:p>
          <a:p>
            <a:pPr marL="0" lvl="6">
              <a:lnSpc>
                <a:spcPct val="140000"/>
              </a:lnSpc>
            </a:pPr>
            <a:endParaRPr lang="en-US" altLang="ko-KR" sz="1600" spc="-100" dirty="0" smtClean="0">
              <a:latin typeface="맑은 고딕" pitchFamily="50" charset="-127"/>
              <a:ea typeface="맑은 고딕" pitchFamily="50" charset="-127"/>
            </a:endParaRPr>
          </a:p>
          <a:p>
            <a:pPr marL="0" lvl="6">
              <a:lnSpc>
                <a:spcPct val="140000"/>
              </a:lnSpc>
            </a:pPr>
            <a:endParaRPr lang="en-US" altLang="ko-KR" sz="1400" spc="-100" dirty="0" smtClean="0">
              <a:latin typeface="맑은 고딕" pitchFamily="50" charset="-127"/>
              <a:ea typeface="맑은 고딕" pitchFamily="50" charset="-127"/>
            </a:endParaRPr>
          </a:p>
          <a:p>
            <a:pPr marL="0" lvl="6">
              <a:lnSpc>
                <a:spcPct val="140000"/>
              </a:lnSpc>
            </a:pPr>
            <a:endParaRPr lang="en-US" altLang="ko-KR" spc="-100" dirty="0" smtClean="0">
              <a:latin typeface="맑은 고딕" pitchFamily="50" charset="-127"/>
              <a:ea typeface="맑은 고딕" pitchFamily="50" charset="-127"/>
            </a:endParaRPr>
          </a:p>
          <a:p>
            <a:pPr marL="0" lvl="6">
              <a:lnSpc>
                <a:spcPct val="140000"/>
              </a:lnSpc>
            </a:pPr>
            <a:endParaRPr lang="en-US" altLang="ko-KR" spc="-100" dirty="0" smtClean="0">
              <a:latin typeface="맑은 고딕" pitchFamily="50" charset="-127"/>
              <a:ea typeface="맑은 고딕" pitchFamily="50" charset="-127"/>
            </a:endParaRPr>
          </a:p>
          <a:p>
            <a:pPr marL="0" lvl="6">
              <a:lnSpc>
                <a:spcPct val="140000"/>
              </a:lnSpc>
            </a:pPr>
            <a:endParaRPr lang="en-US" altLang="ko-KR" spc="-100" dirty="0" smtClean="0">
              <a:latin typeface="맑은 고딕" pitchFamily="50" charset="-127"/>
              <a:ea typeface="맑은 고딕" pitchFamily="50" charset="-127"/>
            </a:endParaRPr>
          </a:p>
          <a:p>
            <a:pPr marL="0" lvl="6">
              <a:lnSpc>
                <a:spcPct val="140000"/>
              </a:lnSpc>
            </a:pPr>
            <a:endParaRPr lang="en-US" altLang="ko-KR" spc="-7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 21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516" y="2780928"/>
            <a:ext cx="8712968" cy="246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5301208"/>
            <a:ext cx="73692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115616" y="5373216"/>
            <a:ext cx="6840760" cy="50013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spc="-100" dirty="0" err="1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디오게네스가</a:t>
            </a:r>
            <a:r>
              <a:rPr lang="ko-KR" altLang="en-US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생각하는 행복의 기준은 무엇일까</a:t>
            </a:r>
            <a:r>
              <a:rPr lang="en-US" altLang="ko-KR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spc="-100" dirty="0">
              <a:solidFill>
                <a:schemeClr val="bg2">
                  <a:lumMod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608" y="5951021"/>
            <a:ext cx="7776864" cy="6463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pc="-100" dirty="0" err="1" smtClean="0">
                <a:solidFill>
                  <a:srgbClr val="FF0000"/>
                </a:solidFill>
                <a:latin typeface="+mn-ea"/>
              </a:rPr>
              <a:t>디오게네스는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 물질적으로 풍요로운 삶보다는 본성에 따라 자유롭게 사는 것이 행복한 삶이라고 생각했다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188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20138"/>
            <a:ext cx="8640960" cy="47782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① 시대 상황에 따른 행복의 기준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고대 그리스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철학을 통해 얻는 지혜와 덕의 결과물을 행복이라고 생각하여 철학적 성찰을 통해 깨달음을 얻기 위해 노력함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서양의 중세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종교적 실천을 통해 신의 구원을 얻는 것이 행복이라 생각함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일제 강점기의 우리나라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나라의 독립을 행복의 기준으로 삼음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현대 사회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개인주의의 확산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자아실현의 욕구 등으로 행복의 기준이 다양해짐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4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3" name="그림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4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시대와 지역에 따른 행복의 기준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238076" y="1202878"/>
              <a:ext cx="265809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1-2.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삶의 목적으로서의 행복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1372706"/>
            <a:ext cx="7668344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행복의 기준은 시대 상황이나 지역 여건에 따라 어떻게 다를까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22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75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1908</TotalTime>
  <Words>2387</Words>
  <Application>Microsoft Office PowerPoint</Application>
  <PresentationFormat>화면 슬라이드 쇼(4:3)</PresentationFormat>
  <Paragraphs>305</Paragraphs>
  <Slides>30</Slides>
  <Notes>30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1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통합사회</dc:title>
  <dc:creator>user</dc:creator>
  <cp:lastModifiedBy>user</cp:lastModifiedBy>
  <cp:revision>194</cp:revision>
  <dcterms:created xsi:type="dcterms:W3CDTF">2017-01-13T03:10:23Z</dcterms:created>
  <dcterms:modified xsi:type="dcterms:W3CDTF">2018-02-06T05:57:27Z</dcterms:modified>
</cp:coreProperties>
</file>