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0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425" autoAdjust="0"/>
    <p:restoredTop sz="94660"/>
  </p:normalViewPr>
  <p:slideViewPr>
    <p:cSldViewPr snapToGrid="0">
      <p:cViewPr>
        <p:scale>
          <a:sx n="100" d="100"/>
          <a:sy n="100" d="100"/>
        </p:scale>
        <p:origin x="-666" y="-312"/>
      </p:cViewPr>
      <p:guideLst>
        <p:guide orient="horz" pos="2160"/>
        <p:guide orient="horz" pos="3877"/>
        <p:guide pos="2880"/>
        <p:guide pos="5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정의역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, </a:t>
            </a:r>
            <a:r>
              <a:rPr lang="ko-KR" altLang="en-US" sz="2400" dirty="0" smtClean="0">
                <a:solidFill>
                  <a:srgbClr val="FF0000"/>
                </a:solidFill>
              </a:rPr>
              <a:t>공역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  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대응 중에서 함수인 것을 찾고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그 함수의 </a:t>
            </a:r>
            <a:r>
              <a:rPr lang="ko-KR" altLang="en-US" sz="3200" dirty="0" err="1" smtClean="0">
                <a:latin typeface="+mj-lt"/>
              </a:rPr>
              <a:t>정의역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공역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err="1" smtClean="0">
                <a:latin typeface="+mj-lt"/>
              </a:rPr>
              <a:t>치역을</a:t>
            </a:r>
            <a:r>
              <a:rPr lang="ko-KR" altLang="en-US" sz="3200" dirty="0" smtClean="0">
                <a:latin typeface="+mj-lt"/>
              </a:rPr>
              <a:t> 각각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(1)			(2)			(3)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1028" name="Picture 4" descr="C:\Users\이승화\Desktop\수학 교과서\15h-m-5-1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643" y="3111622"/>
            <a:ext cx="1674080" cy="1459454"/>
          </a:xfrm>
          <a:prstGeom prst="rect">
            <a:avLst/>
          </a:prstGeom>
          <a:noFill/>
        </p:spPr>
      </p:pic>
      <p:pic>
        <p:nvPicPr>
          <p:cNvPr id="1029" name="Picture 5" descr="C:\Users\이승화\Desktop\수학 교과서\15h-m-5-1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451" y="3094284"/>
            <a:ext cx="1755539" cy="1530470"/>
          </a:xfrm>
          <a:prstGeom prst="rect">
            <a:avLst/>
          </a:prstGeom>
          <a:noFill/>
        </p:spPr>
      </p:pic>
      <p:pic>
        <p:nvPicPr>
          <p:cNvPr id="1030" name="Picture 6" descr="C:\Users\이승화\Desktop\수학 교과서\15h-m-5-1-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287" y="3129573"/>
            <a:ext cx="1745317" cy="15215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427" y="6110779"/>
            <a:ext cx="1100138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5243" y="6116302"/>
            <a:ext cx="1433513" cy="3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7464" y="6128362"/>
            <a:ext cx="753428" cy="3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타원 13"/>
          <p:cNvSpPr/>
          <p:nvPr/>
        </p:nvSpPr>
        <p:spPr>
          <a:xfrm>
            <a:off x="781050" y="3039686"/>
            <a:ext cx="488308" cy="50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          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179" y="1833931"/>
            <a:ext cx="2684336" cy="6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142" y="1852244"/>
            <a:ext cx="2662333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067" y="3088113"/>
            <a:ext cx="860584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771" y="3628657"/>
            <a:ext cx="984409" cy="4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3678" y="6110778"/>
            <a:ext cx="169354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351" y="5544284"/>
            <a:ext cx="1026795" cy="3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ko-KR" altLang="en-US" sz="1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        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42" y="1884120"/>
            <a:ext cx="2765012" cy="56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995" y="1841988"/>
            <a:ext cx="1943576" cy="6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067" y="3088113"/>
            <a:ext cx="860584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771" y="3628657"/>
            <a:ext cx="984409" cy="4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5686" y="5573956"/>
            <a:ext cx="2713673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349" y="6145946"/>
            <a:ext cx="2693670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en-US" altLang="ko-KR" sz="3200" dirty="0" smtClean="0">
                <a:latin typeface="+mj-lt"/>
              </a:rPr>
              <a:t>,                    </a:t>
            </a:r>
            <a:r>
              <a:rPr lang="ko-KR" altLang="en-US" sz="3200" dirty="0" smtClean="0">
                <a:latin typeface="+mj-lt"/>
              </a:rPr>
              <a:t>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대하여                   가 성립하도록 상수 의 값을 정하라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577" y="1898409"/>
            <a:ext cx="2721007" cy="5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7" y="1875415"/>
            <a:ext cx="2713673" cy="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468" y="2486759"/>
            <a:ext cx="2654999" cy="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939" y="6154738"/>
            <a:ext cx="520065" cy="2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  </a:t>
            </a:r>
            <a:r>
              <a:rPr lang="en-US" altLang="ko-KR" sz="2000" dirty="0" smtClean="0">
                <a:solidFill>
                  <a:srgbClr val="FF0000"/>
                </a:solidFill>
              </a:rPr>
              <a:t>               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,             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</a:rPr>
              <a:t>이고</a:t>
            </a:r>
            <a:r>
              <a:rPr lang="en-US" altLang="ko-KR" sz="2000" dirty="0" smtClean="0">
                <a:solidFill>
                  <a:srgbClr val="FF0000"/>
                </a:solidFill>
              </a:rPr>
              <a:t>,    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이므로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</a:rPr>
              <a:t>따라서 함수        가         보다 할인 가격이 더 크다</a:t>
            </a:r>
            <a:r>
              <a:rPr lang="en-US" altLang="ko-KR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3" y="1799575"/>
            <a:ext cx="8138587" cy="278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600" dirty="0" smtClean="0">
                <a:latin typeface="+mj-lt"/>
              </a:rPr>
              <a:t>상품   개의 가격을   원이라고 할 때</a:t>
            </a:r>
            <a:r>
              <a:rPr lang="en-US" altLang="ko-KR" sz="2600" dirty="0" smtClean="0">
                <a:latin typeface="+mj-lt"/>
              </a:rPr>
              <a:t>,        </a:t>
            </a:r>
            <a:r>
              <a:rPr lang="ko-KR" altLang="en-US" sz="2600" dirty="0" smtClean="0">
                <a:latin typeface="+mj-lt"/>
              </a:rPr>
              <a:t>할인을 적용한 가격을 대응시키는 함수를</a:t>
            </a:r>
            <a:r>
              <a:rPr lang="en-US" altLang="ko-KR" sz="2600" dirty="0" smtClean="0">
                <a:latin typeface="+mj-lt"/>
              </a:rPr>
              <a:t>  </a:t>
            </a:r>
            <a:r>
              <a:rPr lang="ko-KR" altLang="en-US" sz="2600" dirty="0" smtClean="0">
                <a:latin typeface="+mj-lt"/>
              </a:rPr>
              <a:t> 라 하고</a:t>
            </a:r>
            <a:r>
              <a:rPr lang="en-US" altLang="ko-KR" sz="2600" dirty="0" smtClean="0">
                <a:latin typeface="+mj-lt"/>
              </a:rPr>
              <a:t>,    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2600" dirty="0" smtClean="0">
                <a:latin typeface="+mj-lt"/>
              </a:rPr>
              <a:t>원 할인을 적용한 가격을 대응시키는 함수를   라고 하자</a:t>
            </a:r>
            <a:r>
              <a:rPr lang="en-US" altLang="ko-KR" sz="2600" dirty="0" smtClean="0">
                <a:latin typeface="+mj-lt"/>
              </a:rPr>
              <a:t>. </a:t>
            </a:r>
            <a:r>
              <a:rPr lang="ko-KR" altLang="en-US" sz="2600" dirty="0" smtClean="0">
                <a:latin typeface="+mj-lt"/>
              </a:rPr>
              <a:t>두 합성함수        </a:t>
            </a:r>
            <a:r>
              <a:rPr lang="ko-KR" altLang="en-US" dirty="0" smtClean="0">
                <a:latin typeface="+mj-lt"/>
              </a:rPr>
              <a:t> </a:t>
            </a:r>
            <a:r>
              <a:rPr lang="en-US" altLang="ko-KR" sz="2600" dirty="0" smtClean="0">
                <a:latin typeface="+mj-lt"/>
              </a:rPr>
              <a:t>,          </a:t>
            </a:r>
            <a:r>
              <a:rPr lang="ko-KR" altLang="en-US" sz="2600" dirty="0" smtClean="0">
                <a:latin typeface="+mj-lt"/>
              </a:rPr>
              <a:t>중에서 할인 가격이 더 큰 함수를 구하고</a:t>
            </a:r>
            <a:r>
              <a:rPr lang="en-US" altLang="ko-KR" sz="2600" dirty="0" smtClean="0">
                <a:latin typeface="+mj-lt"/>
              </a:rPr>
              <a:t>, </a:t>
            </a:r>
            <a:r>
              <a:rPr lang="ko-KR" altLang="en-US" sz="2600" dirty="0" smtClean="0">
                <a:latin typeface="+mj-lt"/>
              </a:rPr>
              <a:t>그 이유를 설명하라</a:t>
            </a:r>
            <a:r>
              <a:rPr lang="en-US" altLang="ko-KR" sz="2600" dirty="0" smtClean="0">
                <a:latin typeface="+mj-lt"/>
              </a:rPr>
              <a:t>. (</a:t>
            </a:r>
            <a:r>
              <a:rPr lang="ko-KR" altLang="en-US" sz="2600" dirty="0" smtClean="0">
                <a:latin typeface="+mj-lt"/>
              </a:rPr>
              <a:t>단</a:t>
            </a:r>
            <a:r>
              <a:rPr lang="en-US" altLang="ko-KR" sz="2600" dirty="0" smtClean="0">
                <a:latin typeface="+mj-lt"/>
              </a:rPr>
              <a:t>,              )</a:t>
            </a:r>
            <a:endParaRPr lang="ko-KR" altLang="en-US" sz="26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331" y="1932114"/>
            <a:ext cx="204026" cy="3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341" y="2012343"/>
            <a:ext cx="258032" cy="23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832" y="1911331"/>
            <a:ext cx="81610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7949" y="2346529"/>
            <a:ext cx="252032" cy="4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3905" y="2411688"/>
            <a:ext cx="780098" cy="3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7150" y="2933701"/>
            <a:ext cx="222028" cy="3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1630" y="3316942"/>
            <a:ext cx="888111" cy="4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3582" y="3321686"/>
            <a:ext cx="900113" cy="4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2531" y="3838580"/>
            <a:ext cx="1451610" cy="3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7195" y="6376255"/>
            <a:ext cx="702088" cy="3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52652" y="6384315"/>
            <a:ext cx="714089" cy="34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9958" y="4967798"/>
            <a:ext cx="1512189" cy="37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1753" y="4959226"/>
            <a:ext cx="1950244" cy="3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62980" y="5020408"/>
            <a:ext cx="1140143" cy="2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" y="5431608"/>
            <a:ext cx="2910364" cy="3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5399" y="5435476"/>
            <a:ext cx="3030379" cy="34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0100" y="5899844"/>
            <a:ext cx="2934367" cy="3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" y="5036527"/>
            <a:ext cx="571499" cy="2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함수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</a:t>
            </a:r>
            <a:r>
              <a:rPr lang="ko-KR" altLang="en-US" sz="3200" dirty="0" err="1" smtClean="0">
                <a:latin typeface="+mj-lt"/>
              </a:rPr>
              <a:t>일대일대응이고</a:t>
            </a:r>
            <a:r>
              <a:rPr lang="en-US" altLang="ko-KR" sz="3200" dirty="0" smtClean="0">
                <a:latin typeface="+mj-lt"/>
              </a:rPr>
              <a:t>,    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  <a:br>
              <a:rPr lang="en-US" altLang="ko-KR" sz="3200" dirty="0" smtClean="0">
                <a:latin typeface="+mj-lt"/>
              </a:rPr>
            </a:br>
            <a:r>
              <a:rPr lang="en-US" altLang="ko-KR" sz="3200" dirty="0" smtClean="0">
                <a:latin typeface="+mj-lt"/>
              </a:rPr>
              <a:t>            </a:t>
            </a: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				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887" y="1931754"/>
            <a:ext cx="344710" cy="4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738" y="1859573"/>
            <a:ext cx="1760220" cy="5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41" y="2505808"/>
            <a:ext cx="1745552" cy="5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6103" y="3052762"/>
            <a:ext cx="1170146" cy="48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0298" y="3519123"/>
            <a:ext cx="219170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8182" y="6163530"/>
            <a:ext cx="180023" cy="2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2321" y="5618652"/>
            <a:ext cx="180023" cy="2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altLang="ko-KR" sz="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7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함수              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역함수를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5095"/>
          <a:stretch>
            <a:fillRect/>
          </a:stretch>
        </p:blipFill>
        <p:spPr bwMode="auto">
          <a:xfrm>
            <a:off x="1733551" y="1792159"/>
            <a:ext cx="2310911" cy="10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08" y="6089404"/>
            <a:ext cx="1473518" cy="3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함수의 역함수를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endParaRPr lang="en-US" altLang="ko-KR" sz="105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684" y="2546830"/>
            <a:ext cx="1566386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552" y="2967625"/>
            <a:ext cx="1950244" cy="8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105" y="5613522"/>
            <a:ext cx="1320165" cy="3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8550" y="6173788"/>
            <a:ext cx="1853565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3838020"/>
            <a:ext cx="827316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  </a:t>
            </a:r>
            <a:r>
              <a:rPr lang="en-US" altLang="ko-KR" sz="2000" dirty="0" smtClean="0">
                <a:solidFill>
                  <a:srgbClr val="FF0000"/>
                </a:solidFill>
              </a:rPr>
              <a:t>(1)                            </a:t>
            </a:r>
            <a:r>
              <a:rPr lang="en-US" altLang="ko-KR" sz="1050" dirty="0" smtClean="0">
                <a:solidFill>
                  <a:srgbClr val="FF0000"/>
                </a:solidFill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</a:rPr>
              <a:t>에서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                            ,          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</a:rPr>
              <a:t>에서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6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따라서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(2)               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에서                             이므로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0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>
                <a:latin typeface="+mj-lt"/>
              </a:rPr>
              <a:t>두 함수                   </a:t>
            </a:r>
            <a:r>
              <a:rPr lang="en-US" altLang="ko-KR" sz="2800" dirty="0" smtClean="0">
                <a:latin typeface="+mj-lt"/>
              </a:rPr>
              <a:t>,                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 대하여 다음이 성립함을 확인하라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 (1)                                    (2)</a:t>
            </a:r>
            <a:endParaRPr lang="ko-KR" altLang="en-US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862" y="2884983"/>
            <a:ext cx="3300984" cy="48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894" y="2877932"/>
            <a:ext cx="1775365" cy="46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682" y="1861772"/>
            <a:ext cx="2351151" cy="49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067" y="1861040"/>
            <a:ext cx="2332292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1172" y="4343037"/>
            <a:ext cx="2486025" cy="34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 t="6923"/>
          <a:stretch>
            <a:fillRect/>
          </a:stretch>
        </p:blipFill>
        <p:spPr bwMode="auto">
          <a:xfrm>
            <a:off x="4221775" y="4201992"/>
            <a:ext cx="2943225" cy="6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7426" y="4749679"/>
            <a:ext cx="2163604" cy="63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/>
          <a:srcRect t="4043" r="3332"/>
          <a:stretch>
            <a:fillRect/>
          </a:stretch>
        </p:blipFill>
        <p:spPr bwMode="auto">
          <a:xfrm>
            <a:off x="3367824" y="4886325"/>
            <a:ext cx="1928076" cy="3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 cstate="print"/>
          <a:srcRect t="6656"/>
          <a:stretch>
            <a:fillRect/>
          </a:stretch>
        </p:blipFill>
        <p:spPr bwMode="auto">
          <a:xfrm>
            <a:off x="5919051" y="4794348"/>
            <a:ext cx="3203258" cy="6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8180" y="5888990"/>
            <a:ext cx="246888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1159" y="6366510"/>
            <a:ext cx="226314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 l="2525"/>
          <a:stretch>
            <a:fillRect/>
          </a:stretch>
        </p:blipFill>
        <p:spPr bwMode="auto">
          <a:xfrm>
            <a:off x="1114426" y="5748338"/>
            <a:ext cx="2132463" cy="63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95489" y="5431790"/>
            <a:ext cx="3663315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3880490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함수의 그래프를 이용하여 그 역함수의 그래프를 그리라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5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 				(2)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556" y="3011712"/>
            <a:ext cx="1900714" cy="9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650" y="3192742"/>
            <a:ext cx="1838801" cy="5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Z:\2015개정 교육과정 지도서\4.컷\지도서용 컷 JPG\수학 교과서\15h-mh-5-1-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4503738"/>
            <a:ext cx="2295525" cy="210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106" y="3734665"/>
            <a:ext cx="7525137" cy="12564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ㄴ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ㄷ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ㄹ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410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집합                              </a:t>
            </a:r>
            <a:r>
              <a:rPr lang="ko-KR" altLang="en-US" sz="3200" dirty="0" smtClean="0"/>
              <a:t>인 정수</a:t>
            </a:r>
            <a:r>
              <a:rPr lang="ko-KR" altLang="en-US" sz="3200" dirty="0" smtClean="0">
                <a:latin typeface="+mj-lt"/>
              </a:rPr>
              <a:t> 에서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집합 </a:t>
            </a:r>
            <a:r>
              <a:rPr lang="en-US" altLang="ko-KR" sz="3200" dirty="0" smtClean="0">
                <a:latin typeface="+mj-lt"/>
              </a:rPr>
              <a:t>                      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인 정수 로의 함수인 것을 보기에서 모두 고르라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16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  </a:t>
            </a:r>
            <a:r>
              <a:rPr lang="ko-KR" altLang="en-US" sz="2800" dirty="0" err="1" smtClean="0">
                <a:latin typeface="+mj-lt"/>
              </a:rPr>
              <a:t>ㄱ</a:t>
            </a:r>
            <a:r>
              <a:rPr lang="en-US" altLang="ko-KR" sz="2800" dirty="0" smtClean="0">
                <a:latin typeface="+mj-lt"/>
              </a:rPr>
              <a:t>.			 </a:t>
            </a:r>
            <a:r>
              <a:rPr lang="ko-KR" altLang="en-US" sz="2800" dirty="0" smtClean="0">
                <a:latin typeface="+mj-lt"/>
              </a:rPr>
              <a:t>ㄴ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  </a:t>
            </a:r>
            <a:r>
              <a:rPr lang="ko-KR" altLang="en-US" sz="2800" dirty="0" err="1" smtClean="0">
                <a:latin typeface="+mj-lt"/>
              </a:rPr>
              <a:t>ㄷ</a:t>
            </a:r>
            <a:r>
              <a:rPr lang="en-US" altLang="ko-KR" sz="2800" dirty="0" smtClean="0">
                <a:latin typeface="+mj-lt"/>
              </a:rPr>
              <a:t>.			 </a:t>
            </a:r>
            <a:r>
              <a:rPr lang="ko-KR" altLang="en-US" sz="2800" dirty="0" smtClean="0">
                <a:latin typeface="+mj-lt"/>
              </a:rPr>
              <a:t>ㄹ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296" y="1873127"/>
            <a:ext cx="4151186" cy="56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21341"/>
          <a:stretch>
            <a:fillRect/>
          </a:stretch>
        </p:blipFill>
        <p:spPr bwMode="auto">
          <a:xfrm>
            <a:off x="7230207" y="1870566"/>
            <a:ext cx="190377" cy="5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0629" y="2493088"/>
            <a:ext cx="3557111" cy="5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7962" y="3972663"/>
            <a:ext cx="959644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5536" y="3927968"/>
            <a:ext cx="1504474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4677" y="4416673"/>
            <a:ext cx="106489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9487" y="4408614"/>
            <a:ext cx="1795463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21341"/>
          <a:stretch>
            <a:fillRect/>
          </a:stretch>
        </p:blipFill>
        <p:spPr bwMode="auto">
          <a:xfrm>
            <a:off x="6718788" y="2469175"/>
            <a:ext cx="190377" cy="5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정의역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, </a:t>
            </a:r>
            <a:r>
              <a:rPr lang="ko-KR" altLang="en-US" sz="2400" dirty="0" smtClean="0">
                <a:solidFill>
                  <a:srgbClr val="FF0000"/>
                </a:solidFill>
              </a:rPr>
              <a:t>공역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집합                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대하여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에서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로의 함수   가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함수   의 </a:t>
            </a:r>
            <a:r>
              <a:rPr lang="ko-KR" altLang="en-US" sz="3200" dirty="0" err="1" smtClean="0">
                <a:latin typeface="+mj-lt"/>
              </a:rPr>
              <a:t>정의역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공역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err="1" smtClean="0">
                <a:latin typeface="+mj-lt"/>
              </a:rPr>
              <a:t>치역을</a:t>
            </a:r>
            <a:r>
              <a:rPr lang="ko-KR" altLang="en-US" sz="3200" dirty="0" smtClean="0">
                <a:latin typeface="+mj-lt"/>
              </a:rPr>
              <a:t> 각각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823" y="1877525"/>
            <a:ext cx="2544985" cy="5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773" y="1916723"/>
            <a:ext cx="3850481" cy="5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346" y="2523762"/>
            <a:ext cx="469392" cy="4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977" y="2533293"/>
            <a:ext cx="418052" cy="4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7433" y="3690206"/>
            <a:ext cx="344710" cy="4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144" y="3035684"/>
            <a:ext cx="276501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848" y="2512046"/>
            <a:ext cx="344710" cy="4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8259" y="6119570"/>
            <a:ext cx="1100138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b="13395"/>
          <a:stretch>
            <a:fillRect/>
          </a:stretch>
        </p:blipFill>
        <p:spPr bwMode="auto">
          <a:xfrm>
            <a:off x="3911480" y="6154738"/>
            <a:ext cx="2020252" cy="33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1555" y="6145946"/>
            <a:ext cx="1433513" cy="35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일대일대응</a:t>
            </a:r>
            <a:r>
              <a:rPr lang="en-US" altLang="ko-KR" sz="2400" dirty="0" smtClean="0">
                <a:solidFill>
                  <a:srgbClr val="FF0000"/>
                </a:solidFill>
              </a:rPr>
              <a:t>: (1), (3),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항등함수</a:t>
            </a:r>
            <a:r>
              <a:rPr lang="en-US" altLang="ko-KR" sz="2400" dirty="0" smtClean="0">
                <a:solidFill>
                  <a:srgbClr val="FF0000"/>
                </a:solidFill>
              </a:rPr>
              <a:t>: (3), </a:t>
            </a:r>
            <a:r>
              <a:rPr lang="ko-KR" altLang="en-US" sz="2400" dirty="0" smtClean="0">
                <a:solidFill>
                  <a:srgbClr val="FF0000"/>
                </a:solidFill>
              </a:rPr>
              <a:t>상수함수</a:t>
            </a:r>
            <a:r>
              <a:rPr lang="en-US" altLang="ko-KR" sz="2400" dirty="0" smtClean="0">
                <a:solidFill>
                  <a:srgbClr val="FF0000"/>
                </a:solidFill>
              </a:rPr>
              <a:t>: (2)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그림 중에서 </a:t>
            </a:r>
            <a:r>
              <a:rPr lang="ko-KR" altLang="en-US" sz="3200" dirty="0" err="1" smtClean="0">
                <a:latin typeface="+mj-lt"/>
              </a:rPr>
              <a:t>일대일대응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err="1" smtClean="0">
                <a:latin typeface="+mj-lt"/>
              </a:rPr>
              <a:t>항등함수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상수함수의 그래프인 것을 각각 찾으라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(1)			 (2)			 (3)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050" name="Picture 2" descr="C:\Users\이승화\Desktop\수학 교과서\15h-m-5-1-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676" y="3128475"/>
            <a:ext cx="1677254" cy="1778906"/>
          </a:xfrm>
          <a:prstGeom prst="rect">
            <a:avLst/>
          </a:prstGeom>
          <a:noFill/>
        </p:spPr>
      </p:pic>
      <p:pic>
        <p:nvPicPr>
          <p:cNvPr id="2051" name="Picture 3" descr="C:\Users\이승화\Desktop\수학 교과서\15h-m-5-1-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080" y="3040061"/>
            <a:ext cx="1851820" cy="1968311"/>
          </a:xfrm>
          <a:prstGeom prst="rect">
            <a:avLst/>
          </a:prstGeom>
          <a:noFill/>
        </p:spPr>
      </p:pic>
      <p:pic>
        <p:nvPicPr>
          <p:cNvPr id="2052" name="Picture 4" descr="C:\Users\이승화\Desktop\수학 교과서\15h-m-5-1-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465" y="3127987"/>
            <a:ext cx="1642696" cy="173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altLang="ko-KR" sz="9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                 </a:t>
            </a:r>
            <a:r>
              <a:rPr lang="ko-KR" altLang="en-US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  <a:br>
              <a:rPr lang="en-US" altLang="ko-KR" sz="3200" dirty="0" smtClean="0">
                <a:latin typeface="+mj-lt"/>
              </a:rPr>
            </a:br>
            <a:r>
              <a:rPr lang="en-US" altLang="ko-KR" sz="1400" dirty="0" smtClean="0">
                <a:latin typeface="+mj-lt"/>
              </a:rPr>
              <a:t/>
            </a:r>
            <a:br>
              <a:rPr lang="en-US" altLang="ko-KR" sz="1400" dirty="0" smtClean="0">
                <a:latin typeface="+mj-lt"/>
              </a:rPr>
            </a:br>
            <a:r>
              <a:rPr lang="en-US" altLang="ko-KR" sz="3200" dirty="0" smtClean="0">
                <a:latin typeface="+mj-lt"/>
              </a:rPr>
              <a:t>               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283" y="1748368"/>
            <a:ext cx="5192649" cy="108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2871597"/>
            <a:ext cx="2588990" cy="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989" y="3491441"/>
            <a:ext cx="1714976" cy="45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9510" y="3988858"/>
            <a:ext cx="1659255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2063" y="5614988"/>
            <a:ext cx="660083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7300" y="6164263"/>
            <a:ext cx="213360" cy="3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함수                  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상수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451" y="1917697"/>
            <a:ext cx="2779681" cy="5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013" y="1879599"/>
            <a:ext cx="2192941" cy="63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988" y="2659062"/>
            <a:ext cx="271367" cy="28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6135688"/>
            <a:ext cx="1020127" cy="3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집합                      에서 집합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en-US" altLang="ko-KR" sz="3200" dirty="0" smtClean="0">
                <a:latin typeface="+mj-lt"/>
              </a:rPr>
              <a:t>                        </a:t>
            </a:r>
            <a:r>
              <a:rPr lang="ko-KR" altLang="en-US" sz="3200" dirty="0" smtClean="0">
                <a:latin typeface="+mj-lt"/>
              </a:rPr>
              <a:t>로의 두 함수  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ko-KR" altLang="en-US" sz="3200" dirty="0" smtClean="0">
                <a:latin typeface="+mj-lt"/>
              </a:rPr>
              <a:t>를 각각                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             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라고 하자</a:t>
            </a:r>
            <a:r>
              <a:rPr lang="en-US" altLang="ko-KR" sz="3200" dirty="0" smtClean="0">
                <a:latin typeface="+mj-lt"/>
              </a:rPr>
              <a:t>.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두 상수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각각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76" y="1874308"/>
            <a:ext cx="2911697" cy="5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30" y="2451099"/>
            <a:ext cx="3381089" cy="5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272" y="2531534"/>
            <a:ext cx="300704" cy="4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6244" y="2631018"/>
            <a:ext cx="256699" cy="3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335" y="3044296"/>
            <a:ext cx="2728341" cy="5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8732" y="3068163"/>
            <a:ext cx="3102388" cy="5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272" y="3670299"/>
            <a:ext cx="1151477" cy="5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3767" y="3810530"/>
            <a:ext cx="293370" cy="28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8484" y="3718455"/>
            <a:ext cx="264033" cy="3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1" y="6164263"/>
            <a:ext cx="7334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0701" y="6154738"/>
            <a:ext cx="920115" cy="3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en-US" altLang="ko-KR" sz="3200" dirty="0" smtClean="0">
                <a:latin typeface="+mj-lt"/>
              </a:rPr>
              <a:t>,                    </a:t>
            </a:r>
            <a:r>
              <a:rPr lang="ko-KR" altLang="en-US" sz="3200" dirty="0" smtClean="0">
                <a:latin typeface="+mj-lt"/>
              </a:rPr>
              <a:t>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(2)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192" y="1858840"/>
            <a:ext cx="281635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59" y="1863238"/>
            <a:ext cx="2691670" cy="6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5" y="3077825"/>
            <a:ext cx="860584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545" y="3618402"/>
            <a:ext cx="953453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5572126"/>
            <a:ext cx="2667000" cy="4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762" y="6145213"/>
            <a:ext cx="26603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en-US" altLang="ko-KR" sz="3200" dirty="0" smtClean="0">
                <a:latin typeface="+mj-lt"/>
              </a:rPr>
              <a:t>,           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en-US" altLang="ko-KR" sz="3200" dirty="0" smtClean="0">
                <a:latin typeface="+mj-lt"/>
              </a:rPr>
              <a:t>                  </a:t>
            </a:r>
            <a:r>
              <a:rPr lang="ko-KR" altLang="en-US" sz="3200" dirty="0" smtClean="0">
                <a:latin typeface="+mj-lt"/>
              </a:rPr>
              <a:t>를 만족시킬 때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ko-KR" altLang="en-US" sz="3200" dirty="0" smtClean="0">
                <a:latin typeface="+mj-lt"/>
              </a:rPr>
              <a:t>의 값에 관계없이 함수             의 그래프가 항상 지나는 점의 좌표를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 algn="r"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(</a:t>
            </a:r>
            <a:r>
              <a:rPr lang="ko-KR" altLang="en-US" sz="3200" dirty="0" smtClean="0">
                <a:latin typeface="+mj-lt"/>
              </a:rPr>
              <a:t>단  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ko-KR" altLang="en-US" sz="3200" dirty="0" smtClean="0">
                <a:latin typeface="+mj-lt"/>
              </a:rPr>
              <a:t>는 실수이다</a:t>
            </a:r>
            <a:r>
              <a:rPr lang="en-US" altLang="ko-KR" sz="3200" dirty="0" smtClean="0">
                <a:latin typeface="+mj-lt"/>
              </a:rPr>
              <a:t>.)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198" y="1896939"/>
            <a:ext cx="2757678" cy="5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600" y="1883018"/>
            <a:ext cx="2684336" cy="5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2508007"/>
            <a:ext cx="2588990" cy="4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 r="22220" b="25844"/>
          <a:stretch>
            <a:fillRect/>
          </a:stretch>
        </p:blipFill>
        <p:spPr bwMode="auto">
          <a:xfrm>
            <a:off x="6327531" y="2636228"/>
            <a:ext cx="319454" cy="28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391" y="3024552"/>
            <a:ext cx="1679543" cy="5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534" y="4320322"/>
            <a:ext cx="271367" cy="3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 r="33905" b="25844"/>
          <a:stretch>
            <a:fillRect/>
          </a:stretch>
        </p:blipFill>
        <p:spPr bwMode="auto">
          <a:xfrm>
            <a:off x="5600701" y="4415204"/>
            <a:ext cx="271462" cy="28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625" y="5821363"/>
            <a:ext cx="104013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en-US" altLang="ko-KR" sz="3200" dirty="0" smtClean="0">
                <a:latin typeface="+mj-lt"/>
              </a:rPr>
              <a:t>,           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대하여 함수   가           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만족시킬 때</a:t>
            </a:r>
            <a:r>
              <a:rPr lang="en-US" altLang="ko-KR" sz="3200" dirty="0" smtClean="0">
                <a:latin typeface="+mj-lt"/>
              </a:rPr>
              <a:t>, </a:t>
            </a:r>
            <a:br>
              <a:rPr lang="en-US" altLang="ko-KR" sz="3200" dirty="0" smtClean="0">
                <a:latin typeface="+mj-lt"/>
              </a:rPr>
            </a:br>
            <a:r>
              <a:rPr lang="en-US" altLang="ko-KR" sz="3200" dirty="0" smtClean="0">
                <a:latin typeface="+mj-lt"/>
              </a:rPr>
              <a:t>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950" y="1902437"/>
            <a:ext cx="2765012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205" y="1878254"/>
            <a:ext cx="2735675" cy="5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935" y="2469175"/>
            <a:ext cx="1980248" cy="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041" y="3071922"/>
            <a:ext cx="916781" cy="5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8489" y="2529987"/>
            <a:ext cx="271367" cy="3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" y="6145213"/>
            <a:ext cx="160020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430468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(2)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09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p.233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함수             의 그래프와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직선</a:t>
            </a: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      </a:t>
            </a:r>
            <a:r>
              <a:rPr lang="ko-KR" altLang="en-US" sz="3200" dirty="0" smtClean="0">
                <a:latin typeface="+mj-lt"/>
              </a:rPr>
              <a:t>가 오른쪽 그림과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같을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다음을 구하라</a:t>
            </a:r>
            <a:r>
              <a:rPr lang="en-US" altLang="ko-KR" sz="3200" dirty="0" smtClean="0">
                <a:latin typeface="+mj-lt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(</a:t>
            </a:r>
            <a:r>
              <a:rPr lang="ko-KR" altLang="en-US" sz="3200" dirty="0" smtClean="0">
                <a:latin typeface="+mj-lt"/>
              </a:rPr>
              <a:t>단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모든 점선은 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 축 또는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축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평행하다</a:t>
            </a:r>
            <a:r>
              <a:rPr lang="en-US" altLang="ko-KR" sz="3200" dirty="0" smtClean="0">
                <a:latin typeface="+mj-lt"/>
              </a:rPr>
              <a:t>.)</a:t>
            </a:r>
          </a:p>
          <a:p>
            <a:pPr>
              <a:lnSpc>
                <a:spcPct val="120000"/>
              </a:lnSpc>
            </a:pPr>
            <a:r>
              <a:rPr lang="en-US" altLang="ko-KR" sz="2800" dirty="0" smtClean="0">
                <a:latin typeface="+mj-lt"/>
              </a:rPr>
              <a:t>  (1)                         (2)</a:t>
            </a:r>
            <a:endParaRPr lang="ko-KR" altLang="en-US" sz="2800" dirty="0">
              <a:latin typeface="+mj-lt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3074" name="Picture 2" descr="C:\Users\이승화\Desktop\수학 교과서\15h-m-5-1-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709" y="1860061"/>
            <a:ext cx="2382995" cy="2444624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084" y="1856277"/>
            <a:ext cx="1760220" cy="5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793" y="2533284"/>
            <a:ext cx="1107472" cy="4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956" y="3804999"/>
            <a:ext cx="271367" cy="25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019" y="3720741"/>
            <a:ext cx="278702" cy="3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6674" y="4822948"/>
            <a:ext cx="175831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252" y="4824779"/>
            <a:ext cx="2197894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7300" y="6224588"/>
            <a:ext cx="186690" cy="2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9254" y="6171248"/>
            <a:ext cx="140018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정의역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실수 전체의 집합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실수 전체의 집합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정의역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실수 전체의 집합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인 실수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함수의 </a:t>
            </a:r>
            <a:r>
              <a:rPr lang="ko-KR" altLang="en-US" sz="3200" dirty="0" err="1" smtClean="0">
                <a:latin typeface="+mj-lt"/>
              </a:rPr>
              <a:t>정의역과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ko-KR" altLang="en-US" sz="3200" dirty="0" err="1" smtClean="0">
                <a:latin typeface="+mj-lt"/>
              </a:rPr>
              <a:t>치역을</a:t>
            </a:r>
            <a:r>
              <a:rPr lang="ko-KR" altLang="en-US" sz="3200" dirty="0" smtClean="0">
                <a:latin typeface="+mj-lt"/>
              </a:rPr>
              <a:t> 각각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(1)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800" y="2507273"/>
            <a:ext cx="1745933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665" y="2982791"/>
            <a:ext cx="16902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137" y="6110778"/>
            <a:ext cx="1453515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4963" y="6110778"/>
            <a:ext cx="160020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,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err="1" smtClean="0">
                <a:latin typeface="+mj-lt"/>
              </a:rPr>
              <a:t>정의역이</a:t>
            </a:r>
            <a:r>
              <a:rPr lang="ko-KR" altLang="en-US" sz="3200" dirty="0" smtClean="0">
                <a:latin typeface="+mj-lt"/>
              </a:rPr>
              <a:t>             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인 두 함수            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                 </a:t>
            </a:r>
            <a:r>
              <a:rPr lang="ko-KR" altLang="en-US" sz="3200" dirty="0" smtClean="0">
                <a:latin typeface="+mj-lt"/>
              </a:rPr>
              <a:t>에 대하여      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상수  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각각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327" y="1880089"/>
            <a:ext cx="2075593" cy="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927"/>
          <a:stretch>
            <a:fillRect/>
          </a:stretch>
        </p:blipFill>
        <p:spPr bwMode="auto">
          <a:xfrm>
            <a:off x="6662366" y="1816032"/>
            <a:ext cx="1942082" cy="6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59" y="2415367"/>
            <a:ext cx="2728341" cy="6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587" y="2515332"/>
            <a:ext cx="1166146" cy="5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7768" y="3211227"/>
            <a:ext cx="344710" cy="3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0094" y="3138454"/>
            <a:ext cx="293370" cy="3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" y="6154738"/>
            <a:ext cx="733425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5708" y="6128362"/>
            <a:ext cx="960120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그림 중에서 함수의 그래프인 것을 모두 찾으라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(1)			 (2)			 (3)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4098" name="Picture 2" descr="C:\Users\이승화\Desktop\수학 교과서\15h-m-5-1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159" y="3124322"/>
            <a:ext cx="1490173" cy="1574523"/>
          </a:xfrm>
          <a:prstGeom prst="rect">
            <a:avLst/>
          </a:prstGeom>
          <a:noFill/>
        </p:spPr>
      </p:pic>
      <p:pic>
        <p:nvPicPr>
          <p:cNvPr id="4099" name="Picture 3" descr="C:\Users\이승화\Desktop\수학 교과서\15h-m-5-1-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4" y="3090497"/>
            <a:ext cx="1530595" cy="1629511"/>
          </a:xfrm>
          <a:prstGeom prst="rect">
            <a:avLst/>
          </a:prstGeom>
          <a:noFill/>
        </p:spPr>
      </p:pic>
      <p:pic>
        <p:nvPicPr>
          <p:cNvPr id="4100" name="Picture 4" descr="C:\Users\이승화\Desktop\수학 교과서\15h-m-5-1-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1473" y="3098801"/>
            <a:ext cx="1540686" cy="1640254"/>
          </a:xfrm>
          <a:prstGeom prst="rect">
            <a:avLst/>
          </a:prstGeom>
          <a:noFill/>
        </p:spPr>
      </p:pic>
      <p:sp>
        <p:nvSpPr>
          <p:cNvPr id="12" name="타원 11"/>
          <p:cNvSpPr/>
          <p:nvPr/>
        </p:nvSpPr>
        <p:spPr>
          <a:xfrm>
            <a:off x="781050" y="3039686"/>
            <a:ext cx="488308" cy="50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381750" y="3039686"/>
            <a:ext cx="488308" cy="50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3253154"/>
            <a:ext cx="827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임의의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실수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 이면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이므로                   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또한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함수            의 공역과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치역이</a:t>
            </a:r>
            <a:r>
              <a:rPr lang="ko-KR" altLang="en-US" sz="2400" dirty="0" smtClean="0">
                <a:solidFill>
                  <a:srgbClr val="FF0000"/>
                </a:solidFill>
              </a:rPr>
              <a:t> 모두 실수 전체의 집합이므로 함수             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일대일대응이다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ko-KR" altLang="en-US" sz="3200" dirty="0">
              <a:latin typeface="+mj-lt"/>
            </a:endParaRPr>
          </a:p>
        </p:txBody>
      </p:sp>
      <p:sp>
        <p:nvSpPr>
          <p:cNvPr id="11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함수                    이 </a:t>
            </a:r>
            <a:r>
              <a:rPr lang="ko-KR" altLang="en-US" sz="3200" dirty="0" err="1" smtClean="0">
                <a:latin typeface="+mj-lt"/>
              </a:rPr>
              <a:t>일대일대응임을</a:t>
            </a:r>
            <a:r>
              <a:rPr lang="ko-KR" altLang="en-US" sz="3200" dirty="0" smtClean="0">
                <a:latin typeface="+mj-lt"/>
              </a:rPr>
              <a:t> 보이라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814" y="1856278"/>
            <a:ext cx="2809018" cy="5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145" y="4049397"/>
            <a:ext cx="333375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9584" y="4052357"/>
            <a:ext cx="380048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022" y="4062385"/>
            <a:ext cx="1106805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0182" y="5601800"/>
            <a:ext cx="1233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7507" y="6172322"/>
            <a:ext cx="1926907" cy="3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983" y="4460334"/>
            <a:ext cx="748093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26" y="5080123"/>
            <a:ext cx="196024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34" y="3405554"/>
            <a:ext cx="841536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일대일함수는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(1)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임의의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실수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</a:t>
            </a: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     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또한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함수            의 공역과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치역이</a:t>
            </a:r>
            <a:r>
              <a:rPr lang="ko-KR" altLang="en-US" sz="2400" dirty="0" smtClean="0">
                <a:solidFill>
                  <a:srgbClr val="FF0000"/>
                </a:solidFill>
              </a:rPr>
              <a:t> 모두 실수 전체의 </a:t>
            </a:r>
            <a:r>
              <a:rPr lang="ko-KR" altLang="en-US" sz="2400" dirty="0" smtClean="0">
                <a:solidFill>
                  <a:srgbClr val="FF0000"/>
                </a:solidFill>
              </a:rPr>
              <a:t>집</a:t>
            </a: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합이므로 </a:t>
            </a:r>
            <a:r>
              <a:rPr lang="ko-KR" altLang="en-US" sz="2400" dirty="0" smtClean="0">
                <a:solidFill>
                  <a:srgbClr val="FF0000"/>
                </a:solidFill>
              </a:rPr>
              <a:t>함수               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일대일대응이다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>
                <a:latin typeface="+mj-lt"/>
              </a:rPr>
              <a:t>다음 함수 중에서 </a:t>
            </a:r>
            <a:r>
              <a:rPr lang="ko-KR" altLang="en-US" sz="2800" dirty="0" err="1" smtClean="0">
                <a:latin typeface="+mj-lt"/>
              </a:rPr>
              <a:t>일대일함수를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찾고</a:t>
            </a:r>
            <a:r>
              <a:rPr lang="en-US" altLang="ko-KR" sz="2800" dirty="0" smtClean="0">
                <a:latin typeface="+mj-lt"/>
              </a:rPr>
              <a:t>, </a:t>
            </a:r>
            <a:r>
              <a:rPr lang="ko-KR" altLang="en-US" sz="2800" dirty="0" err="1" smtClean="0">
                <a:latin typeface="+mj-lt"/>
              </a:rPr>
              <a:t>일대일대응인지</a:t>
            </a:r>
            <a:r>
              <a:rPr lang="ko-KR" altLang="en-US" sz="2800" dirty="0" smtClean="0">
                <a:latin typeface="+mj-lt"/>
              </a:rPr>
              <a:t> 확인하라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                          (2)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10" y="2859773"/>
            <a:ext cx="2396014" cy="5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680" y="2855193"/>
            <a:ext cx="1801654" cy="5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486" y="4441642"/>
            <a:ext cx="328613" cy="3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734" y="4456600"/>
            <a:ext cx="374618" cy="3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2074" y="4428759"/>
            <a:ext cx="1090994" cy="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9408" y="5663945"/>
            <a:ext cx="1215866" cy="4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4529" y="6145213"/>
            <a:ext cx="1919097" cy="3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1696" y="5246434"/>
            <a:ext cx="1932241" cy="4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625" y="4786313"/>
            <a:ext cx="7387590" cy="4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항등함수</a:t>
            </a:r>
            <a:r>
              <a:rPr lang="en-US" altLang="ko-KR" sz="2400" dirty="0" smtClean="0">
                <a:solidFill>
                  <a:srgbClr val="FF0000"/>
                </a:solidFill>
              </a:rPr>
              <a:t>: (1), </a:t>
            </a:r>
            <a:r>
              <a:rPr lang="ko-KR" altLang="en-US" sz="2400" dirty="0" smtClean="0">
                <a:solidFill>
                  <a:srgbClr val="FF0000"/>
                </a:solidFill>
              </a:rPr>
              <a:t>상수함수</a:t>
            </a:r>
            <a:r>
              <a:rPr lang="en-US" altLang="ko-KR" sz="2400" dirty="0" smtClean="0">
                <a:solidFill>
                  <a:srgbClr val="FF0000"/>
                </a:solidFill>
              </a:rPr>
              <a:t>: (3)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7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그림 중에서 </a:t>
            </a:r>
            <a:r>
              <a:rPr lang="ko-KR" altLang="en-US" sz="3200" dirty="0" err="1" smtClean="0">
                <a:latin typeface="+mj-lt"/>
              </a:rPr>
              <a:t>항등함수와</a:t>
            </a:r>
            <a:r>
              <a:rPr lang="ko-KR" altLang="en-US" sz="3200" dirty="0" smtClean="0">
                <a:latin typeface="+mj-lt"/>
              </a:rPr>
              <a:t> 상수함수의 그래프인 것을 각각 찾으라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(1)			 (2)			 (3)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5122" name="Picture 2" descr="C:\Users\이승화\Desktop\수학 교과서\15h-m-5-1-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409" y="3098679"/>
            <a:ext cx="1349375" cy="1454225"/>
          </a:xfrm>
          <a:prstGeom prst="rect">
            <a:avLst/>
          </a:prstGeom>
          <a:noFill/>
        </p:spPr>
      </p:pic>
      <p:pic>
        <p:nvPicPr>
          <p:cNvPr id="5123" name="Picture 3" descr="C:\Users\이승화\Desktop\수학 교과서\15h-m-5-1-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352" y="3125421"/>
            <a:ext cx="1392481" cy="1500681"/>
          </a:xfrm>
          <a:prstGeom prst="rect">
            <a:avLst/>
          </a:prstGeom>
          <a:noFill/>
        </p:spPr>
      </p:pic>
      <p:pic>
        <p:nvPicPr>
          <p:cNvPr id="5124" name="Picture 4" descr="C:\Users\이승화\Desktop\수학 교과서\15h-m-5-1-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886" y="3106493"/>
            <a:ext cx="1456224" cy="156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          (2)             (3)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p.227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spc="-150" dirty="0" smtClean="0">
                <a:latin typeface="+mj-lt"/>
                <a:ea typeface="HY견고딕" panose="02030600000101010101" pitchFamily="18" charset="-127"/>
                <a:cs typeface="Verdana" panose="020B0604030504040204" pitchFamily="34" charset="0"/>
              </a:rPr>
              <a:t>Ⅴ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함수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함수                  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        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542" y="1829169"/>
            <a:ext cx="2831021" cy="60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253" y="1848583"/>
            <a:ext cx="2662333" cy="5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902" y="3074235"/>
            <a:ext cx="168402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7434" y="3562996"/>
            <a:ext cx="2074069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1720" y="4077433"/>
            <a:ext cx="1752124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4954" y="6163530"/>
            <a:ext cx="166688" cy="2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920" y="6172322"/>
            <a:ext cx="18669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3898" y="6154738"/>
            <a:ext cx="180023" cy="2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테마1" id="{F42A2BBF-A6DD-4CED-9BD9-9FA6D0E909E8}" vid="{E7101D98-8511-4E69-8B70-24EADED17B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1871</TotalTime>
  <Words>764</Words>
  <Application>Microsoft Office PowerPoint</Application>
  <PresentationFormat>화면 슬라이드 쇼(4:3)</PresentationFormat>
  <Paragraphs>266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283</cp:revision>
  <dcterms:created xsi:type="dcterms:W3CDTF">2017-03-06T03:33:54Z</dcterms:created>
  <dcterms:modified xsi:type="dcterms:W3CDTF">2017-10-05T07:26:52Z</dcterms:modified>
</cp:coreProperties>
</file>