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7" r:id="rId5"/>
    <p:sldId id="273" r:id="rId6"/>
    <p:sldId id="287" r:id="rId7"/>
    <p:sldId id="272" r:id="rId8"/>
    <p:sldId id="283" r:id="rId9"/>
    <p:sldId id="288" r:id="rId10"/>
    <p:sldId id="284" r:id="rId11"/>
    <p:sldId id="285" r:id="rId12"/>
    <p:sldId id="289" r:id="rId13"/>
    <p:sldId id="264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08" autoAdjust="0"/>
  </p:normalViewPr>
  <p:slideViewPr>
    <p:cSldViewPr>
      <p:cViewPr>
        <p:scale>
          <a:sx n="105" d="100"/>
          <a:sy n="105" d="100"/>
        </p:scale>
        <p:origin x="-1794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8853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07904" y="306896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200" b="1" dirty="0" smtClean="0"/>
              <a:t>2. </a:t>
            </a:r>
            <a:r>
              <a:rPr lang="ko-KR" altLang="en-US" sz="2200" b="1" dirty="0" smtClean="0"/>
              <a:t>문호 개방과 근대적 개혁의 추진</a:t>
            </a:r>
            <a:endParaRPr lang="en-US" altLang="ko-KR" sz="22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갑신정변</a:t>
            </a:r>
            <a:endParaRPr lang="ko-KR" altLang="en-US" sz="1600" dirty="0"/>
          </a:p>
        </p:txBody>
      </p:sp>
      <p:grpSp>
        <p:nvGrpSpPr>
          <p:cNvPr id="15" name="그룹 14"/>
          <p:cNvGrpSpPr/>
          <p:nvPr/>
        </p:nvGrpSpPr>
        <p:grpSpPr>
          <a:xfrm>
            <a:off x="7839519" y="3520776"/>
            <a:ext cx="260873" cy="338554"/>
            <a:chOff x="6381669" y="3444431"/>
            <a:chExt cx="260873" cy="338554"/>
          </a:xfrm>
        </p:grpSpPr>
        <p:sp>
          <p:nvSpPr>
            <p:cNvPr id="16" name="TextBox 15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4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(190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7504" y="1568981"/>
            <a:ext cx="5832648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갑신정변 이후의 조선을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둘러싼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 </a:t>
            </a:r>
            <a:r>
              <a:rPr lang="ko-KR" altLang="en-US" sz="2400" b="1" dirty="0">
                <a:solidFill>
                  <a:srgbClr val="0070C0"/>
                </a:solidFill>
              </a:rPr>
              <a:t>열강의 각축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열강의 각축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청의 내정 간섭 심화 → </a:t>
            </a:r>
            <a:r>
              <a:rPr lang="ko-KR" altLang="en-US" sz="2400" b="1" dirty="0" smtClean="0"/>
              <a:t>청</a:t>
            </a:r>
            <a:r>
              <a:rPr lang="en-US" altLang="ko-KR" sz="2400" b="1" dirty="0"/>
              <a:t>·</a:t>
            </a:r>
            <a:r>
              <a:rPr lang="ko-KR" altLang="en-US" sz="2400" b="1" dirty="0" smtClean="0"/>
              <a:t>일의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 경제 </a:t>
            </a:r>
            <a:r>
              <a:rPr lang="ko-KR" altLang="en-US" sz="2400" b="1" dirty="0"/>
              <a:t>침략 가속화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러시아의 접근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조</a:t>
            </a:r>
            <a:r>
              <a:rPr lang="en-US" altLang="ko-KR" sz="2400" b="1" dirty="0"/>
              <a:t>·</a:t>
            </a:r>
            <a:r>
              <a:rPr lang="ko-KR" altLang="en-US" sz="2400" b="1" dirty="0" err="1"/>
              <a:t>러</a:t>
            </a:r>
            <a:r>
              <a:rPr lang="ko-KR" altLang="en-US" sz="2400" b="1" dirty="0"/>
              <a:t> 수호 </a:t>
            </a:r>
            <a:r>
              <a:rPr lang="ko-KR" altLang="en-US" sz="2400" b="1" dirty="0" smtClean="0"/>
              <a:t>통상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 조약</a:t>
            </a:r>
            <a:r>
              <a:rPr lang="en-US" altLang="ko-KR" sz="2400" b="1" dirty="0"/>
              <a:t>(1884) </a:t>
            </a:r>
            <a:r>
              <a:rPr lang="ko-KR" altLang="en-US" sz="2400" b="1" dirty="0"/>
              <a:t>→ </a:t>
            </a:r>
            <a:r>
              <a:rPr lang="ko-KR" altLang="en-US" sz="2400" b="1" dirty="0" smtClean="0"/>
              <a:t>조</a:t>
            </a:r>
            <a:r>
              <a:rPr lang="en-US" altLang="ko-KR" sz="2400" b="1" dirty="0"/>
              <a:t>·</a:t>
            </a:r>
            <a:r>
              <a:rPr lang="ko-KR" altLang="en-US" sz="2400" b="1" dirty="0" err="1" smtClean="0"/>
              <a:t>러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비밀 협약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모색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영국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거문도 불법 </a:t>
            </a:r>
            <a:r>
              <a:rPr lang="ko-KR" altLang="en-US" sz="2400" b="1" dirty="0" smtClean="0"/>
              <a:t>점령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en-US" altLang="ko-KR" sz="2400" b="1" dirty="0"/>
              <a:t>1885~1887) </a:t>
            </a:r>
            <a:r>
              <a:rPr lang="ko-KR" altLang="en-US" sz="2400" b="1" dirty="0"/>
              <a:t>→ 러시아의 </a:t>
            </a:r>
            <a:r>
              <a:rPr lang="ko-KR" altLang="en-US" sz="2400" b="1" dirty="0" smtClean="0"/>
              <a:t>남하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견제</a:t>
            </a:r>
            <a:endParaRPr lang="ko-KR" altLang="en-US" sz="2400" b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문호 개방과 근대적 개혁의 추진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갑신정변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709513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936" y="1628800"/>
            <a:ext cx="3435258" cy="342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5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(190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6105" y="1597325"/>
            <a:ext cx="847436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② 조선 중립화론 대두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부들러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유길준 → 정책에 반영 안 됨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문호 개방과 근대적 개혁의 추진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갑신정변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709513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04537"/>
            <a:ext cx="8869904" cy="325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8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(190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1746447"/>
            <a:ext cx="8568952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5. </a:t>
            </a:r>
            <a:r>
              <a:rPr lang="ko-KR" altLang="en-US" sz="2400" b="1" dirty="0">
                <a:solidFill>
                  <a:srgbClr val="0070C0"/>
                </a:solidFill>
              </a:rPr>
              <a:t>개화와 자주를 향한 정부의 노력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개화 정책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한성주보</a:t>
            </a:r>
            <a:r>
              <a:rPr lang="en-US" altLang="ko-KR" sz="2400" b="1" dirty="0"/>
              <a:t>(1886), </a:t>
            </a:r>
            <a:r>
              <a:rPr lang="ko-KR" altLang="en-US" sz="2400" b="1" dirty="0"/>
              <a:t>육영 공원</a:t>
            </a:r>
            <a:r>
              <a:rPr lang="en-US" altLang="ko-KR" sz="2400" b="1" dirty="0"/>
              <a:t>(1886), </a:t>
            </a:r>
            <a:r>
              <a:rPr lang="ko-KR" altLang="en-US" sz="2400" b="1" dirty="0"/>
              <a:t>연무 </a:t>
            </a:r>
            <a:r>
              <a:rPr lang="ko-KR" altLang="en-US" sz="2400" b="1" dirty="0" smtClean="0"/>
              <a:t>공원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en-US" altLang="ko-KR" sz="2400" b="1" dirty="0"/>
              <a:t>1888) </a:t>
            </a:r>
            <a:r>
              <a:rPr lang="ko-KR" altLang="en-US" sz="2400" b="1" dirty="0"/>
              <a:t>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대미 자주 외교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주미 공사관 설치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서양 국가 최초의 </a:t>
            </a:r>
            <a:r>
              <a:rPr lang="ko-KR" altLang="en-US" sz="2400" b="1" dirty="0" smtClean="0"/>
              <a:t>상주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  </a:t>
            </a:r>
            <a:r>
              <a:rPr lang="ko-KR" altLang="en-US" sz="2400" b="1" dirty="0"/>
              <a:t>공사관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한계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민씨</a:t>
            </a:r>
            <a:r>
              <a:rPr lang="ko-KR" altLang="en-US" sz="2400" b="1" dirty="0"/>
              <a:t> 정권의 부패와 청의 간섭으로 큰 성과를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거두지 </a:t>
            </a:r>
            <a:r>
              <a:rPr lang="ko-KR" altLang="en-US" sz="2400" b="1" dirty="0"/>
              <a:t>못함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문호 개방과 근대적 개혁의 추진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갑신정변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709513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905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829" y="2708569"/>
            <a:ext cx="341438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청ㆍ일</a:t>
            </a: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전쟁과 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동아시아의 변동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699793" y="2852585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1</a:t>
            </a:r>
            <a:endParaRPr lang="en-US" altLang="ko-KR" sz="1800" b="1" dirty="0" smtClean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68595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463" y="3761910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67745" y="2194754"/>
            <a:ext cx="5012623" cy="137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갑신정변이 근대 국가를 수립하고자 한 정치 개혁 운동이었음을 이해할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67744" y="3718072"/>
            <a:ext cx="5012624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갑신정변 이후 조선을 둘러싼 국제 정세의 상황을 설명할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(188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5" name="직사각형 14"/>
          <p:cNvSpPr/>
          <p:nvPr/>
        </p:nvSpPr>
        <p:spPr>
          <a:xfrm>
            <a:off x="323528" y="1124744"/>
            <a:ext cx="4536504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200" b="1" dirty="0" smtClean="0"/>
              <a:t> 지금 천하대세는 나날이 변하고 있습니다</a:t>
            </a:r>
            <a:r>
              <a:rPr lang="en-US" altLang="ko-KR" sz="2200" b="1" dirty="0" smtClean="0"/>
              <a:t>. </a:t>
            </a:r>
            <a:r>
              <a:rPr lang="ko-KR" altLang="en-US" sz="2200" b="1" dirty="0" smtClean="0"/>
              <a:t>나라 안의 상황은 날로 위급해지고 있으며</a:t>
            </a:r>
            <a:r>
              <a:rPr lang="en-US" altLang="ko-KR" sz="2200" b="1" dirty="0" smtClean="0"/>
              <a:t>, </a:t>
            </a:r>
            <a:r>
              <a:rPr lang="ko-KR" altLang="en-US" sz="2200" b="1" dirty="0" smtClean="0"/>
              <a:t>청과 프랑스 사이에는 전쟁이 임박하였습니다</a:t>
            </a:r>
            <a:r>
              <a:rPr lang="en-US" altLang="ko-KR" sz="2200" b="1" dirty="0" smtClean="0"/>
              <a:t>. </a:t>
            </a:r>
            <a:r>
              <a:rPr lang="ko-KR" altLang="en-US" sz="2200" b="1" dirty="0" smtClean="0"/>
              <a:t>청과 일본 역시 그러한 상황에 이르게 될지도 모르겠습니다</a:t>
            </a:r>
            <a:r>
              <a:rPr lang="en-US" altLang="ko-KR" sz="2200" b="1" dirty="0" smtClean="0"/>
              <a:t>. </a:t>
            </a:r>
            <a:r>
              <a:rPr lang="ko-KR" altLang="en-US" sz="2200" b="1" dirty="0" smtClean="0"/>
              <a:t>그리고 십여 년 전부터 서양 여러 나라의 동양 각국에 대한 정책이 갑자기 변하였습니다</a:t>
            </a:r>
            <a:r>
              <a:rPr lang="en-US" altLang="ko-KR" sz="2200" b="1" dirty="0" smtClean="0"/>
              <a:t>. </a:t>
            </a:r>
            <a:r>
              <a:rPr lang="ko-KR" altLang="en-US" sz="2200" b="1" dirty="0" smtClean="0"/>
              <a:t>만약 옛 법도만을 굳게 지킨다면 곧바로 위기가 닥쳐와 거의 망하게 될 것입니다</a:t>
            </a:r>
            <a:r>
              <a:rPr lang="en-US" altLang="ko-KR" sz="22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200" b="1" dirty="0"/>
              <a:t> </a:t>
            </a:r>
            <a:r>
              <a:rPr lang="en-US" altLang="ko-KR" sz="2200" b="1" dirty="0" smtClean="0"/>
              <a:t>              - </a:t>
            </a:r>
            <a:r>
              <a:rPr lang="ko-KR" altLang="en-US" sz="2200" b="1" dirty="0" smtClean="0"/>
              <a:t>정교</a:t>
            </a:r>
            <a:r>
              <a:rPr lang="en-US" altLang="ko-KR" sz="2200" b="1" dirty="0" smtClean="0"/>
              <a:t>, “</a:t>
            </a:r>
            <a:r>
              <a:rPr lang="ko-KR" altLang="en-US" sz="2200" b="1" dirty="0" err="1" smtClean="0"/>
              <a:t>대한계년사</a:t>
            </a:r>
            <a:r>
              <a:rPr lang="en-US" altLang="ko-KR" sz="2200" b="1" dirty="0" smtClean="0"/>
              <a:t>” -</a:t>
            </a:r>
          </a:p>
        </p:txBody>
      </p:sp>
      <p:grpSp>
        <p:nvGrpSpPr>
          <p:cNvPr id="18" name="그룹 17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9" name="TextBox 18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문호 개방과 근대적 개혁의 추진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갑신정변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 bwMode="auto">
            <a:xfrm>
              <a:off x="709513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72254"/>
            <a:ext cx="3669592" cy="40449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44208" y="5569495"/>
            <a:ext cx="901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▲김옥균</a:t>
            </a:r>
            <a:endParaRPr lang="ko-KR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(188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1879313"/>
            <a:ext cx="4545698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갑신정변의 배경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국내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청의 내정 간섭과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err="1" smtClean="0"/>
              <a:t>민씨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정권의 견제로 개화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정책 </a:t>
            </a:r>
            <a:r>
              <a:rPr lang="ko-KR" altLang="en-US" sz="2400" b="1" dirty="0"/>
              <a:t>지연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차관 도입 </a:t>
            </a:r>
            <a:r>
              <a:rPr lang="ko-KR" altLang="en-US" sz="2400" b="1" dirty="0" smtClean="0"/>
              <a:t>실패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등으로 개화당의 입지 축소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국외</a:t>
            </a:r>
            <a:r>
              <a:rPr lang="en-US" altLang="ko-KR" sz="2400" b="1" dirty="0"/>
              <a:t>: </a:t>
            </a:r>
            <a:r>
              <a:rPr lang="ko-KR" altLang="en-US" sz="2400" b="1" dirty="0" smtClean="0"/>
              <a:t>청</a:t>
            </a:r>
            <a:r>
              <a:rPr lang="en-US" altLang="ko-KR" sz="2400" b="1" dirty="0"/>
              <a:t>·</a:t>
            </a:r>
            <a:r>
              <a:rPr lang="ko-KR" altLang="en-US" sz="2400" b="1" dirty="0" err="1" smtClean="0"/>
              <a:t>프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전쟁 → </a:t>
            </a:r>
            <a:r>
              <a:rPr lang="ko-KR" altLang="en-US" sz="2400" b="1" dirty="0" smtClean="0"/>
              <a:t>청군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절반 철수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일본 공사의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개화당 </a:t>
            </a:r>
            <a:r>
              <a:rPr lang="ko-KR" altLang="en-US" sz="2400" b="1" dirty="0"/>
              <a:t>지원 약속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문호 개방과 근대적 개혁의 추진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갑신정변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709513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160" y="2147420"/>
            <a:ext cx="4394336" cy="293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(189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1562938"/>
            <a:ext cx="52565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갑신정변의 전개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전개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우정총국 낙성 </a:t>
            </a:r>
            <a:r>
              <a:rPr lang="ko-KR" altLang="en-US" sz="2400" b="1" dirty="0" smtClean="0"/>
              <a:t>축하연을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기회로 정변 → 개화당 정부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수립</a:t>
            </a:r>
            <a:r>
              <a:rPr lang="en-US" altLang="ko-KR" sz="2400" b="1" dirty="0"/>
              <a:t>, 14</a:t>
            </a:r>
            <a:r>
              <a:rPr lang="ko-KR" altLang="en-US" sz="2400" b="1" dirty="0"/>
              <a:t>개조 정강 마련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 → 청군의 </a:t>
            </a:r>
            <a:r>
              <a:rPr lang="ko-KR" altLang="en-US" sz="2400" b="1" dirty="0"/>
              <a:t>개입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일본의 </a:t>
            </a:r>
            <a:r>
              <a:rPr lang="ko-KR" altLang="en-US" sz="2400" b="1" dirty="0" smtClean="0"/>
              <a:t>배신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→ </a:t>
            </a:r>
            <a:r>
              <a:rPr lang="en-US" altLang="ko-KR" sz="2400" b="1" dirty="0" smtClean="0"/>
              <a:t>3</a:t>
            </a:r>
            <a:r>
              <a:rPr lang="ko-KR" altLang="en-US" sz="2400" b="1" dirty="0"/>
              <a:t>일 천하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주도 세력 일본 망명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en-US" altLang="ko-KR" sz="2400" b="1" dirty="0"/>
              <a:t>14</a:t>
            </a:r>
            <a:r>
              <a:rPr lang="ko-KR" altLang="en-US" sz="2400" b="1" dirty="0"/>
              <a:t>개조 정강의 주요 내용</a:t>
            </a:r>
            <a:r>
              <a:rPr lang="en-US" altLang="ko-KR" sz="2400" b="1" dirty="0"/>
              <a:t>: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청과의 </a:t>
            </a:r>
            <a:r>
              <a:rPr lang="ko-KR" altLang="en-US" sz="2400" b="1" dirty="0"/>
              <a:t>종속 관계 청산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내각 </a:t>
            </a:r>
            <a:r>
              <a:rPr lang="ko-KR" altLang="en-US" sz="2400" b="1" dirty="0" smtClean="0"/>
              <a:t>제도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수립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인민 평등권 보장</a:t>
            </a:r>
            <a:r>
              <a:rPr lang="en-US" altLang="ko-KR" sz="2400" b="1" dirty="0" smtClean="0"/>
              <a:t>, </a:t>
            </a:r>
            <a:r>
              <a:rPr lang="ko-KR" altLang="en-US" sz="2400" b="1" dirty="0" err="1" smtClean="0"/>
              <a:t>지조법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개혁 등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문호 개방과 근대적 개혁의 추진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갑신정변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709513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772816"/>
            <a:ext cx="3254496" cy="404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(189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1340768"/>
            <a:ext cx="8352928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갑신정변의 의의와 한계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의의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근대 국가 건설을 목표로 일어난 최초의 정치 </a:t>
            </a:r>
            <a:r>
              <a:rPr lang="ko-KR" altLang="en-US" sz="2400" b="1" dirty="0" smtClean="0"/>
              <a:t>개혁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/>
              <a:t> 운동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근대화 운동의 선구적 역할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위로부터의 개혁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국가의 자주권 확립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청과의 종속 관계 청산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근대적 </a:t>
            </a:r>
            <a:r>
              <a:rPr lang="ko-KR" altLang="en-US" sz="2400" b="1" dirty="0" smtClean="0"/>
              <a:t>정치</a:t>
            </a:r>
            <a:r>
              <a:rPr lang="en-US" altLang="ko-KR" sz="2400" b="1" dirty="0"/>
              <a:t>·</a:t>
            </a:r>
            <a:r>
              <a:rPr lang="ko-KR" altLang="en-US" sz="2400" b="1" dirty="0" smtClean="0"/>
              <a:t>사회 </a:t>
            </a:r>
            <a:r>
              <a:rPr lang="ko-KR" altLang="en-US" sz="2400" b="1" dirty="0"/>
              <a:t>체제 구축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입헌 군주제 실시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인민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 평등권 </a:t>
            </a:r>
            <a:r>
              <a:rPr lang="ko-KR" altLang="en-US" sz="2400" b="1" dirty="0"/>
              <a:t>확립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한계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개화당의 세력 기반 미약 → 일본의 군사력에 의존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토지 개혁 소홀 → 민중의 지지를 받지 못함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결과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청의 내정 간섭 더욱 심화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한성 조약</a:t>
            </a:r>
            <a:r>
              <a:rPr lang="en-US" altLang="ko-KR" sz="2400" b="1" dirty="0"/>
              <a:t>(</a:t>
            </a:r>
            <a:r>
              <a:rPr lang="ko-KR" altLang="en-US" sz="2400" b="1" dirty="0" smtClean="0"/>
              <a:t>조선</a:t>
            </a:r>
            <a:r>
              <a:rPr lang="en-US" altLang="ko-KR" sz="2400" b="1" dirty="0"/>
              <a:t>·</a:t>
            </a:r>
            <a:r>
              <a:rPr lang="ko-KR" altLang="en-US" sz="2400" b="1" dirty="0" smtClean="0"/>
              <a:t>일본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일본에 배상금 지불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공사관 신축 비용 부담</a:t>
            </a:r>
            <a:r>
              <a:rPr lang="en-US" altLang="ko-KR" sz="2400" b="1" dirty="0"/>
              <a:t>), </a:t>
            </a:r>
            <a:r>
              <a:rPr lang="ko-KR" altLang="en-US" sz="2400" b="1" dirty="0" err="1"/>
              <a:t>톈진</a:t>
            </a:r>
            <a:r>
              <a:rPr lang="ko-KR" altLang="en-US" sz="2400" b="1" dirty="0"/>
              <a:t> </a:t>
            </a:r>
            <a:r>
              <a:rPr lang="ko-KR" altLang="en-US" sz="2400" b="1" dirty="0" smtClean="0"/>
              <a:t>조약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ko-KR" altLang="en-US" sz="2400" b="1" dirty="0" smtClean="0"/>
              <a:t>청</a:t>
            </a:r>
            <a:r>
              <a:rPr lang="en-US" altLang="ko-KR" sz="2400" b="1" dirty="0"/>
              <a:t>·</a:t>
            </a:r>
            <a:r>
              <a:rPr lang="ko-KR" altLang="en-US" sz="2400" b="1" dirty="0" smtClean="0"/>
              <a:t>일본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양국 군대 철수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파병 시 문서 통보</a:t>
            </a:r>
            <a:r>
              <a:rPr lang="en-US" altLang="ko-KR" sz="2400" b="1" dirty="0"/>
              <a:t>)</a:t>
            </a:r>
            <a:endParaRPr lang="ko-KR" altLang="en-US" sz="2400" b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문호 개방과 근대적 개혁의 추진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갑신정변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709513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438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(189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2" name="그룹 11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3" name="TextBox 12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문호 개방과 근대적 개혁의 추진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갑신정변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709513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12232"/>
            <a:ext cx="8508281" cy="553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8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(189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5328" y="1327353"/>
            <a:ext cx="88511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① 자료의 </a:t>
            </a:r>
            <a:r>
              <a:rPr lang="en-US" altLang="ko-KR" sz="2400" b="1" dirty="0"/>
              <a:t>14</a:t>
            </a:r>
            <a:r>
              <a:rPr lang="ko-KR" altLang="en-US" sz="2400" b="1" dirty="0"/>
              <a:t>개조 정강에 나타난 개화당의 목표는 </a:t>
            </a:r>
            <a:r>
              <a:rPr lang="ko-KR" altLang="en-US" sz="2400" b="1" dirty="0" smtClean="0"/>
              <a:t>무엇인지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빈칸을 채워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답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정치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]</a:t>
            </a:r>
            <a:r>
              <a:rPr lang="ko-KR" altLang="en-US" sz="2400" b="1" dirty="0">
                <a:solidFill>
                  <a:srgbClr val="0000FF"/>
                </a:solidFill>
              </a:rPr>
              <a:t>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제</a:t>
            </a:r>
            <a:r>
              <a:rPr lang="en-US" altLang="ko-KR" sz="2400" b="1" dirty="0">
                <a:solidFill>
                  <a:srgbClr val="0000FF"/>
                </a:solidFill>
              </a:rPr>
              <a:t>1</a:t>
            </a:r>
            <a:r>
              <a:rPr lang="ko-KR" altLang="en-US" sz="2400" b="1" dirty="0">
                <a:solidFill>
                  <a:srgbClr val="0000FF"/>
                </a:solidFill>
              </a:rPr>
              <a:t>조 </a:t>
            </a:r>
            <a:r>
              <a:rPr lang="en-US" altLang="ko-KR" sz="2400" b="1" dirty="0">
                <a:solidFill>
                  <a:srgbClr val="0000FF"/>
                </a:solidFill>
              </a:rPr>
              <a:t>- </a:t>
            </a:r>
            <a:r>
              <a:rPr lang="ko-KR" altLang="en-US" sz="2400" b="1" dirty="0">
                <a:solidFill>
                  <a:srgbClr val="0000FF"/>
                </a:solidFill>
              </a:rPr>
              <a:t>청과 종속적 관계 청산 → 자주 독립 국가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확립</a:t>
            </a:r>
            <a:endParaRPr lang="ko-KR" altLang="en-US" sz="2400" b="1" dirty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rgbClr val="0000FF"/>
                </a:solidFill>
              </a:rPr>
              <a:t>  제</a:t>
            </a:r>
            <a:r>
              <a:rPr lang="en-US" altLang="ko-KR" sz="2400" b="1" dirty="0">
                <a:solidFill>
                  <a:srgbClr val="0000FF"/>
                </a:solidFill>
              </a:rPr>
              <a:t>2</a:t>
            </a:r>
            <a:r>
              <a:rPr lang="ko-KR" altLang="en-US" sz="2400" b="1" dirty="0">
                <a:solidFill>
                  <a:srgbClr val="0000FF"/>
                </a:solidFill>
              </a:rPr>
              <a:t>조 </a:t>
            </a:r>
            <a:r>
              <a:rPr lang="en-US" altLang="ko-KR" sz="2400" b="1" dirty="0">
                <a:solidFill>
                  <a:srgbClr val="0000FF"/>
                </a:solidFill>
              </a:rPr>
              <a:t>- </a:t>
            </a:r>
            <a:r>
              <a:rPr lang="ko-KR" altLang="en-US" sz="2400" b="1" dirty="0">
                <a:solidFill>
                  <a:srgbClr val="0000FF"/>
                </a:solidFill>
              </a:rPr>
              <a:t>양반 중심의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정치</a:t>
            </a:r>
            <a:r>
              <a:rPr lang="en-US" altLang="ko-KR" sz="2400" b="1" dirty="0">
                <a:solidFill>
                  <a:srgbClr val="0000FF"/>
                </a:solidFill>
              </a:rPr>
              <a:t>·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사회 </a:t>
            </a:r>
            <a:r>
              <a:rPr lang="ko-KR" altLang="en-US" sz="2400" b="1" dirty="0">
                <a:solidFill>
                  <a:srgbClr val="0000FF"/>
                </a:solidFill>
              </a:rPr>
              <a:t>체제 개혁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</a:rPr>
              <a:t>인민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평등권 </a:t>
            </a:r>
            <a:r>
              <a:rPr lang="ko-KR" altLang="en-US" sz="2400" b="1" dirty="0">
                <a:solidFill>
                  <a:srgbClr val="0000FF"/>
                </a:solidFill>
              </a:rPr>
              <a:t>확립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rgbClr val="0000FF"/>
                </a:solidFill>
              </a:rPr>
              <a:t>  제</a:t>
            </a:r>
            <a:r>
              <a:rPr lang="en-US" altLang="ko-KR" sz="2400" b="1" dirty="0">
                <a:solidFill>
                  <a:srgbClr val="0000FF"/>
                </a:solidFill>
              </a:rPr>
              <a:t>13</a:t>
            </a:r>
            <a:r>
              <a:rPr lang="ko-KR" altLang="en-US" sz="2400" b="1" dirty="0">
                <a:solidFill>
                  <a:srgbClr val="0000FF"/>
                </a:solidFill>
              </a:rPr>
              <a:t>조 </a:t>
            </a:r>
            <a:r>
              <a:rPr lang="en-US" altLang="ko-KR" sz="2400" b="1" dirty="0">
                <a:solidFill>
                  <a:srgbClr val="0000FF"/>
                </a:solidFill>
              </a:rPr>
              <a:t>- </a:t>
            </a:r>
            <a:r>
              <a:rPr lang="ko-KR" altLang="en-US" sz="2400" b="1" dirty="0">
                <a:solidFill>
                  <a:srgbClr val="0000FF"/>
                </a:solidFill>
              </a:rPr>
              <a:t>내각 제도</a:t>
            </a:r>
            <a:r>
              <a:rPr lang="en-US" altLang="ko-KR" sz="2400" b="1" dirty="0">
                <a:solidFill>
                  <a:srgbClr val="0000FF"/>
                </a:solidFill>
              </a:rPr>
              <a:t>(</a:t>
            </a:r>
            <a:r>
              <a:rPr lang="ko-KR" altLang="en-US" sz="2400" b="1" dirty="0">
                <a:solidFill>
                  <a:srgbClr val="0000FF"/>
                </a:solidFill>
              </a:rPr>
              <a:t>내각 중심의 정치</a:t>
            </a:r>
            <a:r>
              <a:rPr lang="en-US" altLang="ko-KR" sz="2400" b="1" dirty="0">
                <a:solidFill>
                  <a:srgbClr val="0000FF"/>
                </a:solidFill>
              </a:rPr>
              <a:t>) </a:t>
            </a:r>
            <a:r>
              <a:rPr lang="ko-KR" altLang="en-US" sz="2400" b="1" dirty="0">
                <a:solidFill>
                  <a:srgbClr val="0000FF"/>
                </a:solidFill>
              </a:rPr>
              <a:t>실시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→ </a:t>
            </a:r>
            <a:r>
              <a:rPr lang="ko-KR" altLang="en-US" sz="2400" b="1" dirty="0" err="1" smtClean="0">
                <a:solidFill>
                  <a:srgbClr val="0000FF"/>
                </a:solidFill>
              </a:rPr>
              <a:t>군주권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제한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→ 입헌 군주제 지향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rgbClr val="0000FF"/>
                </a:solidFill>
              </a:rPr>
              <a:t>  제</a:t>
            </a:r>
            <a:r>
              <a:rPr lang="en-US" altLang="ko-KR" sz="2400" b="1" dirty="0">
                <a:solidFill>
                  <a:srgbClr val="0000FF"/>
                </a:solidFill>
              </a:rPr>
              <a:t>14</a:t>
            </a:r>
            <a:r>
              <a:rPr lang="ko-KR" altLang="en-US" sz="2400" b="1" dirty="0">
                <a:solidFill>
                  <a:srgbClr val="0000FF"/>
                </a:solidFill>
              </a:rPr>
              <a:t>조 </a:t>
            </a:r>
            <a:r>
              <a:rPr lang="en-US" altLang="ko-KR" sz="2400" b="1" dirty="0">
                <a:solidFill>
                  <a:srgbClr val="0000FF"/>
                </a:solidFill>
              </a:rPr>
              <a:t>- </a:t>
            </a:r>
            <a:r>
              <a:rPr lang="ko-KR" altLang="en-US" sz="2400" b="1" dirty="0">
                <a:solidFill>
                  <a:srgbClr val="0000FF"/>
                </a:solidFill>
              </a:rPr>
              <a:t>행정 기구를 효율적으로 개편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문호 개방과 근대적 개혁의 추진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갑신정변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709513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562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(189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1591281"/>
            <a:ext cx="8275104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[</a:t>
            </a:r>
            <a:r>
              <a:rPr lang="ko-KR" altLang="en-US" sz="2400" b="1" dirty="0">
                <a:solidFill>
                  <a:srgbClr val="0000FF"/>
                </a:solidFill>
              </a:rPr>
              <a:t>경제</a:t>
            </a:r>
            <a:r>
              <a:rPr lang="en-US" altLang="ko-KR" sz="2400" b="1" dirty="0">
                <a:solidFill>
                  <a:srgbClr val="0000FF"/>
                </a:solidFill>
              </a:rPr>
              <a:t>]</a:t>
            </a:r>
            <a:endParaRPr lang="ko-KR" altLang="en-US" sz="2400" dirty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rgbClr val="0000FF"/>
                </a:solidFill>
              </a:rPr>
              <a:t> 제</a:t>
            </a:r>
            <a:r>
              <a:rPr lang="en-US" altLang="ko-KR" sz="2400" b="1" dirty="0">
                <a:solidFill>
                  <a:srgbClr val="0000FF"/>
                </a:solidFill>
              </a:rPr>
              <a:t>3</a:t>
            </a:r>
            <a:r>
              <a:rPr lang="ko-KR" altLang="en-US" sz="2400" b="1" dirty="0">
                <a:solidFill>
                  <a:srgbClr val="0000FF"/>
                </a:solidFill>
              </a:rPr>
              <a:t>조 </a:t>
            </a:r>
            <a:r>
              <a:rPr lang="en-US" altLang="ko-KR" sz="2400" b="1" dirty="0">
                <a:solidFill>
                  <a:srgbClr val="0000FF"/>
                </a:solidFill>
              </a:rPr>
              <a:t>- </a:t>
            </a:r>
            <a:r>
              <a:rPr lang="ko-KR" altLang="en-US" sz="2400" b="1" dirty="0" err="1">
                <a:solidFill>
                  <a:srgbClr val="0000FF"/>
                </a:solidFill>
              </a:rPr>
              <a:t>지조법</a:t>
            </a:r>
            <a:r>
              <a:rPr lang="en-US" altLang="ko-KR" sz="2400" b="1" dirty="0">
                <a:solidFill>
                  <a:srgbClr val="0000FF"/>
                </a:solidFill>
              </a:rPr>
              <a:t>(</a:t>
            </a:r>
            <a:r>
              <a:rPr lang="ko-KR" altLang="en-US" sz="2400" b="1" dirty="0">
                <a:solidFill>
                  <a:srgbClr val="0000FF"/>
                </a:solidFill>
              </a:rPr>
              <a:t>토지 세제</a:t>
            </a:r>
            <a:r>
              <a:rPr lang="en-US" altLang="ko-KR" sz="2400" b="1" dirty="0">
                <a:solidFill>
                  <a:srgbClr val="0000FF"/>
                </a:solidFill>
              </a:rPr>
              <a:t>) </a:t>
            </a:r>
            <a:r>
              <a:rPr lang="ko-KR" altLang="en-US" sz="2400" b="1" dirty="0">
                <a:solidFill>
                  <a:srgbClr val="0000FF"/>
                </a:solidFill>
              </a:rPr>
              <a:t>개혁 → 국가 재정 확충</a:t>
            </a:r>
            <a:endParaRPr lang="ko-KR" altLang="en-US" sz="2400" dirty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rgbClr val="0000FF"/>
                </a:solidFill>
              </a:rPr>
              <a:t> 제</a:t>
            </a:r>
            <a:r>
              <a:rPr lang="en-US" altLang="ko-KR" sz="2400" b="1" dirty="0">
                <a:solidFill>
                  <a:srgbClr val="0000FF"/>
                </a:solidFill>
              </a:rPr>
              <a:t>9</a:t>
            </a:r>
            <a:r>
              <a:rPr lang="ko-KR" altLang="en-US" sz="2400" b="1" dirty="0">
                <a:solidFill>
                  <a:srgbClr val="0000FF"/>
                </a:solidFill>
              </a:rPr>
              <a:t>조 </a:t>
            </a:r>
            <a:r>
              <a:rPr lang="en-US" altLang="ko-KR" sz="2400" b="1" dirty="0">
                <a:solidFill>
                  <a:srgbClr val="0000FF"/>
                </a:solidFill>
              </a:rPr>
              <a:t>- </a:t>
            </a:r>
            <a:r>
              <a:rPr lang="ko-KR" altLang="en-US" sz="2400" b="1" dirty="0">
                <a:solidFill>
                  <a:srgbClr val="0000FF"/>
                </a:solidFill>
              </a:rPr>
              <a:t>특권 상업 체제를 부정하고 상업의 자유로운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발전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rgbClr val="0000FF"/>
                </a:solidFill>
              </a:rPr>
              <a:t>도모</a:t>
            </a:r>
            <a:r>
              <a:rPr lang="en-US" altLang="ko-KR" sz="2400" b="1" dirty="0">
                <a:solidFill>
                  <a:srgbClr val="0000FF"/>
                </a:solidFill>
              </a:rPr>
              <a:t>(</a:t>
            </a:r>
            <a:r>
              <a:rPr lang="ko-KR" altLang="en-US" sz="2400" b="1" dirty="0" err="1">
                <a:solidFill>
                  <a:srgbClr val="0000FF"/>
                </a:solidFill>
              </a:rPr>
              <a:t>민씨</a:t>
            </a:r>
            <a:r>
              <a:rPr lang="ko-KR" altLang="en-US" sz="2400" b="1" dirty="0">
                <a:solidFill>
                  <a:srgbClr val="0000FF"/>
                </a:solidFill>
              </a:rPr>
              <a:t> 세력의 재정 기반을 해체하려는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의도도 </a:t>
            </a:r>
            <a:r>
              <a:rPr lang="ko-KR" altLang="en-US" sz="2400" b="1" dirty="0">
                <a:solidFill>
                  <a:srgbClr val="0000FF"/>
                </a:solidFill>
              </a:rPr>
              <a:t>있었음</a:t>
            </a:r>
            <a:r>
              <a:rPr lang="en-US" altLang="ko-KR" sz="2400" b="1" dirty="0">
                <a:solidFill>
                  <a:srgbClr val="0000FF"/>
                </a:solidFill>
              </a:rPr>
              <a:t>)</a:t>
            </a:r>
            <a:endParaRPr lang="ko-KR" altLang="en-US" sz="2400" dirty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rgbClr val="0000FF"/>
                </a:solidFill>
              </a:rPr>
              <a:t> 제</a:t>
            </a:r>
            <a:r>
              <a:rPr lang="en-US" altLang="ko-KR" sz="2400" b="1" dirty="0">
                <a:solidFill>
                  <a:srgbClr val="0000FF"/>
                </a:solidFill>
              </a:rPr>
              <a:t>12</a:t>
            </a:r>
            <a:r>
              <a:rPr lang="ko-KR" altLang="en-US" sz="2400" b="1" dirty="0">
                <a:solidFill>
                  <a:srgbClr val="0000FF"/>
                </a:solidFill>
              </a:rPr>
              <a:t>조 </a:t>
            </a:r>
            <a:r>
              <a:rPr lang="en-US" altLang="ko-KR" sz="2400" b="1" dirty="0">
                <a:solidFill>
                  <a:srgbClr val="0000FF"/>
                </a:solidFill>
              </a:rPr>
              <a:t>- </a:t>
            </a:r>
            <a:r>
              <a:rPr lang="ko-KR" altLang="en-US" sz="2400" b="1" dirty="0">
                <a:solidFill>
                  <a:srgbClr val="0000FF"/>
                </a:solidFill>
              </a:rPr>
              <a:t>재정의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일원화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dirty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[</a:t>
            </a:r>
            <a:r>
              <a:rPr lang="ko-KR" altLang="en-US" sz="2400" b="1" dirty="0">
                <a:solidFill>
                  <a:srgbClr val="0000FF"/>
                </a:solidFill>
              </a:rPr>
              <a:t>사회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]</a:t>
            </a:r>
            <a:endParaRPr lang="ko-KR" altLang="en-US" sz="2400" dirty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rgbClr val="0000FF"/>
                </a:solidFill>
              </a:rPr>
              <a:t> 제</a:t>
            </a:r>
            <a:r>
              <a:rPr lang="en-US" altLang="ko-KR" sz="2400" b="1" dirty="0">
                <a:solidFill>
                  <a:srgbClr val="0000FF"/>
                </a:solidFill>
              </a:rPr>
              <a:t>8</a:t>
            </a:r>
            <a:r>
              <a:rPr lang="ko-KR" altLang="en-US" sz="2400" b="1" dirty="0">
                <a:solidFill>
                  <a:srgbClr val="0000FF"/>
                </a:solidFill>
              </a:rPr>
              <a:t>조 </a:t>
            </a:r>
            <a:r>
              <a:rPr lang="en-US" altLang="ko-KR" sz="2400" b="1" dirty="0">
                <a:solidFill>
                  <a:srgbClr val="0000FF"/>
                </a:solidFill>
              </a:rPr>
              <a:t>- </a:t>
            </a:r>
            <a:r>
              <a:rPr lang="ko-KR" altLang="en-US" sz="2400" b="1" dirty="0">
                <a:solidFill>
                  <a:srgbClr val="0000FF"/>
                </a:solidFill>
              </a:rPr>
              <a:t>근대적 경찰 제도 실시</a:t>
            </a:r>
            <a:endParaRPr lang="ko-KR" altLang="en-US" sz="2400" dirty="0">
              <a:solidFill>
                <a:srgbClr val="0000FF"/>
              </a:solidFill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문호 개방과 근대적 개혁의 추진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갑신정변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709513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034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2733</TotalTime>
  <Words>753</Words>
  <Application>Microsoft Office PowerPoint</Application>
  <PresentationFormat>화면 슬라이드 쇼(4:3)</PresentationFormat>
  <Paragraphs>116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kweni</cp:lastModifiedBy>
  <cp:revision>1353</cp:revision>
  <dcterms:created xsi:type="dcterms:W3CDTF">2013-03-25T12:51:11Z</dcterms:created>
  <dcterms:modified xsi:type="dcterms:W3CDTF">2013-10-17T01:52:38Z</dcterms:modified>
</cp:coreProperties>
</file>