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88" r:id="rId7"/>
    <p:sldId id="289" r:id="rId8"/>
    <p:sldId id="272" r:id="rId9"/>
    <p:sldId id="282" r:id="rId10"/>
    <p:sldId id="284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708" autoAdjust="0"/>
  </p:normalViewPr>
  <p:slideViewPr>
    <p:cSldViewPr>
      <p:cViewPr>
        <p:scale>
          <a:sx n="105" d="100"/>
          <a:sy n="105" d="100"/>
        </p:scale>
        <p:origin x="-13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200" b="1" dirty="0" smtClean="0"/>
              <a:t>2. </a:t>
            </a:r>
            <a:r>
              <a:rPr lang="ko-KR" altLang="en-US" sz="2200" b="1" dirty="0" smtClean="0"/>
              <a:t>문호 개방과 근대적 개혁의 추진</a:t>
            </a:r>
            <a:endParaRPr lang="en-US" altLang="ko-KR" sz="22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개화사상의 형성과 개화 정책의 추진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292080" y="3520776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2129" y="1540638"/>
            <a:ext cx="8042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개항 후 정부의 개화 정책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수신사 파견</a:t>
            </a:r>
            <a:r>
              <a:rPr lang="en-US" altLang="ko-KR" sz="2400" b="1" dirty="0"/>
              <a:t>(1876, 1</a:t>
            </a:r>
            <a:r>
              <a:rPr lang="ko-KR" altLang="en-US" sz="2400" b="1" dirty="0"/>
              <a:t>차 김기수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일본의 변화 </a:t>
            </a:r>
            <a:r>
              <a:rPr lang="ko-KR" altLang="en-US" sz="2400" b="1" dirty="0" smtClean="0"/>
              <a:t>모습과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국제 정세 파악 목적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통리기무아문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개혁 추진 기구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개화파 인사 </a:t>
            </a:r>
            <a:r>
              <a:rPr lang="ko-KR" altLang="en-US" sz="2400" b="1" dirty="0" smtClean="0"/>
              <a:t>등용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개혁 </a:t>
            </a:r>
            <a:r>
              <a:rPr lang="ko-KR" altLang="en-US" sz="2400" b="1" dirty="0"/>
              <a:t>추진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군사 제도 개혁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별기군 설치</a:t>
            </a:r>
            <a:r>
              <a:rPr lang="en-US" altLang="ko-KR" sz="2400" b="1" dirty="0"/>
              <a:t>, 5</a:t>
            </a:r>
            <a:r>
              <a:rPr lang="ko-KR" altLang="en-US" sz="2400" b="1" dirty="0"/>
              <a:t>군영 →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청에 </a:t>
            </a:r>
            <a:r>
              <a:rPr lang="ko-KR" altLang="en-US" sz="2400" b="1" dirty="0" err="1"/>
              <a:t>영선사</a:t>
            </a:r>
            <a:r>
              <a:rPr lang="ko-KR" altLang="en-US" sz="2400" b="1" dirty="0"/>
              <a:t> 파견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김윤식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근대 무기 제조 기술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습득 </a:t>
            </a:r>
            <a:r>
              <a:rPr lang="ko-KR" altLang="en-US" sz="2400" b="1" dirty="0"/>
              <a:t>목적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일본에 조사 시찰단 파견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 정책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미국과 수교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관련 </a:t>
            </a:r>
            <a:r>
              <a:rPr lang="ko-KR" altLang="en-US" sz="2400" b="1" dirty="0"/>
              <a:t>정보 수집 → 개화 정책 추진을 뒷받침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1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위정척사 운동과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임오군란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268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3345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1988840"/>
            <a:ext cx="5012623" cy="86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 </a:t>
            </a:r>
            <a:r>
              <a:rPr lang="ko-KR" altLang="en-US" sz="2200" b="1" dirty="0"/>
              <a:t>개화사상이 북학파 실학사상을 발전적으로 계승하였음을 이해할 수 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068960"/>
            <a:ext cx="5012624" cy="86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 </a:t>
            </a:r>
            <a:r>
              <a:rPr lang="ko-KR" altLang="en-US" sz="2200" b="1" dirty="0"/>
              <a:t>온건 개화파와 급진 개화파의 차이점을 사료를 통해 비교 분석할 수 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48558" y="4148387"/>
            <a:ext cx="5012624" cy="86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 </a:t>
            </a:r>
            <a:r>
              <a:rPr lang="ko-KR" altLang="en-US" sz="2200" b="1" dirty="0"/>
              <a:t>개항 이후 정부가 추진한 개화 정책의 내용을 파악할 수 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422108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539552" y="1147848"/>
            <a:ext cx="4536504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나의 아버지 오경석은 조선의 역관으로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중국에 파견되는 사절을 따라 중국을 자주 왕래하였다</a:t>
            </a:r>
            <a:r>
              <a:rPr lang="en-US" altLang="ko-KR" sz="2100" b="1" dirty="0" smtClean="0"/>
              <a:t>. …… </a:t>
            </a:r>
            <a:r>
              <a:rPr lang="ko-KR" altLang="en-US" sz="2100" b="1" dirty="0" smtClean="0"/>
              <a:t>평상시 가장 친교가 있는 친구 중에 의관 유홍기란 분이 있었다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그에게 아버지는 중국에서 가져온 </a:t>
            </a:r>
            <a:r>
              <a:rPr lang="en-US" altLang="ko-KR" sz="2100" b="1" dirty="0" smtClean="0"/>
              <a:t>“</a:t>
            </a:r>
            <a:r>
              <a:rPr lang="ko-KR" altLang="en-US" sz="2100" b="1" dirty="0" smtClean="0"/>
              <a:t>해국도지</a:t>
            </a:r>
            <a:r>
              <a:rPr lang="en-US" altLang="ko-KR" sz="2100" b="1" dirty="0" smtClean="0"/>
              <a:t>”</a:t>
            </a:r>
            <a:r>
              <a:rPr lang="ko-KR" altLang="en-US" sz="2100" b="1" dirty="0" smtClean="0"/>
              <a:t>와 </a:t>
            </a:r>
            <a:r>
              <a:rPr lang="en-US" altLang="ko-KR" sz="2100" b="1" dirty="0" smtClean="0"/>
              <a:t>“</a:t>
            </a:r>
            <a:r>
              <a:rPr lang="ko-KR" altLang="en-US" sz="2100" b="1" dirty="0" err="1" smtClean="0"/>
              <a:t>영환지략</a:t>
            </a:r>
            <a:r>
              <a:rPr lang="en-US" altLang="ko-KR" sz="2100" b="1" dirty="0" smtClean="0"/>
              <a:t>” </a:t>
            </a:r>
            <a:r>
              <a:rPr lang="ko-KR" altLang="en-US" sz="2100" b="1" dirty="0" smtClean="0"/>
              <a:t>같은 각종 서적을 주며 연구를 권하였다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그 뒤 두 사람은 사상적 동지로서 결합해 조선의 정세가 풍전등화라 탄식하고 언젠가는 열대 혁신을 일으키지 않으면 안 된다고 상의하였다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- </a:t>
            </a:r>
            <a:r>
              <a:rPr lang="ko-KR" altLang="en-US" sz="2100" b="1" dirty="0" smtClean="0"/>
              <a:t>오세창의 회고 </a:t>
            </a:r>
            <a:r>
              <a:rPr lang="en-US" altLang="ko-KR" sz="2100" b="1" dirty="0" smtClean="0"/>
              <a:t>-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08104" y="5166698"/>
            <a:ext cx="320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▲오경석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우리나라 최초의 인물 사진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09" y="1628800"/>
            <a:ext cx="2744190" cy="3521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772816"/>
            <a:ext cx="80648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개화사상의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북학파 실학 사상 계승 → 초기 개화사상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대표 인물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박규수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오경석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유홍기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주장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통상 개화론 → 부국강병을 이룩하여 서양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침략에 </a:t>
            </a:r>
            <a:r>
              <a:rPr lang="ko-KR" altLang="en-US" sz="2400" b="1" dirty="0"/>
              <a:t>대응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 err="1"/>
              <a:t>양무운동과</a:t>
            </a:r>
            <a:r>
              <a:rPr lang="ko-KR" altLang="en-US" sz="2400" b="1" dirty="0"/>
              <a:t> 메이지 유신의 영향 → 개화사상 발전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313464"/>
            <a:ext cx="46805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개화파의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형성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박규수 등의 지도 </a:t>
            </a:r>
            <a:r>
              <a:rPr lang="ko-KR" altLang="en-US" sz="2400" b="1" dirty="0" smtClean="0"/>
              <a:t>아래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개항 전후 개화파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대표 인물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김옥균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박영효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서광범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김윤식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김홍집</a:t>
            </a:r>
            <a:r>
              <a:rPr lang="ko-KR" altLang="en-US" sz="2400" b="1" dirty="0"/>
              <a:t>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개화사상의 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 중심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세계관 </a:t>
            </a:r>
            <a:r>
              <a:rPr lang="ko-KR" altLang="en-US" sz="2400" b="1" dirty="0"/>
              <a:t>극복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서양의 제도와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기술 </a:t>
            </a:r>
            <a:r>
              <a:rPr lang="ko-KR" altLang="en-US" sz="2400" b="1" dirty="0"/>
              <a:t>수용 → 근대 국가 </a:t>
            </a:r>
            <a:r>
              <a:rPr lang="ko-KR" altLang="en-US" sz="2400" b="1" dirty="0" smtClean="0"/>
              <a:t>수립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추구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분열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임오군란 이후 온건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개화파와 </a:t>
            </a:r>
            <a:r>
              <a:rPr lang="ko-KR" altLang="en-US" sz="2400" b="1" dirty="0"/>
              <a:t>급진 개화파로 분열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06801"/>
            <a:ext cx="3704147" cy="3898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29255"/>
            <a:ext cx="8208912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온건 개화파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대표 인물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김홍집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김윤식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어윤중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정치 성향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청과 전통적 우호 관계 유지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개혁 모델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청의 </a:t>
            </a:r>
            <a:r>
              <a:rPr lang="ko-KR" altLang="en-US" sz="2400" b="1" dirty="0" err="1"/>
              <a:t>양무운동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중체서용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개혁 방향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동도서기론</a:t>
            </a:r>
            <a:r>
              <a:rPr lang="ko-KR" altLang="en-US" sz="2400" b="1" dirty="0"/>
              <a:t> → 유교 질서 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 </a:t>
            </a:r>
            <a:r>
              <a:rPr lang="ko-KR" altLang="en-US" sz="2400" b="1" dirty="0" smtClean="0"/>
              <a:t>과학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기술 수용 → 전제 군주제 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 종교 금지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180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76060"/>
            <a:ext cx="2854687" cy="4273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877455"/>
            <a:ext cx="648072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급진 개화파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대표 인물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김옥균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박영효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홍영식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서광범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정치 성향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청과 종속적 </a:t>
            </a:r>
            <a:r>
              <a:rPr lang="ko-KR" altLang="en-US" sz="2400" b="1" dirty="0" smtClean="0"/>
              <a:t>관계 청산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개혁 모델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메이지 유신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문명개화론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개혁 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서양의 과학 기술뿐만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아니라 </a:t>
            </a:r>
            <a:r>
              <a:rPr lang="ko-KR" altLang="en-US" sz="2400" b="1" dirty="0"/>
              <a:t>사상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제도 까지 </a:t>
            </a:r>
            <a:r>
              <a:rPr lang="ko-KR" altLang="en-US" sz="2400" b="1" dirty="0"/>
              <a:t>수용 → </a:t>
            </a:r>
            <a:r>
              <a:rPr lang="ko-KR" altLang="en-US" sz="2400" b="1" dirty="0" smtClean="0"/>
              <a:t>민권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신장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군주권</a:t>
            </a:r>
            <a:r>
              <a:rPr lang="ko-KR" altLang="en-US" sz="2400" b="1" dirty="0"/>
              <a:t> 제한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신분제 폐지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상공업 진흥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종교의 자유</a:t>
            </a:r>
          </a:p>
        </p:txBody>
      </p:sp>
    </p:spTree>
    <p:extLst>
      <p:ext uri="{BB962C8B-B14F-4D97-AF65-F5344CB8AC3E}">
        <p14:creationId xmlns="" xmlns:p14="http://schemas.microsoft.com/office/powerpoint/2010/main" val="24833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568952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본문과 자료를 바탕으로 온건 개화파와 급진 </a:t>
            </a:r>
            <a:r>
              <a:rPr lang="ko-KR" altLang="en-US" sz="2400" b="1" dirty="0" smtClean="0"/>
              <a:t>개화파의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주장을 </a:t>
            </a:r>
            <a:r>
              <a:rPr lang="ko-KR" altLang="en-US" sz="2400" b="1" dirty="0"/>
              <a:t>비교해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온건 개화파의 사상은 개혁의 전제 조건으로 정치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체제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와 </a:t>
            </a:r>
            <a:r>
              <a:rPr lang="ko-KR" altLang="en-US" sz="2400" b="1" dirty="0">
                <a:solidFill>
                  <a:srgbClr val="0000FF"/>
                </a:solidFill>
              </a:rPr>
              <a:t>유교 질서를 유지하자는 주장과 서양의 편리한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기술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은 </a:t>
            </a:r>
            <a:r>
              <a:rPr lang="ko-KR" altLang="en-US" sz="2400" b="1" dirty="0">
                <a:solidFill>
                  <a:srgbClr val="0000FF"/>
                </a:solidFill>
              </a:rPr>
              <a:t>받아들이되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종교는 금지해야 한다는 주장이다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급진 </a:t>
            </a:r>
            <a:r>
              <a:rPr lang="ko-KR" altLang="en-US" sz="2400" b="1" dirty="0">
                <a:solidFill>
                  <a:srgbClr val="0000FF"/>
                </a:solidFill>
              </a:rPr>
              <a:t>개화파의 사상은 서양의 문물제도를 적극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수용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하여 </a:t>
            </a:r>
            <a:r>
              <a:rPr lang="ko-KR" altLang="en-US" sz="2400" b="1" dirty="0">
                <a:solidFill>
                  <a:srgbClr val="0000FF"/>
                </a:solidFill>
              </a:rPr>
              <a:t>국가 체제의 전면적 개혁을 추구하였다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위해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인재를 등용하고 널리 문호를 열어 외국과 교류하며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>
                <a:solidFill>
                  <a:srgbClr val="0000FF"/>
                </a:solidFill>
              </a:rPr>
              <a:t>일본처럼 법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제도를 개혁해야 한다고 주장하고 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5976664" cy="830997"/>
            <a:chOff x="2987824" y="131728"/>
            <a:chExt cx="5976664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개화사상의 형성과 개화 정책의 추진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878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127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680</Words>
  <Application>Microsoft Office PowerPoint</Application>
  <PresentationFormat>화면 슬라이드 쇼(4:3)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1298</cp:revision>
  <dcterms:created xsi:type="dcterms:W3CDTF">2013-03-25T12:51:11Z</dcterms:created>
  <dcterms:modified xsi:type="dcterms:W3CDTF">2013-12-18T01:13:04Z</dcterms:modified>
</cp:coreProperties>
</file>