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337" r:id="rId6"/>
    <p:sldId id="263" r:id="rId7"/>
    <p:sldId id="363" r:id="rId8"/>
    <p:sldId id="373" r:id="rId9"/>
    <p:sldId id="374" r:id="rId10"/>
    <p:sldId id="375" r:id="rId11"/>
    <p:sldId id="349" r:id="rId12"/>
    <p:sldId id="376" r:id="rId13"/>
    <p:sldId id="377" r:id="rId14"/>
    <p:sldId id="378" r:id="rId15"/>
    <p:sldId id="379" r:id="rId16"/>
    <p:sldId id="272" r:id="rId17"/>
    <p:sldId id="307" r:id="rId18"/>
    <p:sldId id="322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세계화와 상호 의존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세계화의 의미와 영향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208365"/>
            <a:ext cx="6591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문화적 세계화의 모습을 담은 ‘방가</a:t>
            </a:r>
            <a:r>
              <a:rPr lang="en-US" altLang="ko-KR" sz="2600" b="1" dirty="0"/>
              <a:t>? </a:t>
            </a:r>
            <a:r>
              <a:rPr lang="ko-KR" altLang="en-US" sz="2600" b="1" dirty="0"/>
              <a:t>방가</a:t>
            </a:r>
            <a:r>
              <a:rPr lang="en-US" altLang="ko-KR" sz="2600" b="1" dirty="0"/>
              <a:t>?’</a:t>
            </a:r>
            <a:endParaRPr lang="ko-KR" altLang="en-US" sz="2600" dirty="0"/>
          </a:p>
        </p:txBody>
      </p:sp>
      <p:sp>
        <p:nvSpPr>
          <p:cNvPr id="12" name="직사각형 11"/>
          <p:cNvSpPr/>
          <p:nvPr/>
        </p:nvSpPr>
        <p:spPr>
          <a:xfrm>
            <a:off x="277310" y="1916832"/>
            <a:ext cx="868717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우리나라에 거주하는 외국인 중 중국과 동남아시아에서 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사람이 </a:t>
            </a:r>
            <a:r>
              <a:rPr lang="ko-KR" altLang="en-US" sz="2400" b="1" dirty="0"/>
              <a:t>많은 이유를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중국으로부터의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유입이 많은 이유는 지리적으로 인접한 것과 특히 조선족들의 경우 언어적 장벽이 없기 때문이다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동남아시아인의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유입이 많은 것은 우리나라가 상대적으로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임금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수준이 높기 때문이다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0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72816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200" b="1" dirty="0" smtClean="0"/>
              <a:t>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일상생활 속의 세계화 사례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2" y="2276872"/>
            <a:ext cx="6895744" cy="42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844824"/>
            <a:ext cx="8676456" cy="462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00" b="1" dirty="0" smtClean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2] </a:t>
            </a:r>
            <a:r>
              <a:rPr lang="ko-KR" altLang="en-US" sz="2200" b="1" dirty="0"/>
              <a:t>문화적 세계화 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한류의 </a:t>
            </a:r>
            <a:r>
              <a:rPr lang="ko-KR" altLang="en-US" sz="2200" b="1" dirty="0" smtClean="0"/>
              <a:t>영향</a:t>
            </a:r>
            <a:endParaRPr lang="en-US" altLang="ko-KR" sz="2200" b="1" dirty="0" smtClean="0"/>
          </a:p>
          <a:p>
            <a:pPr fontAlgn="base">
              <a:lnSpc>
                <a:spcPct val="20000"/>
              </a:lnSpc>
            </a:pPr>
            <a:endParaRPr lang="ko-KR" altLang="en-US" sz="2200" b="1" dirty="0"/>
          </a:p>
          <a:p>
            <a:pPr algn="just" fontAlgn="base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1990</a:t>
            </a:r>
            <a:r>
              <a:rPr lang="ko-KR" altLang="en-US" sz="2200" b="1" dirty="0"/>
              <a:t>년대 이후 중국에서 처음 생성된 한류는 드라마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대중음악</a:t>
            </a:r>
            <a:r>
              <a:rPr lang="en-US" altLang="ko-KR" sz="2200" b="1" dirty="0"/>
              <a:t>, </a:t>
            </a:r>
            <a:r>
              <a:rPr lang="ko-KR" altLang="en-US" sz="2200" b="1" dirty="0" smtClean="0"/>
              <a:t>영화 </a:t>
            </a:r>
            <a:r>
              <a:rPr lang="ko-KR" altLang="en-US" sz="2200" b="1" dirty="0"/>
              <a:t>등의 수출을 중심으로 이루어졌으며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중국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일본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타이완 등 </a:t>
            </a:r>
            <a:r>
              <a:rPr lang="ko-KR" altLang="en-US" sz="2200" b="1" dirty="0" smtClean="0"/>
              <a:t>아시아 국가뿐만 </a:t>
            </a:r>
            <a:r>
              <a:rPr lang="ko-KR" altLang="en-US" sz="2200" b="1" dirty="0"/>
              <a:t>아니라 정보 통신 기술의 급속한 발전과 함께 </a:t>
            </a:r>
            <a:r>
              <a:rPr lang="ko-KR" altLang="en-US" sz="2200" b="1" dirty="0" smtClean="0"/>
              <a:t>서남아시아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북아메리카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남아메리카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독립 국가 연합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유럽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아프리카까지 </a:t>
            </a:r>
            <a:r>
              <a:rPr lang="ko-KR" altLang="en-US" sz="2200" b="1" dirty="0" smtClean="0"/>
              <a:t>확산되고 </a:t>
            </a:r>
            <a:r>
              <a:rPr lang="ko-KR" altLang="en-US" sz="2200" b="1" dirty="0"/>
              <a:t>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이러한 한류는 우리나라의 인지도를 높였을 뿐만 아니라 한류 관련 산업과 한류와 크게 관련이 없는 산업에까지 파급 효과가 크다는 데에 의의가 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정부 </a:t>
            </a:r>
            <a:r>
              <a:rPr lang="ko-KR" altLang="en-US" sz="2200" b="1" dirty="0"/>
              <a:t>기관이 최근 주요 서비스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제조업 분야 </a:t>
            </a:r>
            <a:r>
              <a:rPr lang="en-US" altLang="ko-KR" sz="2200" b="1" dirty="0"/>
              <a:t>300</a:t>
            </a:r>
            <a:r>
              <a:rPr lang="ko-KR" altLang="en-US" sz="2200" b="1" dirty="0"/>
              <a:t>개 사를 </a:t>
            </a:r>
            <a:r>
              <a:rPr lang="ko-KR" altLang="en-US" sz="2200" b="1" dirty="0" smtClean="0"/>
              <a:t>대상으로 ‘</a:t>
            </a:r>
            <a:r>
              <a:rPr lang="ko-KR" altLang="en-US" sz="2200" b="1" dirty="0"/>
              <a:t>한류의 경제 효과와 우리 기업의 활용 실태’를 조사한 결과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응답 기업의 </a:t>
            </a:r>
            <a:r>
              <a:rPr lang="en-US" altLang="ko-KR" sz="2200" b="1" dirty="0"/>
              <a:t>82.8%</a:t>
            </a:r>
            <a:r>
              <a:rPr lang="ko-KR" altLang="en-US" sz="2200" b="1" dirty="0" smtClean="0"/>
              <a:t>가 “</a:t>
            </a:r>
            <a:r>
              <a:rPr lang="ko-KR" altLang="en-US" sz="2200" b="1" dirty="0"/>
              <a:t>한류 확산으로 한국과 </a:t>
            </a:r>
            <a:r>
              <a:rPr lang="ko-KR" altLang="en-US" sz="2200" b="1" dirty="0" smtClean="0"/>
              <a:t>한국 </a:t>
            </a:r>
            <a:r>
              <a:rPr lang="ko-KR" altLang="en-US" sz="2200" b="1" dirty="0"/>
              <a:t>제품에 대한 우호적 이미지가 높아졌다</a:t>
            </a:r>
            <a:r>
              <a:rPr lang="en-US" altLang="ko-KR" sz="2200" b="1" dirty="0"/>
              <a:t>.”</a:t>
            </a:r>
            <a:r>
              <a:rPr lang="ko-KR" altLang="en-US" sz="2200" b="1" dirty="0"/>
              <a:t>라고 </a:t>
            </a:r>
            <a:r>
              <a:rPr lang="ko-KR" altLang="en-US" sz="2200" b="1" dirty="0" smtClean="0"/>
              <a:t>대답하였다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588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639599"/>
            <a:ext cx="889248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200" b="1" dirty="0"/>
              <a:t>또한 경제적 효과가 많은 한류 </a:t>
            </a:r>
            <a:r>
              <a:rPr lang="ko-KR" altLang="en-US" sz="2200" b="1" dirty="0" smtClean="0"/>
              <a:t>분야로는 ‘</a:t>
            </a:r>
            <a:r>
              <a:rPr lang="ko-KR" altLang="en-US" sz="2200" b="1" dirty="0"/>
              <a:t>드라마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영화’</a:t>
            </a:r>
            <a:r>
              <a:rPr lang="en-US" altLang="ko-KR" sz="2200" b="1" dirty="0"/>
              <a:t>(73.0%),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200" b="1" dirty="0" smtClean="0"/>
              <a:t>‘</a:t>
            </a:r>
            <a:r>
              <a:rPr lang="en-US" altLang="ko-KR" sz="2200" b="1" dirty="0"/>
              <a:t>K-Pop </a:t>
            </a:r>
            <a:r>
              <a:rPr lang="ko-KR" altLang="en-US" sz="2200" b="1" dirty="0"/>
              <a:t>등 대중가요’</a:t>
            </a:r>
            <a:r>
              <a:rPr lang="en-US" altLang="ko-KR" sz="2200" b="1" dirty="0"/>
              <a:t>(62.8%), ‘</a:t>
            </a:r>
            <a:r>
              <a:rPr lang="ko-KR" altLang="en-US" sz="2200" b="1" dirty="0"/>
              <a:t>한식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김치 등 음식 문화’</a:t>
            </a:r>
            <a:r>
              <a:rPr lang="en-US" altLang="ko-KR" sz="2200" b="1" dirty="0"/>
              <a:t>(19.0%),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200" b="1" dirty="0" smtClean="0"/>
              <a:t>‘</a:t>
            </a:r>
            <a:r>
              <a:rPr lang="ko-KR" altLang="en-US" sz="2200" b="1" dirty="0"/>
              <a:t>온라인 게임’</a:t>
            </a:r>
            <a:r>
              <a:rPr lang="en-US" altLang="ko-KR" sz="2200" b="1" dirty="0"/>
              <a:t>(5.1%) </a:t>
            </a:r>
            <a:r>
              <a:rPr lang="ko-KR" altLang="en-US" sz="2200" b="1" dirty="0"/>
              <a:t>등을 차례로 꼽았다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                - </a:t>
            </a:r>
            <a:r>
              <a:rPr lang="ko-KR" altLang="en-US" sz="2200" b="1" dirty="0"/>
              <a:t>국가 브랜드 위원회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대한 상공 회의소</a:t>
            </a:r>
            <a:r>
              <a:rPr lang="en-US" altLang="ko-KR" sz="2200" b="1" dirty="0"/>
              <a:t>, 2012 -</a:t>
            </a:r>
            <a:endParaRPr lang="ko-KR" alt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03848" y="6281562"/>
            <a:ext cx="2232248" cy="3508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ko-KR" altLang="en-US" sz="1400" b="1" dirty="0" smtClean="0"/>
              <a:t>▲ 한류의 매출 증대 효과</a:t>
            </a:r>
            <a:endParaRPr lang="ko-KR" altLang="en-US" sz="1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03499"/>
            <a:ext cx="3386279" cy="27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88020"/>
            <a:ext cx="8892480" cy="466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에 나타난 세계화의 영향을 설명해 보고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△△</a:t>
            </a:r>
            <a:r>
              <a:rPr lang="ko-KR" altLang="en-US" sz="2400" b="1" dirty="0"/>
              <a:t>사의 햄버거 판매 전략의 특징을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우리가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일상생활 속에서 이용하는 휴대폰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식품 등은 세계인들이 함께 생산하고 사용하는 것으로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이제는 세계화가 우리의 삶 속에 자연스럽게 자리잡고 있음을 알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△△사의 경우 종교적인 이유로 쇠고기를 먹지 않는 인도에서는 닭과 양고기를 이용한 햄버거를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동남아시아 지역에서는 쌀로 만든 햄버거를 만들어 판매하는 등 해당 지역의 특색에 맞는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제품을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개발해 시장을 확대하고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즉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제품 개발 및 판매에 있어 현지화 전략을 통한 시장 확대를 추구하고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767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88020"/>
            <a:ext cx="8892480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통해 알 수 있는 한류의 경제적 효과를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설명해 </a:t>
            </a:r>
            <a:r>
              <a:rPr lang="ko-KR" altLang="en-US" sz="2400" b="1" dirty="0"/>
              <a:t>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이러한 현상을 지속시킬 수 있는 방안에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대하여 </a:t>
            </a:r>
            <a:r>
              <a:rPr lang="ko-KR" altLang="en-US" sz="2400" b="1" dirty="0"/>
              <a:t>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한류는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우리 기업의 해외 진출은 물론 외국인 관광객 유치 등 내수 소비 진작에도 큰 도움이 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이러한 현상이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지속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되기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위해서는 대중문화 중심의 한류를 음식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패션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의료 등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다양한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영역으로 확대하는 한편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한류의 기업 활용도를 높이기 위한 노력 또한 필요하다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그리고 무엇보다도 한류를 이용한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악덕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영업과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반한류에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대한 적극적인 대응도 필요하다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25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32865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국가 </a:t>
            </a:r>
            <a:r>
              <a:rPr lang="ko-KR" altLang="en-US" sz="2400" b="1" dirty="0"/>
              <a:t>간에 인구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물자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기술 등이 자유롭게 </a:t>
            </a:r>
            <a:r>
              <a:rPr lang="ko-KR" altLang="en-US" sz="2400" b="1" dirty="0" smtClean="0"/>
              <a:t>교류되는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현상을 </a:t>
            </a:r>
            <a:r>
              <a:rPr lang="ko-KR" altLang="en-US" sz="2400" b="1" dirty="0"/>
              <a:t>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세계화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세계화는 </a:t>
            </a:r>
            <a:r>
              <a:rPr lang="ko-KR" altLang="en-US" sz="2400" b="1" dirty="0" smtClean="0"/>
              <a:t>정보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통신 </a:t>
            </a:r>
            <a:r>
              <a:rPr lang="ko-KR" altLang="en-US" sz="2400" b="1" dirty="0"/>
              <a:t>및 교통수단의 발달</a:t>
            </a:r>
            <a:r>
              <a:rPr lang="en-US" altLang="ko-KR" sz="2400" b="1" dirty="0"/>
              <a:t>, ( </a:t>
            </a:r>
            <a:r>
              <a:rPr lang="en-US" altLang="ko-KR" sz="2400" b="1" dirty="0" smtClean="0"/>
              <a:t>               )</a:t>
            </a:r>
            <a:r>
              <a:rPr lang="ko-KR" altLang="en-US" sz="2400" b="1" dirty="0" smtClean="0"/>
              <a:t>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활동 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국제기구의 역할 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 및 지역 간 상호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의존성의 </a:t>
            </a:r>
            <a:r>
              <a:rPr lang="ko-KR" altLang="en-US" sz="2400" b="1" dirty="0"/>
              <a:t>증대 등 여러 가지 요인에 의해 계속 확대되고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다국적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기업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00547"/>
            <a:ext cx="2246466" cy="11181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795" y="4797152"/>
            <a:ext cx="2246466" cy="111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784976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세계화 현상은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                 ) </a:t>
            </a:r>
            <a:r>
              <a:rPr lang="ko-KR" altLang="en-US" sz="2400" b="1" dirty="0"/>
              <a:t>체제와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   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확대에 따라 더욱 확산되고 있다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세계 무역 기구</a:t>
            </a:r>
            <a:r>
              <a:rPr lang="en-US" altLang="ko-KR" sz="2400" b="1" dirty="0">
                <a:solidFill>
                  <a:srgbClr val="FF0000"/>
                </a:solidFill>
              </a:rPr>
              <a:t>(WTO), </a:t>
            </a:r>
            <a:r>
              <a:rPr lang="ko-KR" altLang="en-US" sz="2400" b="1" dirty="0">
                <a:solidFill>
                  <a:srgbClr val="FF0000"/>
                </a:solidFill>
              </a:rPr>
              <a:t>자유 무역 협정</a:t>
            </a:r>
            <a:r>
              <a:rPr lang="en-US" altLang="ko-KR" sz="2400" b="1" dirty="0">
                <a:solidFill>
                  <a:srgbClr val="FF0000"/>
                </a:solidFill>
              </a:rPr>
              <a:t>(FTA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세계화로 인해 서유럽과 미국 등의 세계 여러 지역의 </a:t>
            </a:r>
            <a:r>
              <a:rPr lang="ko-KR" altLang="en-US" sz="2400" b="1" dirty="0" smtClean="0"/>
              <a:t>공간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모습을 변화시키고 있으며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우리나라에도 상당수의 </a:t>
            </a:r>
            <a:r>
              <a:rPr lang="ko-KR" altLang="en-US" sz="2400" b="1" dirty="0" smtClean="0"/>
              <a:t>이민자가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들어와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 </a:t>
            </a:r>
            <a:r>
              <a:rPr lang="ko-KR" altLang="en-US" sz="2400" b="1" dirty="0"/>
              <a:t>마을을 형성하기도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다문화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078" y="4941168"/>
            <a:ext cx="2246466" cy="1118178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2952328" cy="1118178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2254" y="2285761"/>
            <a:ext cx="2952328" cy="1118178"/>
          </a:xfrm>
          <a:prstGeom prst="rect">
            <a:avLst/>
          </a:prstGeom>
          <a:noFill/>
        </p:spPr>
      </p:pic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85761"/>
            <a:ext cx="2952328" cy="1118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우리 주식 시장으로 유입되는 국제 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대형 </a:t>
            </a:r>
            <a:r>
              <a:rPr lang="ko-KR" altLang="en-US" sz="2400" b="1" dirty="0" err="1"/>
              <a:t>마트에서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팔리는 </a:t>
            </a:r>
            <a:r>
              <a:rPr lang="ko-KR" altLang="en-US" sz="2400" b="1" dirty="0"/>
              <a:t>세계 여러 곳의 상품 등은 </a:t>
            </a:r>
            <a:r>
              <a:rPr lang="en-US" altLang="ko-KR" sz="2400" b="1" dirty="0" smtClean="0"/>
              <a:t>(         ) </a:t>
            </a:r>
            <a:r>
              <a:rPr lang="ko-KR" altLang="en-US" sz="2400" b="1" dirty="0"/>
              <a:t>세계화의 </a:t>
            </a:r>
            <a:r>
              <a:rPr lang="ko-KR" altLang="en-US" sz="2400" b="1" dirty="0" smtClean="0"/>
              <a:t>사례에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해당한다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r>
              <a:rPr lang="en-US" altLang="ko-KR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경제적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/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( </a:t>
            </a:r>
            <a:r>
              <a:rPr lang="en-US" altLang="ko-KR" sz="2400" b="1" dirty="0" smtClean="0"/>
              <a:t>        ) </a:t>
            </a:r>
            <a:r>
              <a:rPr lang="ko-KR" altLang="en-US" sz="2400" b="1" dirty="0"/>
              <a:t>세계화는 인터넷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텔레비전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영화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소셜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네트워크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서비스 </a:t>
            </a:r>
            <a:r>
              <a:rPr lang="ko-KR" altLang="en-US" sz="2400" b="1" dirty="0"/>
              <a:t>등의 정보 통신 기술의 발달을 통해 촉진되고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문화적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algn="ctr"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우리나라의 대중문화에 대한 세계적인 열풍을 일컫는 말은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한류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1868250" cy="929921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21088"/>
            <a:ext cx="1868250" cy="929921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143" y="5733256"/>
            <a:ext cx="1868250" cy="929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03649" y="2967335"/>
            <a:ext cx="6696743" cy="461665"/>
            <a:chOff x="871956" y="2967335"/>
            <a:chExt cx="6775839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23908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국제 거래와 상호 의존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7195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공간적</a:t>
            </a:r>
            <a:r>
              <a:rPr lang="en-US" altLang="ko-KR" b="1" dirty="0"/>
              <a:t>, </a:t>
            </a:r>
            <a:r>
              <a:rPr lang="ko-KR" altLang="en-US" b="1" dirty="0"/>
              <a:t>경제적</a:t>
            </a:r>
            <a:r>
              <a:rPr lang="en-US" altLang="ko-KR" b="1" dirty="0"/>
              <a:t>, </a:t>
            </a:r>
            <a:r>
              <a:rPr lang="ko-KR" altLang="en-US" b="1" dirty="0"/>
              <a:t>문화적 측면의 사례를 활용하여 세계화 때문에 인간의 삶이 어떻게 변화했는지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탐구할 </a:t>
            </a:r>
            <a:r>
              <a:rPr lang="ko-KR" altLang="en-US" b="1" dirty="0"/>
              <a:t>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983491"/>
            <a:ext cx="770485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세계화는 우리의 삶을 어떻게 변화시키고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13176"/>
            <a:ext cx="504056" cy="5040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504" y="3811106"/>
            <a:ext cx="281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다국적 기업의 스포츠</a:t>
            </a:r>
            <a:endParaRPr lang="en-US" altLang="ko-KR" b="1" dirty="0" smtClean="0">
              <a:ea typeface="나눔고딕 ExtraBold"/>
            </a:endParaRPr>
          </a:p>
          <a:p>
            <a:r>
              <a:rPr lang="ko-KR" altLang="en-US" b="1" dirty="0" smtClean="0">
                <a:ea typeface="나눔고딕 ExtraBold"/>
              </a:rPr>
              <a:t>  용품</a:t>
            </a:r>
            <a:r>
              <a:rPr lang="en-US" altLang="ko-KR" b="1" dirty="0" smtClean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판매장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3789040"/>
            <a:ext cx="281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다양한 언어로 표시된</a:t>
            </a:r>
            <a:endParaRPr lang="en-US" altLang="ko-KR" b="1" dirty="0" smtClean="0">
              <a:ea typeface="나눔고딕 ExtraBold"/>
            </a:endParaRPr>
          </a:p>
          <a:p>
            <a:r>
              <a:rPr lang="en-US" altLang="ko-KR" b="1" dirty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 안내판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3789040"/>
            <a:ext cx="267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쉽게 구입할 수 있는</a:t>
            </a:r>
            <a:endParaRPr lang="en-US" altLang="ko-KR" b="1" dirty="0" smtClean="0">
              <a:ea typeface="나눔고딕 ExtraBold"/>
            </a:endParaRPr>
          </a:p>
          <a:p>
            <a:r>
              <a:rPr lang="en-US" altLang="ko-KR" b="1" dirty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 미국산</a:t>
            </a:r>
            <a:r>
              <a:rPr lang="en-US" altLang="ko-KR" b="1" dirty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농산물</a:t>
            </a:r>
            <a:endParaRPr lang="ko-KR" altLang="en-US" b="1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34" y="2254806"/>
            <a:ext cx="2804826" cy="153423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9740"/>
            <a:ext cx="2826658" cy="155466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56490"/>
            <a:ext cx="2818483" cy="1532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40768"/>
            <a:ext cx="8352928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세계화의 의미와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문화 등의 각 부문에서 </a:t>
            </a:r>
            <a:r>
              <a:rPr lang="ko-KR" altLang="en-US" sz="2400" b="1" dirty="0" smtClean="0"/>
              <a:t>국경을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넘어 </a:t>
            </a:r>
            <a:r>
              <a:rPr lang="ko-KR" altLang="en-US" sz="2400" b="1" dirty="0"/>
              <a:t>국가 간에 인구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물자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기술 등이 자유롭게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교류되는 </a:t>
            </a:r>
            <a:r>
              <a:rPr lang="ko-KR" altLang="en-US" sz="2400" b="1" dirty="0"/>
              <a:t>현상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세계화의 확대 배경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정보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통신 </a:t>
            </a:r>
            <a:r>
              <a:rPr lang="ko-KR" altLang="en-US" sz="2400" b="1" dirty="0"/>
              <a:t>및 교통수단의 발달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다국적 </a:t>
            </a:r>
            <a:r>
              <a:rPr lang="ko-KR" altLang="en-US" sz="2400" b="1" dirty="0"/>
              <a:t>기업의 활동 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간 상호 의존성 증대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공간적 측면의 세계화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세계 여러 지역의 공간 모습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국가 간 인구 이동 → 다문화 마을 형성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298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경제적 측면의 세계화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세계 여러 지역에서 생산된 제품 판매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경제 주체들 간의 경제적 상호 의존과 협력 촉진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경쟁 </a:t>
            </a:r>
            <a:r>
              <a:rPr lang="ko-KR" altLang="en-US" sz="2400" b="1" dirty="0"/>
              <a:t>심화로 경제적 불안정 </a:t>
            </a:r>
            <a:r>
              <a:rPr lang="ko-KR" altLang="en-US" sz="2400" b="1" dirty="0" smtClean="0"/>
              <a:t>초래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문화적 측면의 세계화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국제적 상표와 스포츠 문화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확산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한류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다양한 문화 체험의 기회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확대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6991"/>
            <a:ext cx="3213537" cy="30528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483768" y="2189646"/>
            <a:ext cx="651621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영화 ‘</a:t>
            </a:r>
            <a:r>
              <a:rPr lang="ko-KR" altLang="en-US" sz="2400" b="1" dirty="0"/>
              <a:t>방가</a:t>
            </a:r>
            <a:r>
              <a:rPr lang="en-US" altLang="ko-KR" sz="2400" b="1" dirty="0"/>
              <a:t>? </a:t>
            </a:r>
            <a:r>
              <a:rPr lang="ko-KR" altLang="en-US" sz="2400" b="1" dirty="0"/>
              <a:t>방가</a:t>
            </a:r>
            <a:r>
              <a:rPr lang="en-US" altLang="ko-KR" sz="2400" b="1" dirty="0"/>
              <a:t>?’</a:t>
            </a:r>
            <a:r>
              <a:rPr lang="ko-KR" altLang="en-US" sz="2400" b="1" dirty="0"/>
              <a:t>는 오랫동안 취업에 실패한 </a:t>
            </a:r>
            <a:endParaRPr lang="en-US" altLang="ko-KR" sz="24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우리나라 </a:t>
            </a:r>
            <a:r>
              <a:rPr lang="ko-KR" altLang="en-US" sz="2400" b="1" dirty="0"/>
              <a:t>청년이 취업을 위해 부탄에서 온 </a:t>
            </a:r>
            <a:r>
              <a:rPr lang="ko-KR" altLang="en-US" sz="2400" b="1" dirty="0" smtClean="0"/>
              <a:t>외국인 노동자 ‘</a:t>
            </a:r>
            <a:r>
              <a:rPr lang="ko-KR" altLang="en-US" sz="2400" b="1" dirty="0"/>
              <a:t>방가’로 변신하고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외국인 </a:t>
            </a:r>
            <a:r>
              <a:rPr lang="ko-KR" altLang="en-US" sz="2400" b="1" dirty="0" smtClean="0"/>
              <a:t>노동자로 생활하면서 </a:t>
            </a:r>
            <a:r>
              <a:rPr lang="ko-KR" altLang="en-US" sz="2400" b="1" dirty="0"/>
              <a:t>좌충우돌하는 </a:t>
            </a:r>
            <a:r>
              <a:rPr lang="ko-KR" altLang="en-US" sz="2400" b="1" dirty="0" smtClean="0"/>
              <a:t>이야기를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그렸다</a:t>
            </a:r>
            <a:r>
              <a:rPr lang="en-US" altLang="ko-KR" sz="2400" b="1" dirty="0" smtClean="0"/>
              <a:t>.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이 </a:t>
            </a:r>
            <a:r>
              <a:rPr lang="ko-KR" altLang="en-US" sz="2400" b="1" dirty="0"/>
              <a:t>영화는 우리나라에서 살아가는 </a:t>
            </a:r>
            <a:r>
              <a:rPr lang="ko-KR" altLang="en-US" sz="2400" b="1" dirty="0" smtClean="0"/>
              <a:t>외국인 노동자의 힘겨운 </a:t>
            </a:r>
            <a:r>
              <a:rPr lang="ko-KR" altLang="en-US" sz="2400" b="1" dirty="0"/>
              <a:t>삶의 모습을 보여 </a:t>
            </a:r>
            <a:r>
              <a:rPr lang="ko-KR" altLang="en-US" sz="2400" b="1" dirty="0" smtClean="0"/>
              <a:t>준다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208365"/>
            <a:ext cx="6591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문화적 세계화의 모습을 담은 ‘방가</a:t>
            </a:r>
            <a:r>
              <a:rPr lang="en-US" altLang="ko-KR" sz="2600" b="1" dirty="0"/>
              <a:t>? </a:t>
            </a:r>
            <a:r>
              <a:rPr lang="ko-KR" altLang="en-US" sz="2600" b="1" dirty="0"/>
              <a:t>방가</a:t>
            </a:r>
            <a:r>
              <a:rPr lang="en-US" altLang="ko-KR" sz="2600" b="1" dirty="0"/>
              <a:t>?’</a:t>
            </a:r>
            <a:endParaRPr lang="ko-KR" altLang="en-US" sz="26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2281473" cy="32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208365"/>
            <a:ext cx="6591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문화적 세계화의 모습을 담은 ‘방가</a:t>
            </a:r>
            <a:r>
              <a:rPr lang="en-US" altLang="ko-KR" sz="2600" b="1" dirty="0"/>
              <a:t>? </a:t>
            </a:r>
            <a:r>
              <a:rPr lang="ko-KR" altLang="en-US" sz="2600" b="1" dirty="0"/>
              <a:t>방가</a:t>
            </a:r>
            <a:r>
              <a:rPr lang="en-US" altLang="ko-KR" sz="2600" b="1" dirty="0"/>
              <a:t>?’</a:t>
            </a:r>
            <a:endParaRPr lang="ko-KR" altLang="en-US" sz="2600" dirty="0"/>
          </a:p>
        </p:txBody>
      </p:sp>
      <p:sp>
        <p:nvSpPr>
          <p:cNvPr id="12" name="직사각형 11"/>
          <p:cNvSpPr/>
          <p:nvPr/>
        </p:nvSpPr>
        <p:spPr>
          <a:xfrm>
            <a:off x="205302" y="1988840"/>
            <a:ext cx="868717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우리나라는 </a:t>
            </a:r>
            <a:r>
              <a:rPr lang="en-US" altLang="ko-KR" sz="2400" b="1" dirty="0"/>
              <a:t>1990</a:t>
            </a:r>
            <a:r>
              <a:rPr lang="ko-KR" altLang="en-US" sz="2400" b="1" dirty="0"/>
              <a:t>년대 이후 소위 </a:t>
            </a:r>
            <a:r>
              <a:rPr lang="en-US" altLang="ko-KR" sz="2400" b="1" dirty="0"/>
              <a:t>3D(Difficult, Dangerous, Dirty)</a:t>
            </a:r>
            <a:r>
              <a:rPr lang="ko-KR" altLang="en-US" sz="2400" b="1" dirty="0"/>
              <a:t>라고 불리는 업종에 종사하는 외국인 노동자가 급증하고 있으며</a:t>
            </a:r>
            <a:r>
              <a:rPr lang="en-US" altLang="ko-KR" sz="2400" b="1" dirty="0"/>
              <a:t>, 2012</a:t>
            </a:r>
            <a:r>
              <a:rPr lang="ko-KR" altLang="en-US" sz="2400" b="1" dirty="0"/>
              <a:t>년 현재는 외국인 수가 </a:t>
            </a:r>
            <a:r>
              <a:rPr lang="en-US" altLang="ko-KR" sz="2400" b="1" dirty="0"/>
              <a:t>140</a:t>
            </a:r>
            <a:r>
              <a:rPr lang="ko-KR" altLang="en-US" sz="2400" b="1" dirty="0"/>
              <a:t>만 명을 넘어 전체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인구의 </a:t>
            </a:r>
            <a:r>
              <a:rPr lang="ko-KR" altLang="en-US" sz="2400" b="1" dirty="0"/>
              <a:t>약 </a:t>
            </a:r>
            <a:r>
              <a:rPr lang="en-US" altLang="ko-KR" sz="2400" b="1" dirty="0"/>
              <a:t>2.8%</a:t>
            </a:r>
            <a:r>
              <a:rPr lang="ko-KR" altLang="en-US" sz="2400" b="1" dirty="0"/>
              <a:t>를 차지하고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대부분의 외국인 노동자는 산업 연수생으로 들어와 저임금에 시달리며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일터를 </a:t>
            </a:r>
            <a:r>
              <a:rPr lang="ko-KR" altLang="en-US" sz="2400" b="1" dirty="0" smtClean="0"/>
              <a:t>이탈하거나 </a:t>
            </a:r>
            <a:r>
              <a:rPr lang="ko-KR" altLang="en-US" sz="2400" b="1" dirty="0"/>
              <a:t>불법 체류자로 전락하는 경우까지 발생한다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최근에는 외국인 노동자에 대한 임금 체불이나 강제 잔업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장시간의 </a:t>
            </a:r>
            <a:r>
              <a:rPr lang="ko-KR" altLang="en-US" sz="2400" b="1" dirty="0" smtClean="0"/>
              <a:t>노동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열악한 생활 조건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산업 재해 등이 심각한 사회 문제로 대두되고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963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의미와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208365"/>
            <a:ext cx="6591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문화적 세계화의 모습을 담은 ‘방가</a:t>
            </a:r>
            <a:r>
              <a:rPr lang="en-US" altLang="ko-KR" sz="2600" b="1" dirty="0"/>
              <a:t>? </a:t>
            </a:r>
            <a:r>
              <a:rPr lang="ko-KR" altLang="en-US" sz="2600" b="1" dirty="0"/>
              <a:t>방가</a:t>
            </a:r>
            <a:r>
              <a:rPr lang="en-US" altLang="ko-KR" sz="2600" b="1" dirty="0"/>
              <a:t>?’</a:t>
            </a:r>
            <a:endParaRPr lang="ko-KR" altLang="en-US" sz="2600" dirty="0"/>
          </a:p>
        </p:txBody>
      </p:sp>
      <p:sp>
        <p:nvSpPr>
          <p:cNvPr id="12" name="직사각형 11"/>
          <p:cNvSpPr/>
          <p:nvPr/>
        </p:nvSpPr>
        <p:spPr>
          <a:xfrm>
            <a:off x="277310" y="4775891"/>
            <a:ext cx="868717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영화 속 등장인물인 </a:t>
            </a:r>
            <a:r>
              <a:rPr lang="ko-KR" altLang="en-US" sz="2400" b="1" dirty="0" err="1"/>
              <a:t>알리가</a:t>
            </a:r>
            <a:r>
              <a:rPr lang="ko-KR" altLang="en-US" sz="2400" b="1" dirty="0"/>
              <a:t> 불법 취업으로 한국에서 </a:t>
            </a:r>
            <a:r>
              <a:rPr lang="ko-KR" altLang="en-US" sz="2400" b="1" dirty="0" smtClean="0"/>
              <a:t>추방당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하기 직전에 “</a:t>
            </a:r>
            <a:r>
              <a:rPr lang="ko-KR" altLang="en-US" sz="2400" b="1" dirty="0"/>
              <a:t>한국인들 앞에서 울지 마</a:t>
            </a:r>
            <a:r>
              <a:rPr lang="en-US" altLang="ko-KR" sz="2400" b="1" dirty="0"/>
              <a:t>!”</a:t>
            </a:r>
            <a:r>
              <a:rPr lang="ko-KR" altLang="en-US" sz="2400" b="1" dirty="0"/>
              <a:t>라고 한 말과 “한국에서 살고 한국 밥을 먹고 한국에서 일하면 우리도 한국인이다</a:t>
            </a:r>
            <a:r>
              <a:rPr lang="en-US" altLang="ko-KR" sz="2400" b="1" dirty="0"/>
              <a:t>.”</a:t>
            </a:r>
            <a:r>
              <a:rPr lang="ko-KR" altLang="en-US" sz="2400" b="1" dirty="0"/>
              <a:t>라는 등장인물들의 외침은 우리에게 많은 시사점을 던져 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1331639" y="4327726"/>
            <a:ext cx="3367941" cy="3254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ko-KR" altLang="en-US" sz="1400" b="1" dirty="0" smtClean="0"/>
              <a:t>▲ 국내 체류 외국인의 유형별 추이</a:t>
            </a:r>
            <a:endParaRPr lang="ko-KR" altLang="en-US" sz="1400" b="1" dirty="0"/>
          </a:p>
        </p:txBody>
      </p:sp>
      <p:sp>
        <p:nvSpPr>
          <p:cNvPr id="14" name="직사각형 13"/>
          <p:cNvSpPr/>
          <p:nvPr/>
        </p:nvSpPr>
        <p:spPr>
          <a:xfrm>
            <a:off x="5441014" y="4327726"/>
            <a:ext cx="2371346" cy="3508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ko-KR" altLang="en-US" sz="1400" b="1" dirty="0" smtClean="0"/>
              <a:t>▲ 외국인의 국적별 분포</a:t>
            </a:r>
            <a:endParaRPr lang="ko-KR" altLang="en-US" sz="1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94" y="1772816"/>
            <a:ext cx="6567850" cy="26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1179</Words>
  <Application>Microsoft Office PowerPoint</Application>
  <PresentationFormat>화면 슬라이드 쇼(4:3)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848</cp:revision>
  <dcterms:created xsi:type="dcterms:W3CDTF">2013-04-05T04:18:36Z</dcterms:created>
  <dcterms:modified xsi:type="dcterms:W3CDTF">2014-02-21T14:35:57Z</dcterms:modified>
</cp:coreProperties>
</file>