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309" r:id="rId7"/>
    <p:sldId id="312" r:id="rId8"/>
    <p:sldId id="313" r:id="rId9"/>
    <p:sldId id="314" r:id="rId10"/>
    <p:sldId id="315" r:id="rId11"/>
    <p:sldId id="316" r:id="rId12"/>
    <p:sldId id="278" r:id="rId13"/>
    <p:sldId id="317" r:id="rId14"/>
    <p:sldId id="318" r:id="rId15"/>
    <p:sldId id="319" r:id="rId16"/>
    <p:sldId id="320" r:id="rId17"/>
    <p:sldId id="323" r:id="rId18"/>
    <p:sldId id="324" r:id="rId19"/>
    <p:sldId id="272" r:id="rId20"/>
    <p:sldId id="307" r:id="rId21"/>
    <p:sldId id="321" r:id="rId22"/>
    <p:sldId id="322" r:id="rId23"/>
    <p:sldId id="267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일과 여가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일과 직업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미래의 신종 직업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40418"/>
              </p:ext>
            </p:extLst>
          </p:nvPr>
        </p:nvGraphicFramePr>
        <p:xfrm>
          <a:off x="395536" y="1863990"/>
          <a:ext cx="8424936" cy="4373322"/>
        </p:xfrm>
        <a:graphic>
          <a:graphicData uri="http://schemas.openxmlformats.org/drawingml/2006/table">
            <a:tbl>
              <a:tblPr/>
              <a:tblGrid>
                <a:gridCol w="1967241"/>
                <a:gridCol w="6457695"/>
              </a:tblGrid>
              <a:tr h="38547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업무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기후 변화 경찰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각국이 자국에 유리하도록 기후를 조작할 경우 발생하는 기후 분쟁이나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갈등을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조정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7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SNS </a:t>
                      </a: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전문가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SNS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통한 정보 공유 시 개인 정보 및 사생활을 보호하는 역할을 수행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뇌 기능 분석 전문가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명석한 두뇌로 탁월한 능력을 보였거나 큰 업적을 남긴 사람들의 냉동 보존된 뇌를 분석하여 뇌의 신비를 밝힘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 컨설턴트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향후 직업 세계나 기술 흐름의 변화를 숙지하고 </a:t>
                      </a: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내담자에게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 갖추고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있는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능력에 더해야 할 역량을 상담해 줌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 컨시어지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기업에서 소속 직원들이 복지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혜택을 가장 효과적으로 누리도록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상담하고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정보를 제공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조부모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손주 관계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고령자와 젊은 사람 간의 세대 간 갈등을 완화하도록 조정하는 역할을 수행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미래의 신종 직업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6024" y="1890463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위에 </a:t>
            </a:r>
            <a:r>
              <a:rPr lang="ko-KR" altLang="en-US" sz="2400" b="1" dirty="0"/>
              <a:t>제시된 신종 직업 가운데 나의 소질과 적성에 맞는 것이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있는지 </a:t>
            </a:r>
            <a:r>
              <a:rPr lang="ko-KR" altLang="en-US" sz="2400" b="1" dirty="0"/>
              <a:t>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자신의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흥미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적성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능력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가치관 등을 고려하되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직업의 사회적 필요성과 전망 등을 고려하여 찾아본다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82987" y="1984772"/>
            <a:ext cx="8781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기업에 입사 지원서를 제출한다면 자기 소개서에 어떤 내용을 적는 것이 좋을까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일반적인 형식의 자기 소개서도 있지만 </a:t>
            </a:r>
            <a:r>
              <a:rPr lang="ko-KR" altLang="en-US" sz="2400" b="1" dirty="0" smtClean="0"/>
              <a:t>다음과 </a:t>
            </a:r>
            <a:r>
              <a:rPr lang="ko-KR" altLang="en-US" sz="2400" b="1" dirty="0"/>
              <a:t>같이 개성이 강조되는 자기 소개서도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자신의 진로를 </a:t>
            </a:r>
            <a:r>
              <a:rPr lang="ko-KR" altLang="en-US" sz="2400" b="1" dirty="0"/>
              <a:t>고려하여 입사 지원서의 자기 소개서를 </a:t>
            </a:r>
            <a:r>
              <a:rPr lang="ko-KR" altLang="en-US" sz="2400" b="1" dirty="0" smtClean="0"/>
              <a:t>가상으로 작성해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4" y="1763961"/>
            <a:ext cx="7301189" cy="47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844824"/>
            <a:ext cx="8856984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자기 소개서를 직접 작성해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자기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소개서는 간략하게 본인을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PR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할 수 있는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임팩트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있는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글이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자기 소개서는 이력서에 적힌 자격증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경력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사항들로는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평가할 수 없는 지원자의 능력과 됨됨이를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평가할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있기 때문이다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성장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과정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본인이 자라온 환경을 쓰되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본인이 살아오면서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보람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있었고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꿈을 갖게 된 계기 등을 쓰면 더욱 좋다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학창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고등학교 시절 이후의 일을 위주로 작성하면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받았던 일이나 학교생활에 도움 되었던 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행동 등을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적으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되는데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지원하고자 하는 일과 관련된 내용이면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더욱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좋다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53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973387"/>
            <a:ext cx="88180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성격 장단점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장점 위주의 성격을 쓰는 게 좋지만 너무 자기 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 자랑하듯 쓰는 것은 오히려 역효과가 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단점도 쓰되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화해서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쓰도록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포부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입사를 하게 되면 이런 능력을 보여 줄 수 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귀사에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보탬이 될 수 있다는 포부와 자신감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본인의 능력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등을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적으면 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07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2048" y="1098375"/>
            <a:ext cx="838842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창업과 기업가 정신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창업의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스스로 기업을 설립하는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창업의 기본 요소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창업자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창업 아이디어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창업 자본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기업가 정신의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새로운 혁신을 추구하고 일자리를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창출하기 </a:t>
            </a:r>
            <a:r>
              <a:rPr lang="ko-KR" altLang="en-US" sz="2400" b="1" dirty="0"/>
              <a:t>위해 노력하는 자세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기업가 정신의 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고용 창출 및 외부 환경 변화에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 </a:t>
            </a:r>
            <a:r>
              <a:rPr lang="ko-KR" altLang="en-US" sz="2400" b="1" dirty="0"/>
              <a:t>빠르게 대처하는 데 기여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59" y="5460270"/>
            <a:ext cx="2566145" cy="11643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9" y="4429294"/>
            <a:ext cx="3393091" cy="2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창업 설계의 실제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773856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자신이 </a:t>
            </a:r>
            <a:r>
              <a:rPr lang="ko-KR" altLang="en-US" sz="2400" b="1" dirty="0"/>
              <a:t>다음과 같은 상황에 처해 있다고 가정하고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다양한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사항을 </a:t>
            </a:r>
            <a:r>
              <a:rPr lang="ko-KR" altLang="en-US" sz="2400" b="1" dirty="0"/>
              <a:t>고려하여 직접 창업 설계를 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3" name="_x136476608"/>
          <p:cNvSpPr>
            <a:spLocks noChangeArrowheads="1"/>
          </p:cNvSpPr>
          <p:nvPr/>
        </p:nvSpPr>
        <p:spPr bwMode="auto">
          <a:xfrm>
            <a:off x="1547664" y="2996952"/>
            <a:ext cx="5796037" cy="936104"/>
          </a:xfrm>
          <a:prstGeom prst="rect">
            <a:avLst/>
          </a:prstGeom>
          <a:solidFill>
            <a:srgbClr val="FFFFFF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■◯◯대학교 조리학과 졸업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■한식 조리사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양식 조리사 자격증 취득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■보유 자금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아르바이트로 모은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2,000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만원</a:t>
            </a:r>
            <a:r>
              <a:rPr kumimoji="1" lang="en-US" altLang="ko-KR" sz="1400" b="1" dirty="0">
                <a:latin typeface="+mn-ea"/>
                <a:cs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■업종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떡볶이 전문점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56339"/>
              </p:ext>
            </p:extLst>
          </p:nvPr>
        </p:nvGraphicFramePr>
        <p:xfrm>
          <a:off x="395536" y="4293096"/>
          <a:ext cx="8293052" cy="2115405"/>
        </p:xfrm>
        <a:graphic>
          <a:graphicData uri="http://schemas.openxmlformats.org/drawingml/2006/table">
            <a:tbl>
              <a:tblPr/>
              <a:tblGrid>
                <a:gridCol w="1658366"/>
                <a:gridCol w="1080770"/>
                <a:gridCol w="1221304"/>
                <a:gridCol w="288032"/>
                <a:gridCol w="936104"/>
                <a:gridCol w="504056"/>
                <a:gridCol w="720080"/>
                <a:gridCol w="1884340"/>
              </a:tblGrid>
              <a:tr h="31788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경쟁 업체의 업체별 점유율 및 특성화 전략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410041"/>
                          </a:solidFill>
                          <a:effectLst/>
                          <a:latin typeface="+mn-ea"/>
                          <a:ea typeface="+mn-ea"/>
                        </a:rPr>
                        <a:t>업체별 점유율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갑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-65%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-21%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병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-9%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-5%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410041"/>
                          </a:solidFill>
                          <a:effectLst/>
                          <a:latin typeface="+mn-ea"/>
                          <a:ea typeface="+mn-ea"/>
                        </a:rPr>
                        <a:t>특성화 전략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매운 맛 선택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옛날식 떡볶이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싼 가격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없음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나의 특성화 전략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매운 맛 선택과 함께 </a:t>
                      </a:r>
                      <a:r>
                        <a:rPr lang="ko-KR" altLang="en-US" sz="1200" b="1" kern="0" spc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토핑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재료 추가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학생들을 위한 컵 메뉴 준비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45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예상 수요층 및 매출액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410041"/>
                          </a:solidFill>
                          <a:effectLst/>
                          <a:latin typeface="+mn-ea"/>
                          <a:ea typeface="+mn-ea"/>
                        </a:rPr>
                        <a:t>예상 수요층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인근 학교 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예상 월 매출액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약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9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창업 설계의 실제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21049"/>
              </p:ext>
            </p:extLst>
          </p:nvPr>
        </p:nvGraphicFramePr>
        <p:xfrm>
          <a:off x="179512" y="1802069"/>
          <a:ext cx="8784976" cy="4896884"/>
        </p:xfrm>
        <a:graphic>
          <a:graphicData uri="http://schemas.openxmlformats.org/drawingml/2006/table">
            <a:tbl>
              <a:tblPr/>
              <a:tblGrid>
                <a:gridCol w="632292"/>
                <a:gridCol w="2104012"/>
                <a:gridCol w="6048672"/>
              </a:tblGrid>
              <a:tr h="75500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입지별</a:t>
                      </a: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유동 인구 조사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 학교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부근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- 4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 수요층인 학생 고객 확보 가능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매장 규모가 매우 작고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주말 수입 적음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아파트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단지 입구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- 8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주택가라서 기본적인 고객 수 확보 가능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다른 식당들이 너무 많아 경쟁이 치열함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병원 주변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- 2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병원 직원과 환자들을 중심으로 고정된 고객 확보 가능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다른 지역에 비해 상대적으로 유동 인구가 적은 편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지하철역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주변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- 1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인구가 많아 기본적인 고객 수 확보 가능</a:t>
                      </a:r>
                    </a:p>
                    <a:p>
                      <a:pPr marL="0" marR="0" indent="-977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지하철역 주변이라서 청결한 환경을 유지하기 어렵고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임대료가 비쌈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3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교회 주변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- 4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-977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임대료가 저렴하고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인근 환경이 청결하여 매장의 청결한 이미지 유지에 용이함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주말에 고객이 몰리고 평일엔 상대적으로 매출이 낮음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8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최종 입지 확정 및 입지 확정 이유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 학교 부근으로 최종 확정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기본적으로 확보되는 고객 수가 많은 편이며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임대료가 높지 않아 유리하다고 판단하였음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8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08123"/>
            <a:ext cx="83529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인간이 </a:t>
            </a:r>
            <a:r>
              <a:rPr lang="ko-KR" altLang="en-US" sz="2400" b="1" dirty="0"/>
              <a:t>자신의 욕구를 충족하기 위해 자연이나 환경을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쓸모 </a:t>
            </a:r>
            <a:r>
              <a:rPr lang="ko-KR" altLang="en-US" sz="2400" b="1" dirty="0"/>
              <a:t>있게 변형하는 활동을 무엇이라고 하는가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일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일은 생계를 위한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과 재생산을 위한 활동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           )</a:t>
            </a:r>
            <a:r>
              <a:rPr lang="ko-KR" altLang="en-US" sz="2400" b="1" dirty="0"/>
              <a:t>으로 세분화할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유급 노동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여가 활동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348880"/>
            <a:ext cx="2448272" cy="121862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58479"/>
            <a:ext cx="2448272" cy="12186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81128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현대 사회에서 일의 의미를 이해하고</a:t>
            </a:r>
            <a:r>
              <a:rPr lang="en-US" altLang="ko-KR" b="1" dirty="0"/>
              <a:t>, </a:t>
            </a:r>
            <a:r>
              <a:rPr lang="ko-KR" altLang="en-US" b="1" dirty="0"/>
              <a:t>미래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사회의 </a:t>
            </a:r>
            <a:r>
              <a:rPr lang="ko-KR" altLang="en-US" b="1" dirty="0"/>
              <a:t>직업 세계를 고려하여 자신의 직업과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진로</a:t>
            </a:r>
            <a:r>
              <a:rPr lang="en-US" altLang="ko-KR" b="1" dirty="0"/>
              <a:t>, </a:t>
            </a:r>
            <a:r>
              <a:rPr lang="ko-KR" altLang="en-US" b="1" dirty="0"/>
              <a:t>창업 활동을 설계할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68630"/>
            <a:ext cx="862219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이란 생계 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사회적 역할 수행을 </a:t>
            </a:r>
            <a:r>
              <a:rPr lang="ko-KR" altLang="en-US" sz="2400" b="1" dirty="0" smtClean="0"/>
              <a:t>목적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계속적으로 수행하는 일을 의미한다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직업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이란 일할 능력과 의사를 가지고 있지만 취업의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기회가 </a:t>
            </a:r>
            <a:r>
              <a:rPr lang="ko-KR" altLang="en-US" sz="2400" b="1" dirty="0"/>
              <a:t>주어지지 않아 일을 할 수 없는 상태를 의미한다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실업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52440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2448272" cy="1218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8478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미래 사회에는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와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영향으로 지식 </a:t>
            </a:r>
            <a:r>
              <a:rPr lang="ko-KR" altLang="en-US" sz="2400" b="1" dirty="0" smtClean="0"/>
              <a:t>기반의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경제 </a:t>
            </a:r>
            <a:r>
              <a:rPr lang="ko-KR" altLang="en-US" sz="2400" b="1" dirty="0" smtClean="0"/>
              <a:t>체제가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확산되고 </a:t>
            </a:r>
            <a:r>
              <a:rPr lang="ko-KR" altLang="en-US" sz="2400" b="1" dirty="0"/>
              <a:t>국제 교류가 활발해질 것이다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정보화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세계화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직업은 자신의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에 맞으면서도 미래 지향적이어야 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적성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448272" cy="1218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27234"/>
            <a:ext cx="2880320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8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84784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이란 스스로 기업을 설립하는 것을 말한다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창업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8. </a:t>
            </a:r>
            <a:r>
              <a:rPr lang="en-US" altLang="ko-KR" sz="2400" b="1" dirty="0" smtClean="0"/>
              <a:t>(             )</a:t>
            </a:r>
            <a:r>
              <a:rPr lang="ko-KR" altLang="en-US" sz="2400" b="1" dirty="0"/>
              <a:t>이란 혁신적 사고를 바탕으로 변화를 추구하고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일자리를 </a:t>
            </a:r>
            <a:r>
              <a:rPr lang="ko-KR" altLang="en-US" sz="2400" b="1" dirty="0"/>
              <a:t>창출하기 위해 노력하는 정신을 의미한다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기업가 정신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7"/>
            <a:ext cx="2448272" cy="1218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0929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979712" y="2967335"/>
            <a:ext cx="6408712" cy="461665"/>
            <a:chOff x="1477745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84487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근로자의 권리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477745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프로 야구 선수와 사회인 야구 선수에게 각각 야구는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의미일까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419367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프로 야구 선수들의 경기 모습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68044" y="4211796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ea typeface="나눔고딕 ExtraBold"/>
              </a:rPr>
              <a:t>▲ 사회인 야구 선수들의 경기 모습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" y="1610865"/>
            <a:ext cx="8908610" cy="2610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436115"/>
            <a:ext cx="806489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일의 </a:t>
            </a:r>
            <a:r>
              <a:rPr lang="ko-KR" altLang="en-US" sz="2400" b="1" dirty="0">
                <a:solidFill>
                  <a:srgbClr val="0070C0"/>
                </a:solidFill>
              </a:rPr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인간이 욕구 충족을 위해 자연이나 환경을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쓸모 </a:t>
            </a:r>
            <a:r>
              <a:rPr lang="ko-KR" altLang="en-US" sz="2400" b="1" dirty="0"/>
              <a:t>있게 변형하는 </a:t>
            </a:r>
            <a:r>
              <a:rPr lang="ko-KR" altLang="en-US" sz="2400" b="1" dirty="0" smtClean="0"/>
              <a:t>활동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일의 목적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경제적 보상을 통한 물질적 욕구 충족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성취감과 보람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자아실현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다른 사람과의 관계 형성 및 가족과 사회에 대한 공헌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024" y="964574"/>
            <a:ext cx="8892480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직업의 의미와 실업의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직업의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생계유지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사회적 역할 수행을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목적으로 </a:t>
            </a:r>
            <a:r>
              <a:rPr lang="ko-KR" altLang="en-US" sz="2400" b="1" dirty="0"/>
              <a:t>계속적으로 행하는 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직업의 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생계유지 수단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 수단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삶의 질 </a:t>
            </a:r>
            <a:r>
              <a:rPr lang="ko-KR" altLang="en-US" sz="2400" b="1" dirty="0" smtClean="0"/>
              <a:t>향상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수단으로 작용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실업의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일할 능력과 의사를 가지고 있지만 취업의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기회가 </a:t>
            </a:r>
            <a:r>
              <a:rPr lang="ko-KR" altLang="en-US" sz="2400" b="1" dirty="0"/>
              <a:t>주어지지 않아 일을 할 수 없는 상태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실업의 역기능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가계 경제 불안 야기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 기회 상실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생산 요소의 낭비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빈부 격차 및 </a:t>
            </a:r>
            <a:r>
              <a:rPr lang="ko-KR" altLang="en-US" sz="2400" b="1" dirty="0" err="1"/>
              <a:t>생계형</a:t>
            </a:r>
            <a:r>
              <a:rPr lang="ko-KR" altLang="en-US" sz="2400" b="1" dirty="0"/>
              <a:t> 범죄 양산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성장 </a:t>
            </a:r>
            <a:r>
              <a:rPr lang="ko-KR" altLang="en-US" sz="2400" b="1" dirty="0"/>
              <a:t>저해 요인으로 작용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4988459"/>
            <a:ext cx="3742501" cy="17810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6" y="5877272"/>
            <a:ext cx="3838038" cy="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772816"/>
            <a:ext cx="871296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제</a:t>
            </a:r>
            <a:r>
              <a:rPr lang="en-US" altLang="ko-KR" sz="2100" b="1" dirty="0"/>
              <a:t>32</a:t>
            </a:r>
            <a:r>
              <a:rPr lang="ko-KR" altLang="en-US" sz="2100" b="1" dirty="0"/>
              <a:t>조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① </a:t>
            </a:r>
            <a:r>
              <a:rPr lang="ko-KR" altLang="en-US" sz="2100" b="1" dirty="0"/>
              <a:t>모든 국민은 근로의 권리를 가진다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국가는 사회적</a:t>
            </a:r>
            <a:r>
              <a:rPr lang="en-US" altLang="ko-KR" sz="2100" b="1" dirty="0"/>
              <a:t>·</a:t>
            </a:r>
            <a:r>
              <a:rPr lang="ko-KR" altLang="en-US" sz="2100" b="1" dirty="0"/>
              <a:t>경제적 </a:t>
            </a:r>
            <a:r>
              <a:rPr lang="ko-KR" altLang="en-US" sz="2100" b="1" dirty="0" smtClean="0"/>
              <a:t>방법으로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근로자의 </a:t>
            </a:r>
            <a:r>
              <a:rPr lang="ko-KR" altLang="en-US" sz="2100" b="1" dirty="0"/>
              <a:t>고용의 증진과 적정 임금의 보장에 노력하여야 하며</a:t>
            </a:r>
            <a:r>
              <a:rPr lang="en-US" altLang="ko-KR" sz="2100" b="1" dirty="0"/>
              <a:t>,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법률이 </a:t>
            </a:r>
            <a:r>
              <a:rPr lang="ko-KR" altLang="en-US" sz="2100" b="1" dirty="0"/>
              <a:t>정하는 바에 의하여 최저 임금제를 시행하여야 한다</a:t>
            </a:r>
            <a:r>
              <a:rPr lang="en-US" altLang="ko-KR" sz="2100" b="1" dirty="0"/>
              <a:t>.</a:t>
            </a:r>
            <a:endParaRPr lang="ko-KR" altLang="en-US" sz="2100" b="1" dirty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② </a:t>
            </a:r>
            <a:r>
              <a:rPr lang="ko-KR" altLang="en-US" sz="2100" b="1" dirty="0"/>
              <a:t>모든 국민은 근로의 의무를 진다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국가는 근로의 의무의 내용과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조건을 </a:t>
            </a:r>
            <a:r>
              <a:rPr lang="ko-KR" altLang="en-US" sz="2100" b="1" dirty="0"/>
              <a:t>민주주의 원칙에 따라 법률로 정한다</a:t>
            </a:r>
            <a:r>
              <a:rPr lang="en-US" altLang="ko-KR" sz="21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③ 근로 </a:t>
            </a:r>
            <a:r>
              <a:rPr lang="ko-KR" altLang="en-US" sz="2100" b="1" dirty="0"/>
              <a:t>조건의 기준은 인간의 존엄성을 보장하도록 법률로 정한다</a:t>
            </a:r>
            <a:r>
              <a:rPr lang="en-US" altLang="ko-KR" sz="2100" b="1" dirty="0"/>
              <a:t>.</a:t>
            </a:r>
            <a:endParaRPr lang="ko-KR" altLang="en-US" sz="2100" b="1" dirty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제</a:t>
            </a:r>
            <a:r>
              <a:rPr lang="en-US" altLang="ko-KR" sz="2100" b="1" dirty="0"/>
              <a:t>33</a:t>
            </a:r>
            <a:r>
              <a:rPr lang="ko-KR" altLang="en-US" sz="2100" b="1" dirty="0"/>
              <a:t>조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① </a:t>
            </a:r>
            <a:r>
              <a:rPr lang="ko-KR" altLang="en-US" sz="2100" b="1" dirty="0"/>
              <a:t>근로자는 근로 조건의 향상을 </a:t>
            </a:r>
            <a:r>
              <a:rPr lang="ko-KR" altLang="en-US" sz="2100" b="1" dirty="0" smtClean="0"/>
              <a:t>위하여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</a:t>
            </a:r>
            <a:r>
              <a:rPr lang="ko-KR" altLang="en-US" sz="2100" b="1" dirty="0" smtClean="0"/>
              <a:t> </a:t>
            </a:r>
            <a:r>
              <a:rPr lang="ko-KR" altLang="en-US" sz="2100" b="1" dirty="0"/>
              <a:t>자주적인 단결권</a:t>
            </a:r>
            <a:r>
              <a:rPr lang="en-US" altLang="ko-KR" sz="2100" b="1" dirty="0"/>
              <a:t>·</a:t>
            </a:r>
            <a:r>
              <a:rPr lang="ko-KR" altLang="en-US" sz="2100" b="1" dirty="0"/>
              <a:t>단체 교섭권 및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단체 </a:t>
            </a:r>
            <a:r>
              <a:rPr lang="ko-KR" altLang="en-US" sz="2100" b="1" dirty="0"/>
              <a:t>행동권을 가진다</a:t>
            </a:r>
            <a:r>
              <a:rPr lang="en-US" altLang="ko-KR" sz="2100" b="1" dirty="0"/>
              <a:t>.</a:t>
            </a:r>
            <a:endParaRPr lang="ko-KR" altLang="en-US" sz="2100" b="1" dirty="0"/>
          </a:p>
        </p:txBody>
      </p:sp>
      <p:sp>
        <p:nvSpPr>
          <p:cNvPr id="12" name="직사각형 11"/>
          <p:cNvSpPr/>
          <p:nvPr/>
        </p:nvSpPr>
        <p:spPr>
          <a:xfrm>
            <a:off x="960727" y="1196752"/>
            <a:ext cx="5987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헌법에서 규정하는 근로의 권리와 의무</a:t>
            </a:r>
            <a:endParaRPr lang="ko-KR" altLang="en-US" sz="26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196753"/>
            <a:ext cx="432468" cy="4238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5616" y="628156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/>
              <a:t>▶ 최저 임금 인상을 요구하는 시민 단체 회원</a:t>
            </a:r>
            <a:endParaRPr lang="ko-KR" altLang="en-US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1053"/>
            <a:ext cx="3813332" cy="20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060848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위의 헌법 조항을 토대로 근로와 인간다운 삶의 관계에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대해 </a:t>
            </a:r>
            <a:r>
              <a:rPr lang="ko-KR" altLang="en-US" sz="2400" b="1" dirty="0"/>
              <a:t>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인간은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누구나 근로의 권리를 법으로 보장받고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근로로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인해 삶의 질이 저하되지 않도록 인간다운 근로가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가능한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근로 기준을 보장받는다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국민의 의무이기도 한 근로는 생계유지의 수단이자 자아실현이라는 높은 수준의 욕구를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충족시킬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 있는 수단이라는 점에서 근로가 인간다운 삶의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실현에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중요한 영향을 미친다는 점을 확인할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60727" y="1196752"/>
            <a:ext cx="5987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헌법에서 규정하는 근로의 권리와 의무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196753"/>
            <a:ext cx="432468" cy="4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045630"/>
            <a:ext cx="871296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위의 헌법 조항에 언급된 근로자의 권리가 구체적으로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실현되고 </a:t>
            </a:r>
            <a:r>
              <a:rPr lang="ko-KR" altLang="en-US" sz="2400" b="1" dirty="0"/>
              <a:t>있는 사례를 우리 주변에서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○○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기업의 노조가 회사측에 근로 환경 개선을 요구하였으나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협상에 실패하여 합법적인 범위 내에서 파업을 통해 쟁의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행위를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하는 경우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60727" y="1196752"/>
            <a:ext cx="5987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헌법에서 규정하는 근로의 권리와 의무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196753"/>
            <a:ext cx="432468" cy="4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024" y="1386407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진로 설계와 직업 선택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합리적인 직업 선택 </a:t>
            </a:r>
            <a:r>
              <a:rPr lang="ko-KR" altLang="en-US" sz="2400" b="1" dirty="0" smtClean="0"/>
              <a:t>과정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자신의 적성에 맞으면서도 미래 지향적인 직업 선택이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합리적인 </a:t>
            </a:r>
            <a:r>
              <a:rPr lang="ko-KR" altLang="en-US" sz="2400" b="1" dirty="0"/>
              <a:t>직업 선택임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073" name="_x135573568" descr="EMB0000149069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8" y="2445520"/>
            <a:ext cx="7909678" cy="10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1477</Words>
  <Application>Microsoft Office PowerPoint</Application>
  <PresentationFormat>화면 슬라이드 쇼(4:3)</PresentationFormat>
  <Paragraphs>255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516</cp:revision>
  <dcterms:created xsi:type="dcterms:W3CDTF">2013-04-05T04:18:36Z</dcterms:created>
  <dcterms:modified xsi:type="dcterms:W3CDTF">2014-02-21T14:08:16Z</dcterms:modified>
</cp:coreProperties>
</file>