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309" r:id="rId7"/>
    <p:sldId id="278" r:id="rId8"/>
    <p:sldId id="295" r:id="rId9"/>
    <p:sldId id="310" r:id="rId10"/>
    <p:sldId id="311" r:id="rId11"/>
    <p:sldId id="271" r:id="rId12"/>
    <p:sldId id="272" r:id="rId13"/>
    <p:sldId id="307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2015-11-06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고령화와 생애 설계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자산 관리와 재무 설계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51520" y="1631958"/>
            <a:ext cx="8818013" cy="525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300" b="1" dirty="0" smtClean="0"/>
              <a:t>두 학생의 대화를 보고 갑과 을 중 누구의 말에 더 공감이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/>
              <a:t>   </a:t>
            </a:r>
            <a:r>
              <a:rPr lang="ko-KR" altLang="en-US" sz="2300" b="1" dirty="0" smtClean="0"/>
              <a:t>가는지 </a:t>
            </a:r>
            <a:r>
              <a:rPr lang="ko-KR" altLang="en-US" sz="2300" b="1" dirty="0"/>
              <a:t>그 이유를 </a:t>
            </a:r>
            <a:r>
              <a:rPr lang="ko-KR" altLang="en-US" sz="2300" b="1" dirty="0" err="1"/>
              <a:t>댓글로</a:t>
            </a:r>
            <a:r>
              <a:rPr lang="ko-KR" altLang="en-US" sz="2300" b="1" dirty="0"/>
              <a:t> 적어 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갑과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을 모두 생애 주기를 고려하여 생애 설계를 해야 된다고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생각하고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있지만 각자의 인생에 맞는 생애 설계의 중요성을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강조한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을의 말에 더 공감이 가요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2. </a:t>
            </a:r>
            <a:r>
              <a:rPr lang="ko-KR" altLang="en-US" sz="2300" b="1" dirty="0"/>
              <a:t>생애 발달 단계별 주요 과업에 대한 자신의 생각을 </a:t>
            </a:r>
            <a:r>
              <a:rPr lang="ko-KR" altLang="en-US" sz="2300" b="1" dirty="0" err="1"/>
              <a:t>댓글로</a:t>
            </a:r>
            <a:r>
              <a:rPr lang="ko-KR" altLang="en-US" sz="2300" b="1" dirty="0"/>
              <a:t>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적어 </a:t>
            </a:r>
            <a:r>
              <a:rPr lang="ko-KR" altLang="en-US" sz="2300" b="1" dirty="0"/>
              <a:t>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3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대학은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가고 싶고 취직도 해야겠죠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그런데 결혼은 좀 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…….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저는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그냥 혼자서 인생을 즐기며 살래요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저는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대학을 졸업한 후 취직하고 마음에 드는 여자 만나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결혼해서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아이 낳고 행복하게 살고 싶어요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6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03848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직사각형 6"/>
          <p:cNvSpPr/>
          <p:nvPr/>
        </p:nvSpPr>
        <p:spPr>
          <a:xfrm>
            <a:off x="808277" y="1064349"/>
            <a:ext cx="79401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생애 발달 단계별 과업에 대한 여러분의 생각은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073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49707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개인이나 </a:t>
            </a:r>
            <a:r>
              <a:rPr lang="ko-KR" altLang="en-US" sz="2400" b="1" dirty="0"/>
              <a:t>가계 또는 기업이 보유하고 있는 재산을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자산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en-US" altLang="ko-KR" sz="2400" b="1" dirty="0" smtClean="0"/>
              <a:t>(         )</a:t>
            </a:r>
            <a:r>
              <a:rPr lang="ko-KR" altLang="en-US" sz="2400" b="1" dirty="0"/>
              <a:t>는 넓은 의미로는 모든 재산을 관리하는 것이지만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좁은 의미로는 저축이나 투자를 통한 금융 자산의 관리를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뜻한다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관리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자산을 합리적으로 관리하기 위해서는 안전성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수익성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) </a:t>
            </a:r>
            <a:r>
              <a:rPr lang="ko-KR" altLang="en-US" sz="2400" b="1" dirty="0"/>
              <a:t>등을 고려해야 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유동성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환금성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1958005" cy="9745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733256"/>
            <a:ext cx="1958005" cy="97459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4038579"/>
            <a:ext cx="1958005" cy="974597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766771"/>
            <a:ext cx="1958005" cy="97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08941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en-US" altLang="ko-KR" sz="2400" b="1" dirty="0" smtClean="0"/>
              <a:t>(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투자한 자산이 얼마나 안전하게 보호될 수 </a:t>
            </a:r>
            <a:r>
              <a:rPr lang="ko-KR" altLang="en-US" sz="2400" b="1" dirty="0" smtClean="0"/>
              <a:t>있는지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의미하는 것이고</a:t>
            </a:r>
            <a:r>
              <a:rPr lang="en-US" altLang="ko-KR" sz="2400" b="1" dirty="0"/>
              <a:t>, 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은 투자한 </a:t>
            </a:r>
            <a:r>
              <a:rPr lang="ko-KR" altLang="en-US" sz="2400" b="1" dirty="0" smtClean="0"/>
              <a:t>자산으로부터 </a:t>
            </a:r>
            <a:r>
              <a:rPr lang="ko-KR" altLang="en-US" sz="2400" b="1" dirty="0" smtClean="0"/>
              <a:t>기대할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이익의 정도를 말한다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안전성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수익성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생애 주기 전체를 고려하여 세운 자금에 대한 계획을 </a:t>
            </a:r>
            <a:r>
              <a:rPr lang="ko-KR" altLang="en-US" sz="2400" b="1" dirty="0" smtClean="0"/>
              <a:t>무엇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재무 설계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978" y="2519052"/>
            <a:ext cx="2687267" cy="121862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978" y="4725144"/>
            <a:ext cx="2448272" cy="12186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86640"/>
            <a:ext cx="883822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일생 동안의 수입과 지출이 일정하지 않기 때문에 </a:t>
            </a:r>
            <a:r>
              <a:rPr lang="en-US" altLang="ko-KR" sz="2400" b="1" dirty="0" smtClean="0"/>
              <a:t>(         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전체를 대상으로 소비와 저축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투자 계획을 수립하는 것이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필요하다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생애 주기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재무 설계는 자신의 안정적인 인생을 위해 제한된 </a:t>
            </a:r>
            <a:r>
              <a:rPr lang="en-US" altLang="ko-KR" sz="2400" b="1" dirty="0"/>
              <a:t>( 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현재와 장래의 생활에 어떻게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할 것인지를 사전에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면밀히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검토해 </a:t>
            </a:r>
            <a:r>
              <a:rPr lang="ko-KR" altLang="en-US" sz="2400" b="1" dirty="0"/>
              <a:t>보는 작업이다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소득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배분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553645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92896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95736" y="2967335"/>
            <a:ext cx="6408712" cy="461665"/>
            <a:chOff x="170614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07327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일과 직업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70614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안정적인 경제생활을 위한 저축과 자산 관리의 기본 원칙을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자신의 생애 주기를 고려한 재무 설계를 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계란을 한 바구니에 모두 담아서는 안 된다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.”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라는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말은 어떤 의미일까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2004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051720" y="1728391"/>
            <a:ext cx="18437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무엇보다도 적절한 곳에 투자를 잘하는 것이 중요합니다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496" y="1700808"/>
            <a:ext cx="20597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 박사님</a:t>
            </a:r>
            <a:r>
              <a:rPr lang="en-US" altLang="ko-KR" sz="125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어떻게 하면</a:t>
            </a:r>
            <a:r>
              <a:rPr lang="en-US" altLang="ko-KR" sz="1250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자산 관리를 잘해서 </a:t>
            </a:r>
            <a:endParaRPr lang="en-US" altLang="ko-KR" sz="12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안정적인 경제생활을</a:t>
            </a:r>
            <a:endParaRPr lang="en-US" altLang="ko-KR" sz="12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50" b="1" dirty="0" smtClean="0">
                <a:latin typeface="맑은 고딕" pitchFamily="50" charset="-127"/>
                <a:ea typeface="맑은 고딕" pitchFamily="50" charset="-127"/>
              </a:rPr>
              <a:t> 할 수 있을까요</a:t>
            </a:r>
            <a:r>
              <a:rPr lang="en-US" altLang="ko-KR" sz="125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25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40438" y="1728391"/>
            <a:ext cx="18437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그러면 도움이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될 만한 투자 전략을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한 가지만 말씀해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주세요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04248" y="1700808"/>
            <a:ext cx="2331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여러 가지가 있겠지만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계란을 한 바구니에 모두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담아서는 안 된다는 말씀을 드리고 싶네요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1436115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자산 관리의 필요성과 기본 원칙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자산 관리의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저축이나 투자를 통해 금융 자산을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합리적으로 </a:t>
            </a:r>
            <a:r>
              <a:rPr lang="ko-KR" altLang="en-US" sz="2400" b="1" dirty="0"/>
              <a:t>관리하는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자산 관리의 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노후 생활 대비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예상치 못한 지출 </a:t>
            </a:r>
            <a:r>
              <a:rPr lang="ko-KR" altLang="en-US" sz="2400" b="1" dirty="0" smtClean="0"/>
              <a:t>대비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안정적인 </a:t>
            </a:r>
            <a:r>
              <a:rPr lang="ko-KR" altLang="en-US" sz="2400" b="1" dirty="0"/>
              <a:t>경제생활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자산 관리의 기본 원칙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자신의 재정 상태를 고려하여 </a:t>
            </a:r>
            <a:r>
              <a:rPr lang="ko-KR" altLang="en-US" sz="2400" b="1" dirty="0" smtClean="0"/>
              <a:t>저축이나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투자의 목적과 </a:t>
            </a:r>
            <a:r>
              <a:rPr lang="ko-KR" altLang="en-US" sz="2400" b="1" dirty="0" smtClean="0"/>
              <a:t>기간 </a:t>
            </a:r>
            <a:r>
              <a:rPr lang="ko-KR" altLang="en-US" sz="2400" b="1" dirty="0"/>
              <a:t>등을 파악하기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안전성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수익성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유동성을 고려하여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적절하게 </a:t>
            </a:r>
            <a:r>
              <a:rPr lang="ko-KR" altLang="en-US" sz="2400" b="1" dirty="0"/>
              <a:t>관리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084167" y="3457410"/>
            <a:ext cx="2969297" cy="3211949"/>
            <a:chOff x="6084167" y="3457410"/>
            <a:chExt cx="2969297" cy="321194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09"/>
            <a:stretch/>
          </p:blipFill>
          <p:spPr>
            <a:xfrm>
              <a:off x="6084167" y="6346478"/>
              <a:ext cx="2969297" cy="322881"/>
            </a:xfrm>
            <a:prstGeom prst="rect">
              <a:avLst/>
            </a:prstGeom>
          </p:spPr>
        </p:pic>
        <p:pic>
          <p:nvPicPr>
            <p:cNvPr id="1026" name="Picture 2" descr="C:\Users\user\Desktop\8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589" y="3457410"/>
              <a:ext cx="2825899" cy="2770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024" y="998025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생애 주기를 고려한 재무 설계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생애 주기 전체를 고려하여 세운 자금에 대한 계획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유의점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생애 주기에 따른 소득과 소비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저축의 큰 흐름에 대한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이해를 </a:t>
            </a:r>
            <a:r>
              <a:rPr lang="ko-KR" altLang="en-US" sz="2400" b="1" dirty="0"/>
              <a:t>바탕으로 작성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제한된 소득을 현재와 장래의 생활에 어떻게 배분할 </a:t>
            </a:r>
            <a:r>
              <a:rPr lang="ko-KR" altLang="en-US" sz="2400" b="1" dirty="0" smtClean="0"/>
              <a:t>것인지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사전에 검토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11" y="3645023"/>
            <a:ext cx="5277705" cy="26652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9" y="6320917"/>
            <a:ext cx="7137100" cy="4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55717" y="1268760"/>
            <a:ext cx="56521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생애 </a:t>
            </a:r>
            <a:r>
              <a:rPr lang="ko-KR" altLang="en-US" sz="2400" b="1" dirty="0" err="1"/>
              <a:t>주기별</a:t>
            </a:r>
            <a:r>
              <a:rPr lang="ko-KR" altLang="en-US" sz="2400" b="1" dirty="0"/>
              <a:t> 재무 설계의 과정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505323" cy="43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</a:t>
            </a:r>
            <a:r>
              <a:rPr lang="ko-KR" altLang="en-US" sz="2800" b="1" dirty="0" err="1"/>
              <a:t>주기별</a:t>
            </a:r>
            <a:r>
              <a:rPr lang="ko-KR" altLang="en-US" sz="2800" b="1" dirty="0"/>
              <a:t> 재무 설계해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90491" y="1700808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생애 </a:t>
            </a:r>
            <a:r>
              <a:rPr lang="ko-KR" altLang="en-US" sz="2400" b="1" dirty="0" err="1"/>
              <a:t>주기별로</a:t>
            </a:r>
            <a:r>
              <a:rPr lang="ko-KR" altLang="en-US" sz="2400" b="1" dirty="0"/>
              <a:t> 재무 설계를 할 때 고려해야 할 다음 항목을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보고 </a:t>
            </a:r>
            <a:r>
              <a:rPr lang="ko-KR" altLang="en-US" sz="2400" b="1" dirty="0"/>
              <a:t>물음에 답해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0" y="2636912"/>
            <a:ext cx="6128172" cy="402008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660181" y="2924944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평균 결혼 비용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6097" y="4869160"/>
            <a:ext cx="16561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smtClean="0">
                <a:latin typeface="맑은 고딕" pitchFamily="50" charset="-127"/>
                <a:ea typeface="맑은 고딕" pitchFamily="50" charset="-127"/>
              </a:rPr>
              <a:t>은행 금리와 경기 동향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91880" y="4829090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보험료 및 연금 수령을 위한 납입 비용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07904" y="2924944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월평균 생활비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75656" y="2884874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근로자 평균 소득과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임금 상승률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396156" y="4792215"/>
            <a:ext cx="1951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50" b="1" dirty="0" smtClean="0">
                <a:latin typeface="맑은 고딕" pitchFamily="50" charset="-127"/>
                <a:ea typeface="맑은 고딕" pitchFamily="50" charset="-127"/>
              </a:rPr>
              <a:t> 거주할 지역과 주택 마련 비용</a:t>
            </a:r>
            <a:endParaRPr lang="ko-KR" altLang="en-US" sz="95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2128788"/>
            <a:ext cx="8818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생애 </a:t>
            </a:r>
            <a:r>
              <a:rPr lang="ko-KR" altLang="en-US" sz="2400" b="1" dirty="0" err="1"/>
              <a:t>주기별</a:t>
            </a:r>
            <a:r>
              <a:rPr lang="ko-KR" altLang="en-US" sz="2400" b="1" dirty="0"/>
              <a:t> 재무 설계를 할 때 추가로 고려해야 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항목에는 </a:t>
            </a:r>
            <a:r>
              <a:rPr lang="ko-KR" altLang="en-US" sz="2400" b="1" dirty="0"/>
              <a:t>어떤 것이 있는지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소비자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물가 상승률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건강 유지 비용 및 병원 진료비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자녀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교육비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자동차 구입비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기대 여명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퇴직 시기 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</a:t>
            </a:r>
            <a:r>
              <a:rPr lang="ko-KR" altLang="en-US" sz="2800" b="1" dirty="0" err="1"/>
              <a:t>주기별</a:t>
            </a:r>
            <a:r>
              <a:rPr lang="ko-KR" altLang="en-US" sz="2800" b="1" dirty="0"/>
              <a:t> 재무 설계해 보기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7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1700808"/>
            <a:ext cx="88180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자신의 재무 설계와 관련하여 연령대별로 가장 </a:t>
            </a:r>
            <a:r>
              <a:rPr lang="ko-KR" altLang="en-US" sz="2400" b="1" dirty="0" smtClean="0"/>
              <a:t>중요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하다고 </a:t>
            </a:r>
            <a:r>
              <a:rPr lang="ko-KR" altLang="en-US" sz="2400" b="1" dirty="0"/>
              <a:t>생각하는 계획을 하나씩만 정해 필요한 비용을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계산해 </a:t>
            </a:r>
            <a:r>
              <a:rPr lang="ko-KR" altLang="en-US" sz="2400" b="1" dirty="0"/>
              <a:t>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자금 마련 계획과 저축 및 투자 계획을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작성해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자산 관리와 재무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</a:t>
            </a:r>
            <a:r>
              <a:rPr lang="ko-KR" altLang="en-US" sz="2800" b="1" dirty="0" err="1"/>
              <a:t>주기별</a:t>
            </a:r>
            <a:r>
              <a:rPr lang="ko-KR" altLang="en-US" sz="2800" b="1" dirty="0"/>
              <a:t> 재무 설계해 보기</a:t>
            </a:r>
            <a:endParaRPr lang="ko-KR" altLang="en-US" sz="28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87385"/>
              </p:ext>
            </p:extLst>
          </p:nvPr>
        </p:nvGraphicFramePr>
        <p:xfrm>
          <a:off x="323528" y="3730710"/>
          <a:ext cx="8496945" cy="2722626"/>
        </p:xfrm>
        <a:graphic>
          <a:graphicData uri="http://schemas.openxmlformats.org/drawingml/2006/table">
            <a:tbl>
              <a:tblPr/>
              <a:tblGrid>
                <a:gridCol w="483088"/>
                <a:gridCol w="896043"/>
                <a:gridCol w="896043"/>
                <a:gridCol w="1150535"/>
                <a:gridCol w="1467460"/>
                <a:gridCol w="3603776"/>
              </a:tblGrid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과업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재무 목표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필요한 비용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자금 마련 계획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저축 및 투자 계획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결혼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결혼 자금은 내 손으로 직접 마련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결혼식 비용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전세 자금</a:t>
                      </a:r>
                      <a:r>
                        <a:rPr lang="en-US" altLang="ko-KR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-7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7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r>
                        <a:rPr lang="ko-KR" altLang="en-US" sz="1200" b="1" kern="0" spc="-7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억 ○천만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취업 후 </a:t>
                      </a:r>
                      <a:r>
                        <a:rPr lang="ko-KR" altLang="en-US" sz="1200" b="1" kern="0" spc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저축액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이자 및 투자 소득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은행 대출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•26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세부터 결혼 전까지 매달 ○○만 원 은행 정기 적금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매달 ○○만 원 적립식 펀드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가입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후 만기 금액은 정기 예금에 예치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이후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만기 적금에 새로 가입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ko-KR" altLang="en-US" sz="1000" b="1" kern="0" spc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자녀 대학 교육비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마련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대출받지 않고 자녀 대학 교육시키기</a:t>
                      </a:r>
                      <a:endParaRPr lang="ko-KR" altLang="en-US" sz="1000" b="1" kern="0" spc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연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원 씩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적금 가입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): 2,000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펀드 가입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2,000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초등학교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학년 때부터 월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원씩 재형 저축 비과세 상품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가입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(7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후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 연장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자녀 이름으로 월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원씩 적립식 펀드 </a:t>
                      </a:r>
                      <a:r>
                        <a:rPr lang="ko-KR" altLang="en-US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가입</a:t>
                      </a:r>
                      <a:endParaRPr lang="en-US" altLang="ko-KR" sz="12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932</Words>
  <Application>Microsoft Office PowerPoint</Application>
  <PresentationFormat>화면 슬라이드 쇼(4:3)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446</cp:revision>
  <dcterms:created xsi:type="dcterms:W3CDTF">2013-04-05T04:18:36Z</dcterms:created>
  <dcterms:modified xsi:type="dcterms:W3CDTF">2015-11-06T04:36:14Z</dcterms:modified>
</cp:coreProperties>
</file>