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0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73" r:id="rId15"/>
    <p:sldId id="279" r:id="rId16"/>
    <p:sldId id="274" r:id="rId17"/>
    <p:sldId id="275" r:id="rId18"/>
    <p:sldId id="276" r:id="rId19"/>
    <p:sldId id="264" r:id="rId20"/>
    <p:sldId id="277" r:id="rId21"/>
    <p:sldId id="278" r:id="rId22"/>
    <p:sldId id="26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4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3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7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5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6" name="TextBox 5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/>
                <a:t>1. </a:t>
              </a:r>
              <a:r>
                <a:rPr lang="ko-KR" altLang="en-US" sz="2400" b="1" dirty="0"/>
                <a:t>개인과 </a:t>
              </a:r>
              <a:r>
                <a:rPr lang="ko-KR" altLang="en-US" sz="2400" b="1" dirty="0" smtClean="0"/>
                <a:t>공동체</a:t>
              </a:r>
              <a:endParaRPr lang="ko-KR" altLang="en-US" sz="2400" dirty="0"/>
            </a:p>
          </p:txBody>
        </p:sp>
        <p:grpSp>
          <p:nvGrpSpPr>
            <p:cNvPr id="7" name="그룹 9"/>
            <p:cNvGrpSpPr/>
            <p:nvPr/>
          </p:nvGrpSpPr>
          <p:grpSpPr>
            <a:xfrm>
              <a:off x="2729384" y="4149080"/>
              <a:ext cx="3384376" cy="358624"/>
              <a:chOff x="2884004" y="4485452"/>
              <a:chExt cx="3384376" cy="3586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840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개인과 공동체의 조화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모서리가 둥근 직사각형 8"/>
              <p:cNvSpPr/>
              <p:nvPr/>
            </p:nvSpPr>
            <p:spPr bwMode="auto">
              <a:xfrm>
                <a:off x="33160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8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1631873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사회 참여의 중요성</a:t>
            </a:r>
            <a:r>
              <a:rPr lang="en-US" altLang="ko-KR" sz="2400" b="1" dirty="0">
                <a:solidFill>
                  <a:srgbClr val="0070C0"/>
                </a:solidFill>
              </a:rPr>
              <a:t>: </a:t>
            </a:r>
            <a:r>
              <a:rPr lang="ko-KR" altLang="en-US" sz="2400" b="1" dirty="0"/>
              <a:t>시민의 적극적인 참여 →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책임 </a:t>
            </a:r>
            <a:r>
              <a:rPr lang="ko-KR" altLang="en-US" sz="2400" b="1" dirty="0"/>
              <a:t>있는 </a:t>
            </a:r>
            <a:r>
              <a:rPr lang="ko-KR" altLang="en-US" sz="2400" b="1" dirty="0" smtClean="0"/>
              <a:t>행정 </a:t>
            </a:r>
            <a:r>
              <a:rPr lang="ko-KR" altLang="en-US" sz="2400" b="1" dirty="0"/>
              <a:t>→ 권력 남용과 부패 </a:t>
            </a:r>
            <a:r>
              <a:rPr lang="ko-KR" altLang="en-US" sz="2400" b="1" dirty="0" smtClean="0"/>
              <a:t>방지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사회 참여의 방법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선거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 투표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주민 투표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정당이나 시민 단체에 가입하여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재능 기부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자신의 재능을 활용하여 다른 사람을 위해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봉사함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9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3077" name="Picture 5" descr="C:\Users\ygp\Desktop\I2-1-2-3칼라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784" y="3145040"/>
            <a:ext cx="2926704" cy="2600916"/>
          </a:xfrm>
          <a:prstGeom prst="rect">
            <a:avLst/>
          </a:prstGeom>
          <a:noFill/>
        </p:spPr>
      </p:pic>
      <p:pic>
        <p:nvPicPr>
          <p:cNvPr id="3078" name="Picture 6" descr="C:\Users\ygp\Desktop\I2-1-2-2칼라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856" y="3140968"/>
            <a:ext cx="2926704" cy="2600916"/>
          </a:xfrm>
          <a:prstGeom prst="rect">
            <a:avLst/>
          </a:prstGeom>
          <a:noFill/>
        </p:spPr>
      </p:pic>
      <p:pic>
        <p:nvPicPr>
          <p:cNvPr id="3079" name="Picture 7" descr="C:\Users\ygp\Desktop\I2-1-2-1칼라완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6234"/>
            <a:ext cx="2926704" cy="25997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9552" y="24928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조례 제정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청원서 제출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24928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다문화 학생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멘토링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사업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248418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3]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학교 폭력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예방 운동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67544" y="1275842"/>
            <a:ext cx="3763194" cy="492443"/>
            <a:chOff x="467544" y="980728"/>
            <a:chExt cx="3763194" cy="492443"/>
          </a:xfrm>
        </p:grpSpPr>
        <p:pic>
          <p:nvPicPr>
            <p:cNvPr id="17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8" name="직사각형 17"/>
            <p:cNvSpPr/>
            <p:nvPr/>
          </p:nvSpPr>
          <p:spPr>
            <a:xfrm>
              <a:off x="694192" y="980728"/>
              <a:ext cx="35365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 참여의 이모저모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2001029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인터넷을 활용하여 자료에 제시된 사회 참여 사례를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구체적으로 </a:t>
            </a:r>
            <a:r>
              <a:rPr lang="ko-KR" altLang="en-US" sz="2400" b="1" dirty="0"/>
              <a:t>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조례 제정 청원서 제출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인터넷에 ‘조례 제정 청원’이라고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치면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다양한 사례들을 찾아볼 수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② 다문화 학생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멘토링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사업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기업이 후원하고 대학이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학생들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보내 다문화 가정 자녀의 학습을 지도한다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③ 학교 폭력 예방 운동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단순한 홍보 활동보다는 또래 상담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체육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활동 강화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스쿨 폴리스 제도 등 실질적인 예방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활동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찾아본다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67544" y="1275842"/>
            <a:ext cx="3763194" cy="492443"/>
            <a:chOff x="467544" y="980728"/>
            <a:chExt cx="3763194" cy="492443"/>
          </a:xfrm>
        </p:grpSpPr>
        <p:pic>
          <p:nvPicPr>
            <p:cNvPr id="15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6" name="직사각형 15"/>
            <p:cNvSpPr/>
            <p:nvPr/>
          </p:nvSpPr>
          <p:spPr>
            <a:xfrm>
              <a:off x="694192" y="980728"/>
              <a:ext cx="35365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 참여의 이모저모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2274837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② 자신 또는 가족이 계획하고 있는 사회 참여 방법을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    정리해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공동체의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발전에 기여할 수 있는 사회 참여 활동을 찾아보고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실행 가능한 활동 방법을 구체적으로 생각해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467544" y="1275842"/>
            <a:ext cx="3763194" cy="492443"/>
            <a:chOff x="467544" y="980728"/>
            <a:chExt cx="3763194" cy="492443"/>
          </a:xfrm>
        </p:grpSpPr>
        <p:pic>
          <p:nvPicPr>
            <p:cNvPr id="21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22" name="직사각형 21"/>
            <p:cNvSpPr/>
            <p:nvPr/>
          </p:nvSpPr>
          <p:spPr>
            <a:xfrm>
              <a:off x="694192" y="980728"/>
              <a:ext cx="35365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 참여의 이모저모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2354104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일반 </a:t>
            </a:r>
            <a:r>
              <a:rPr lang="ko-KR" altLang="en-US" sz="2400" b="1" dirty="0"/>
              <a:t>편의점에서도 </a:t>
            </a:r>
            <a:r>
              <a:rPr lang="ko-KR" altLang="en-US" sz="2400" b="1" dirty="0" smtClean="0"/>
              <a:t>가정상비약을 </a:t>
            </a:r>
            <a:r>
              <a:rPr lang="ko-KR" altLang="en-US" sz="2400" b="1" dirty="0"/>
              <a:t>구입할 수 있도록 하자는 주장이 제기되었지만 약사회 등 이익 집단의 반대로 좌절되었다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 후에도 수많은 </a:t>
            </a:r>
            <a:r>
              <a:rPr lang="ko-KR" altLang="en-US" sz="2400" b="1" dirty="0" smtClean="0"/>
              <a:t>진통을 겪었으나 </a:t>
            </a:r>
            <a:r>
              <a:rPr lang="ko-KR" altLang="en-US" sz="2400" b="1" dirty="0"/>
              <a:t>결국 합의를 이끌어 내어 </a:t>
            </a:r>
            <a:r>
              <a:rPr lang="en-US" altLang="ko-KR" sz="2400" b="1" dirty="0"/>
              <a:t>2012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11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15</a:t>
            </a:r>
            <a:r>
              <a:rPr lang="ko-KR" altLang="en-US" sz="2400" b="1" dirty="0"/>
              <a:t>일부터 </a:t>
            </a:r>
            <a:r>
              <a:rPr lang="ko-KR" altLang="en-US" sz="2400" b="1" dirty="0" smtClean="0"/>
              <a:t>가정상비약의 </a:t>
            </a:r>
            <a:r>
              <a:rPr lang="ko-KR" altLang="en-US" sz="2400" b="1" dirty="0"/>
              <a:t>약국 외 판매가 시행되고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467544" y="1275842"/>
            <a:ext cx="8163436" cy="462781"/>
            <a:chOff x="467544" y="980728"/>
            <a:chExt cx="8163436" cy="462781"/>
          </a:xfrm>
        </p:grpSpPr>
        <p:pic>
          <p:nvPicPr>
            <p:cNvPr id="24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25" name="직사각형 24"/>
            <p:cNvSpPr/>
            <p:nvPr/>
          </p:nvSpPr>
          <p:spPr>
            <a:xfrm>
              <a:off x="694192" y="980728"/>
              <a:ext cx="7936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/>
                <a:t>가정상비약의 편의점 판매를 통해 본 갈등 해결의 사례</a:t>
              </a:r>
              <a:endParaRPr lang="ko-KR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118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3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0" y="2348880"/>
            <a:ext cx="9144000" cy="3384376"/>
            <a:chOff x="0" y="1916832"/>
            <a:chExt cx="9144000" cy="3384376"/>
          </a:xfrm>
        </p:grpSpPr>
        <p:pic>
          <p:nvPicPr>
            <p:cNvPr id="5122" name="Picture 2" descr="C:\Users\ygp\Desktop\I2-1-2-4칼라완S 1.png"/>
            <p:cNvPicPr>
              <a:picLocks noChangeAspect="1" noChangeArrowheads="1"/>
            </p:cNvPicPr>
            <p:nvPr/>
          </p:nvPicPr>
          <p:blipFill>
            <a:blip r:embed="rId3" cstate="print"/>
            <a:srcRect l="4912" t="12121" r="4545" b="16667"/>
            <a:stretch>
              <a:fillRect/>
            </a:stretch>
          </p:blipFill>
          <p:spPr bwMode="auto">
            <a:xfrm>
              <a:off x="0" y="1916832"/>
              <a:ext cx="9144000" cy="3384376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522660" y="4178796"/>
              <a:ext cx="216024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 아무리 간단한 약이라 해도 오남용으로 인한 부작용의 우려 때문에 약은 약국에서만 판매해야 합니다</a:t>
              </a:r>
              <a:r>
                <a:rPr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3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131840" y="4123680"/>
              <a:ext cx="2736304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 국민 편익을 위해 편의점에서도</a:t>
              </a:r>
            </a:p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가정상비약을 판매해야 한다고 봅니다</a:t>
              </a:r>
              <a:r>
                <a:rPr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그러나 약물 오남용이나 약국의 수입 감소 문제 등을 고려해 신중하게 결정해야 합니다</a:t>
              </a:r>
              <a:r>
                <a:rPr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3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253584" y="2035448"/>
              <a:ext cx="232965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 밤에 아이가 갑자기 열이 나는 경우가 있기 때문에 근처 편의점에서 해열제라도 구할 수 있었으면 좋겠어요</a:t>
              </a:r>
              <a:r>
                <a:rPr lang="en-US" altLang="ko-KR" sz="13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3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7544" y="19465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1] </a:t>
            </a:r>
            <a:r>
              <a:rPr lang="ko-KR" altLang="en-US" sz="2400" b="1" dirty="0" smtClean="0"/>
              <a:t>이해 당사자들의 입장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5657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 ExtraBold"/>
                <a:ea typeface="나눔고딕 ExtraBold"/>
              </a:rPr>
              <a:t>▲ 약사회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5657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 ExtraBold"/>
                <a:ea typeface="나눔고딕 ExtraBold"/>
              </a:rPr>
              <a:t>▲ 정부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56604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나눔고딕 ExtraBold"/>
                <a:ea typeface="나눔고딕 ExtraBold"/>
              </a:rPr>
              <a:t>▲ 시민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67544" y="1275842"/>
            <a:ext cx="8163436" cy="462781"/>
            <a:chOff x="467544" y="980728"/>
            <a:chExt cx="8163436" cy="462781"/>
          </a:xfrm>
        </p:grpSpPr>
        <p:pic>
          <p:nvPicPr>
            <p:cNvPr id="2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27" name="직사각형 26"/>
            <p:cNvSpPr/>
            <p:nvPr/>
          </p:nvSpPr>
          <p:spPr>
            <a:xfrm>
              <a:off x="694192" y="980728"/>
              <a:ext cx="7936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/>
                <a:t>가정상비약의 편의점 판매를 통해 본 갈등 해결의 사례</a:t>
              </a:r>
              <a:endParaRPr lang="ko-KR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118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4098" name="Picture 2" descr="C:\Users\ygp\Desktop\C2-1-2-1 [Converted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8865366" cy="4032448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251520" y="2769890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1997. 5.  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정부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일반 의약품 편의점 판매 추진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1998. 12.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약사회의 반발로 일반 의약품의 편의점 판매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  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불허 확정</a:t>
            </a:r>
          </a:p>
          <a:p>
            <a:pPr algn="ctr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‘10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년 이상 논의가 중단됨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.’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2010. 5.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언론 및 시민 단체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감기약 등의 편의점 판매 촉구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2011. 6.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보건 복지부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의약품 구매와 관련한 국민 불편 해소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방안 논의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2011. 9.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보건 복지부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가정상비약 약국 외 판매’를 위한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약사법 개정안을 국회에 제출 → 약사회 강력 반발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하며 갈등 고조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2012. 5.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국회 본회의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가정상비약 약국 외 판매’를 위한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           약사법 개정안 통과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2012. 7.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편의점 판매 의약품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개 품목 확정</a:t>
            </a:r>
          </a:p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2012. 11.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가정상비약을 편의점 등에서 판매하기 시작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9" name="Picture 3" descr="C:\Users\ygp\Desktop\P2-가정상비약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197" y="2878336"/>
            <a:ext cx="3022783" cy="20164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1946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2] ‘</a:t>
            </a:r>
            <a:r>
              <a:rPr lang="ko-KR" altLang="en-US" sz="2400" b="1" dirty="0" smtClean="0"/>
              <a:t>가정상비약 약국 외 판매</a:t>
            </a:r>
            <a:r>
              <a:rPr lang="en-US" altLang="ko-KR" sz="2400" b="1" dirty="0" smtClean="0"/>
              <a:t>’</a:t>
            </a:r>
            <a:r>
              <a:rPr lang="ko-KR" altLang="en-US" sz="2400" b="1" dirty="0" smtClean="0"/>
              <a:t>가 시행되기까지의 과정</a:t>
            </a:r>
            <a:endParaRPr lang="ko-KR" altLang="en-US" sz="2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467544" y="1275842"/>
            <a:ext cx="8163436" cy="462781"/>
            <a:chOff x="467544" y="980728"/>
            <a:chExt cx="8163436" cy="462781"/>
          </a:xfrm>
        </p:grpSpPr>
        <p:pic>
          <p:nvPicPr>
            <p:cNvPr id="20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21" name="직사각형 20"/>
            <p:cNvSpPr/>
            <p:nvPr/>
          </p:nvSpPr>
          <p:spPr>
            <a:xfrm>
              <a:off x="694192" y="980728"/>
              <a:ext cx="7936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/>
                <a:t>가정상비약의 편의점 판매를 통해 본 갈등 해결의 사례</a:t>
              </a:r>
              <a:endParaRPr lang="ko-KR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830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1786856"/>
            <a:ext cx="85324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각 참여 주체는 문제 해결을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위해 </a:t>
            </a:r>
            <a:r>
              <a:rPr lang="ko-KR" altLang="en-US" sz="2400" b="1" dirty="0"/>
              <a:t>어떤 역할을 했는지 다음 예시를 참고하여 </a:t>
            </a:r>
            <a:r>
              <a:rPr lang="ko-KR" altLang="en-US" sz="2400" b="1" dirty="0" smtClean="0"/>
              <a:t>정리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06142"/>
              </p:ext>
            </p:extLst>
          </p:nvPr>
        </p:nvGraphicFramePr>
        <p:xfrm>
          <a:off x="305780" y="3212976"/>
          <a:ext cx="8586700" cy="33519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22541"/>
                <a:gridCol w="2207575"/>
                <a:gridCol w="5256584"/>
              </a:tblGrid>
              <a:tr h="36081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effectLst/>
                        </a:rPr>
                        <a:t>참여 주체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구체적인 참여 주체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역할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72151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이익 집단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약사회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판매할 약품의 종류와 편의점의 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수를 제한하는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조건으로 양보함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72151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시민 단체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△△시민 단체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약사법 개정안 통과를 위한 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전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국민 서명 운동 실시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72151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정부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보건 복지부 장관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약사회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시민 단체 대표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전문가의 토론 및 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공청회 </a:t>
                      </a:r>
                      <a:endParaRPr lang="en-US" altLang="ko-KR" sz="17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주관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37569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effectLst/>
                        </a:rPr>
                        <a:t>언론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◯◯일보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약사회의 양보를 촉구하는 사설을 게재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467544" y="1275842"/>
            <a:ext cx="8163436" cy="462781"/>
            <a:chOff x="467544" y="980728"/>
            <a:chExt cx="8163436" cy="462781"/>
          </a:xfrm>
        </p:grpSpPr>
        <p:pic>
          <p:nvPicPr>
            <p:cNvPr id="1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7" name="직사각형 16"/>
            <p:cNvSpPr/>
            <p:nvPr/>
          </p:nvSpPr>
          <p:spPr>
            <a:xfrm>
              <a:off x="694192" y="980728"/>
              <a:ext cx="7936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/>
                <a:t>가정상비약의 편의점 판매를 통해 본 갈등 해결의 사례</a:t>
              </a:r>
              <a:endParaRPr lang="ko-KR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197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772" y="2274837"/>
            <a:ext cx="8730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바탕으로 사회적 갈등이 </a:t>
            </a:r>
            <a:r>
              <a:rPr lang="ko-KR" altLang="en-US" sz="2400" b="1" dirty="0" smtClean="0"/>
              <a:t>원만하게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해결되기 위해서는 어떤 절차가 필요한지 </a:t>
            </a:r>
            <a:r>
              <a:rPr lang="ko-KR" altLang="en-US" sz="2400" b="1" dirty="0" smtClean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문제의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인식 → 쟁점의 명확화 → 이해 당사자 간의 협상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→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자의 조정과 중재 → 타협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문제 해결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67544" y="1275842"/>
            <a:ext cx="8163436" cy="462781"/>
            <a:chOff x="467544" y="980728"/>
            <a:chExt cx="8163436" cy="462781"/>
          </a:xfrm>
        </p:grpSpPr>
        <p:pic>
          <p:nvPicPr>
            <p:cNvPr id="15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16" name="직사각형 15"/>
            <p:cNvSpPr/>
            <p:nvPr/>
          </p:nvSpPr>
          <p:spPr>
            <a:xfrm>
              <a:off x="694192" y="980728"/>
              <a:ext cx="7936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/>
                <a:t>가정상비약의 편의점 판매를 통해 본 갈등 해결의 사례</a:t>
              </a:r>
              <a:endParaRPr lang="ko-KR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1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79" y="1853472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개인의 </a:t>
            </a:r>
            <a:r>
              <a:rPr lang="ko-KR" altLang="en-US" sz="2400" b="1" dirty="0"/>
              <a:t>자유와 권리를 무조건적으로 허용하면 무엇을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해칠 수 </a:t>
            </a:r>
            <a:r>
              <a:rPr lang="ko-KR" altLang="en-US" sz="2400" b="1" dirty="0"/>
              <a:t>있는가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공공의 </a:t>
            </a:r>
            <a:r>
              <a:rPr lang="ko-KR" altLang="en-US" sz="2400" b="1" dirty="0">
                <a:solidFill>
                  <a:srgbClr val="FF0000"/>
                </a:solidFill>
              </a:rPr>
              <a:t>이익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공익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도로 한가운데 남겨진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층 건물은 개인과 국가의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보여 </a:t>
            </a:r>
            <a:r>
              <a:rPr lang="ko-KR" altLang="en-US" sz="2400" b="1" dirty="0"/>
              <a:t>주고 있다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갈등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3096344" cy="1218627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6677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50"/>
            <a:ext cx="9144000" cy="68428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72" y="2605785"/>
            <a:ext cx="212576" cy="2005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72" y="3801740"/>
            <a:ext cx="212576" cy="200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8076" y="2477914"/>
            <a:ext cx="560441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개인의 </a:t>
            </a:r>
            <a:r>
              <a:rPr lang="ko-KR" altLang="en-US" b="1" dirty="0"/>
              <a:t>자유와 국가의 정책이 대립하거나 </a:t>
            </a:r>
            <a:r>
              <a:rPr lang="ko-KR" altLang="en-US" b="1" dirty="0" smtClean="0"/>
              <a:t>갈등하는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구체적인 </a:t>
            </a:r>
            <a:r>
              <a:rPr lang="ko-KR" altLang="en-US" b="1" dirty="0"/>
              <a:t>사례를 살펴보고</a:t>
            </a:r>
            <a:r>
              <a:rPr lang="en-US" altLang="ko-KR" b="1" dirty="0"/>
              <a:t>, </a:t>
            </a:r>
            <a:r>
              <a:rPr lang="ko-KR" altLang="en-US" b="1" dirty="0" smtClean="0"/>
              <a:t>이를 합리적으로 해결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하는 </a:t>
            </a:r>
            <a:r>
              <a:rPr lang="ko-KR" altLang="en-US" b="1" dirty="0"/>
              <a:t>방안을 모색할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2848" y="3705430"/>
            <a:ext cx="5061001" cy="72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주권자로서 </a:t>
            </a:r>
            <a:r>
              <a:rPr lang="ko-KR" altLang="en-US" b="1" dirty="0"/>
              <a:t>공동체의 발전을 위한 사회 </a:t>
            </a:r>
            <a:r>
              <a:rPr lang="ko-KR" altLang="en-US" b="1" dirty="0" smtClean="0"/>
              <a:t>참여의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중요성을 </a:t>
            </a:r>
            <a:r>
              <a:rPr lang="ko-KR" altLang="en-US" b="1" dirty="0"/>
              <a:t>깨닫는다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1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79" y="1853472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 smtClean="0"/>
              <a:t>국가는 </a:t>
            </a:r>
            <a:r>
              <a:rPr lang="ko-KR" altLang="en-US" sz="2400" b="1" dirty="0"/>
              <a:t>공익을 위한 정책이라고 하더라도 시행 과정에서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제한되는 </a:t>
            </a:r>
            <a:r>
              <a:rPr lang="ko-KR" altLang="en-US" sz="2400" b="1" dirty="0"/>
              <a:t>개인의 권리를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하도록 노력해야 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최소화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모두가 함께 쓰는 곳이 황폐해지는 현상을 무엇이라고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공유지의 비극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918" y="2780928"/>
            <a:ext cx="2448272" cy="1218627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24" y="496478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78" y="1853472"/>
            <a:ext cx="865870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공동체가 발전하기 위해서는 시민의 적극적인 </a:t>
            </a:r>
            <a:r>
              <a:rPr lang="ko-KR" altLang="en-US" sz="2400" b="1" dirty="0" smtClean="0"/>
              <a:t>사회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      )</a:t>
            </a:r>
            <a:r>
              <a:rPr lang="ko-KR" altLang="en-US" sz="2400" b="1" dirty="0"/>
              <a:t>가 </a:t>
            </a:r>
            <a:r>
              <a:rPr lang="ko-KR" altLang="en-US" sz="2400" b="1" dirty="0" smtClean="0"/>
              <a:t>뒷받침되어야 </a:t>
            </a:r>
            <a:r>
              <a:rPr lang="ko-KR" altLang="en-US" sz="2400" b="1" dirty="0"/>
              <a:t>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참여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개인이나 기업이 가지고 있는 재능을 활용하여 사회에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기여하는 </a:t>
            </a:r>
            <a:r>
              <a:rPr lang="ko-KR" altLang="en-US" sz="2400" b="1" dirty="0"/>
              <a:t>새로운 형태의 기부는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재능 기부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918" y="2780928"/>
            <a:ext cx="2448272" cy="1218627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865" y="4946677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8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144000" cy="684960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606972" y="2967335"/>
            <a:ext cx="6480720" cy="461665"/>
            <a:chOff x="1403648" y="2967335"/>
            <a:chExt cx="648072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차별과 소외의 극복에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8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470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국가가 개인의 자유를 제한하는 것은 정당한 것일까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45224"/>
            <a:ext cx="504056" cy="50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429483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▲ 정부의 절전 대책에 따른 에어컨 가동 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</a:t>
            </a:r>
            <a:r>
              <a:rPr lang="ko-KR" altLang="en-US" b="1" dirty="0" smtClean="0">
                <a:latin typeface="+mn-ea"/>
              </a:rPr>
              <a:t>중지</a:t>
            </a:r>
            <a:endParaRPr lang="ko-KR" altLang="en-US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2948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▲ 세관에서 여행자의 휴대품을 검색하는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 모습</a:t>
            </a:r>
            <a:endParaRPr lang="ko-KR" altLang="en-US" b="1" dirty="0">
              <a:latin typeface="+mn-ea"/>
            </a:endParaRPr>
          </a:p>
        </p:txBody>
      </p:sp>
      <p:pic>
        <p:nvPicPr>
          <p:cNvPr id="1026" name="Picture 2" descr="C:\Users\ygp\Desktop\사-45상단사진합성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120" y="1818387"/>
            <a:ext cx="4248472" cy="2482975"/>
          </a:xfrm>
          <a:prstGeom prst="rect">
            <a:avLst/>
          </a:prstGeom>
          <a:noFill/>
        </p:spPr>
      </p:pic>
      <p:pic>
        <p:nvPicPr>
          <p:cNvPr id="1027" name="Picture 3" descr="C:\Users\ygp\Desktop\사-45상단사진합성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18786"/>
            <a:ext cx="4277638" cy="248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80" y="2200796"/>
            <a:ext cx="8819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개인과 국가의 대립 및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공공의 이익을 위해 개인의 자유와 권리를 제한할 필요가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개인의 자유와 권리를 제한하는 과정에서 개인과 국가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대립과 갈등이 발생함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872" y="1388441"/>
            <a:ext cx="881961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대립과 갈등의 합리적 해결 방향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의식적 차원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양보의 자세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갈등 조정의 자세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공공의 이익에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관심을 가질 것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제도적 차원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권리 제한의 최소화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충분한 협의와 </a:t>
            </a:r>
            <a:r>
              <a:rPr lang="ko-KR" altLang="en-US" sz="2400" b="1" dirty="0" smtClean="0"/>
              <a:t>여론 수렴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절차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적절한 보상 대책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공유지의 비극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모두가 함께 쓰는 곳이 황폐해지는 현상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해결 방안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공동체의 이익을 위해 개인의 이익을 </a:t>
            </a:r>
            <a:r>
              <a:rPr lang="ko-KR" altLang="en-US" sz="2400" b="1" dirty="0" smtClean="0"/>
              <a:t>자제함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9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942909"/>
            <a:ext cx="420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ko-KR" altLang="en-US" b="1" dirty="0" err="1" smtClean="0">
                <a:ea typeface="나눔고딕 ExtraBold"/>
              </a:rPr>
              <a:t>차드</a:t>
            </a:r>
            <a:r>
              <a:rPr lang="ko-KR" altLang="en-US" b="1" dirty="0" smtClean="0">
                <a:ea typeface="나눔고딕 ExtraBold"/>
              </a:rPr>
              <a:t> 호의 고갈로 식수 사용에 어려움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en-US" altLang="ko-KR" b="1" dirty="0" smtClean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을 겪는 주민들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30440" y="493020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뉴욕의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센트럴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파크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공유지의 비극</a:t>
            </a:r>
            <a:endParaRPr lang="ko-KR" altLang="en-US" sz="2600" b="1" dirty="0"/>
          </a:p>
        </p:txBody>
      </p:sp>
      <p:pic>
        <p:nvPicPr>
          <p:cNvPr id="4" name="Picture 2" descr="C:\Users\ygp\Desktop\P2-차드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84" y="2392913"/>
            <a:ext cx="4003700" cy="2549742"/>
          </a:xfrm>
          <a:prstGeom prst="rect">
            <a:avLst/>
          </a:prstGeom>
          <a:noFill/>
        </p:spPr>
      </p:pic>
      <p:pic>
        <p:nvPicPr>
          <p:cNvPr id="2052" name="Picture 4" descr="C:\Users\ygp\Desktop\P2-센트럴파크.jpg"/>
          <p:cNvPicPr preferRelativeResize="0">
            <a:picLocks noChangeArrowheads="1"/>
          </p:cNvPicPr>
          <p:nvPr/>
        </p:nvPicPr>
        <p:blipFill>
          <a:blip r:embed="rId4" cstate="print"/>
          <a:srcRect b="3460"/>
          <a:stretch>
            <a:fillRect/>
          </a:stretch>
        </p:blipFill>
        <p:spPr bwMode="auto">
          <a:xfrm>
            <a:off x="4817272" y="2383933"/>
            <a:ext cx="4003200" cy="2548800"/>
          </a:xfrm>
          <a:prstGeom prst="rect">
            <a:avLst/>
          </a:prstGeom>
          <a:noFill/>
        </p:spPr>
      </p:pic>
      <p:pic>
        <p:nvPicPr>
          <p:cNvPr id="15" name="Picture 3" descr="C:\Users\ygp\Desktop\전구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0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189646"/>
            <a:ext cx="87849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차드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호는 한때 아프리카에서 네 번째로 큰 호수였다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기후 변화와 지나친 방목으로 인한 물 사용 증가로 지금은 그 면적이 </a:t>
            </a:r>
            <a:r>
              <a:rPr lang="en-US" altLang="ko-KR" sz="2400" b="1" dirty="0"/>
              <a:t>90% </a:t>
            </a:r>
            <a:r>
              <a:rPr lang="ko-KR" altLang="en-US" sz="2400" b="1" dirty="0"/>
              <a:t>이상 줄어들었다</a:t>
            </a:r>
            <a:r>
              <a:rPr lang="en-US" altLang="ko-KR" sz="2400" b="1" dirty="0"/>
              <a:t>. </a:t>
            </a:r>
            <a:r>
              <a:rPr lang="ko-KR" altLang="en-US" sz="2400" b="1" dirty="0" err="1"/>
              <a:t>센트럴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파크는</a:t>
            </a:r>
            <a:r>
              <a:rPr lang="ko-KR" altLang="en-US" sz="2400" b="1" dirty="0"/>
              <a:t> 뉴욕의 고층 빌딩 숲 건너편에 위치한 ‘도심 속 원시림’이다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공원 중앙에 미술관 하나가 있을 뿐 온통 숲이다</a:t>
            </a:r>
            <a:r>
              <a:rPr lang="en-US" altLang="ko-KR" sz="2400" b="1" dirty="0"/>
              <a:t>. </a:t>
            </a:r>
            <a:r>
              <a:rPr lang="ko-KR" altLang="en-US" sz="2400" b="1" dirty="0" err="1"/>
              <a:t>차드</a:t>
            </a:r>
            <a:r>
              <a:rPr lang="ko-KR" altLang="en-US" sz="2400" b="1" dirty="0"/>
              <a:t> 호와 </a:t>
            </a:r>
            <a:r>
              <a:rPr lang="ko-KR" altLang="en-US" sz="2400" b="1" dirty="0" err="1"/>
              <a:t>센트럴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파크가</a:t>
            </a:r>
            <a:r>
              <a:rPr lang="ko-KR" altLang="en-US" sz="2400" b="1" dirty="0"/>
              <a:t> 우리에게 주는 교훈은 무엇일까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공유지의 비극</a:t>
            </a:r>
            <a:endParaRPr lang="ko-KR" altLang="en-US" sz="2600" b="1" dirty="0"/>
          </a:p>
        </p:txBody>
      </p:sp>
      <p:pic>
        <p:nvPicPr>
          <p:cNvPr id="14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6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2204864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차드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호는 </a:t>
            </a:r>
            <a:r>
              <a:rPr lang="ko-KR" altLang="en-US" sz="2400" b="1" dirty="0" smtClean="0"/>
              <a:t>인간이 공유지의 소중함을 소홀히 하여 사라질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위기에 </a:t>
            </a:r>
            <a:r>
              <a:rPr lang="ko-KR" altLang="en-US" sz="2400" b="1" dirty="0"/>
              <a:t>처해 있고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센트럴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파크는</a:t>
            </a:r>
            <a:r>
              <a:rPr lang="ko-KR" altLang="en-US" sz="2400" b="1" dirty="0"/>
              <a:t> 공동체의 이익을 위해 개인이 욕심을 자제한 결과 도심 속의 거대한 자연으로 남아 있게 된 것이다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이와 같이 모두가 함께 쓰는 곳이 황폐해지는 현상을 ‘공유지의 비극’이라고 부른다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공유지나 공유 자원은 소유자가 명확하지 않고 소비에 제한이 따르지 않기 때문에 너도나도 많이 사용하려는 사람들에 의해 결국에는 고갈될 수도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공유지의 비극</a:t>
            </a:r>
            <a:endParaRPr lang="ko-KR" altLang="en-US" sz="2600" b="1" dirty="0"/>
          </a:p>
        </p:txBody>
      </p:sp>
      <p:pic>
        <p:nvPicPr>
          <p:cNvPr id="14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80" y="2599393"/>
            <a:ext cx="883822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공유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자원과 그 이용자의 범위를 명확하게 정해야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자원의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사용량 등을 정한 규칙은 현지 조건에 맞추어야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공유 자원의 현황은 적극적으로 감시되어야 하고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단속 요원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사용자 가운데서 선발해야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사용자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간의 분쟁을 해결하기 위한 지역 수준의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갈등 해결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장치가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사용자들이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스스로 제도를 만들 수 있는 권리가 국가와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같은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외부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권력이나 단체에 의해 위협받지 않아야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652120" y="188640"/>
            <a:ext cx="3473276" cy="491866"/>
            <a:chOff x="5652120" y="188640"/>
            <a:chExt cx="34732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개인과 공동체의 조화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652120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공유지의 비극</a:t>
            </a:r>
            <a:endParaRPr lang="ko-KR" alt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895114"/>
            <a:ext cx="883822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공유지의 </a:t>
            </a:r>
            <a:r>
              <a:rPr lang="ko-KR" altLang="en-US" sz="2400" b="1" dirty="0"/>
              <a:t>비극을 막을 수 있는 방법은 무엇일까</a:t>
            </a:r>
            <a:r>
              <a:rPr lang="en-US" altLang="ko-KR" sz="2400" b="1" dirty="0" smtClean="0"/>
              <a:t>?</a:t>
            </a:r>
          </a:p>
        </p:txBody>
      </p:sp>
      <p:pic>
        <p:nvPicPr>
          <p:cNvPr id="15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4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1301</Words>
  <Application>Microsoft Office PowerPoint</Application>
  <PresentationFormat>화면 슬라이드 쇼(4:3)</PresentationFormat>
  <Paragraphs>213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김영권</cp:lastModifiedBy>
  <cp:revision>101</cp:revision>
  <dcterms:created xsi:type="dcterms:W3CDTF">2013-03-29T05:57:01Z</dcterms:created>
  <dcterms:modified xsi:type="dcterms:W3CDTF">2014-02-21T13:34:18Z</dcterms:modified>
</cp:coreProperties>
</file>