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/>
              <a:t>3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남북국의 정치 발전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통일 신라의 발전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822354" y="3603555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1615" y="2053238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참고하여 신라 말 시대 상황의 특징을 </a:t>
            </a:r>
            <a:r>
              <a:rPr lang="ko-KR" altLang="en-US" sz="2400" b="1" dirty="0" smtClean="0"/>
              <a:t>설명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중앙 정부의 지방 통제력이 약화되어 세금도 제대로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걷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히지 않았고 나라 </a:t>
            </a:r>
            <a:r>
              <a:rPr lang="ko-KR" altLang="en-US" sz="2400" b="1" dirty="0">
                <a:solidFill>
                  <a:srgbClr val="0000FF"/>
                </a:solidFill>
              </a:rPr>
              <a:t>곳곳에 농민 봉기가 일어났다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궁핍한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백성은 </a:t>
            </a:r>
            <a:r>
              <a:rPr lang="ko-KR" altLang="en-US" sz="2400" b="1" dirty="0">
                <a:solidFill>
                  <a:srgbClr val="0000FF"/>
                </a:solidFill>
              </a:rPr>
              <a:t>스스로 노비가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되거나 </a:t>
            </a:r>
            <a:r>
              <a:rPr lang="ko-KR" altLang="en-US" sz="2400" b="1" dirty="0">
                <a:solidFill>
                  <a:srgbClr val="0000FF"/>
                </a:solidFill>
              </a:rPr>
              <a:t>초적이 되기도 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399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564904"/>
            <a:ext cx="43204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발해의 성립과 발전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2513779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19639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599759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통일 </a:t>
            </a:r>
            <a:r>
              <a:rPr lang="ko-KR" altLang="en-US" sz="2400" b="1" dirty="0"/>
              <a:t>이후 신라의 통치 제도 변화와 발전 과정을 파악한다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528680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신라 </a:t>
            </a:r>
            <a:r>
              <a:rPr lang="ko-KR" altLang="en-US" sz="2400" b="1" dirty="0"/>
              <a:t>말의 시대 상황과 후삼국의 성립에 대해 이해한다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23528" y="1628800"/>
            <a:ext cx="4824536" cy="465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전쟁에서 산 자와 죽은 자에게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모두 상을 내리고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내외의 관직과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작위를 골고루 나눠 주었고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무기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를 녹여 농기구를 만들어 백성을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인수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仁壽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 터전에 살게 하였다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세금을 가볍게 하고 요역을 덜어 주니 집집마다 넉넉하게 되어 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생이 안정되고 국내에 근심이 없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어졌다</a:t>
            </a:r>
            <a:r>
              <a:rPr lang="en-US" altLang="ko-KR" sz="2400" b="1" dirty="0" smtClean="0"/>
              <a:t>. </a:t>
            </a:r>
            <a:endParaRPr lang="ko-KR" altLang="en-US" sz="2400" b="1" dirty="0" smtClean="0"/>
          </a:p>
          <a:p>
            <a:pPr algn="r" fontAlgn="base" latinLnBrk="0">
              <a:lnSpc>
                <a:spcPct val="120000"/>
              </a:lnSpc>
            </a:pPr>
            <a:r>
              <a:rPr lang="en-US" altLang="ko-KR" sz="2400" b="1" dirty="0" smtClean="0"/>
              <a:t>- “</a:t>
            </a:r>
            <a:r>
              <a:rPr lang="ko-KR" altLang="en-US" sz="2400" b="1" dirty="0" smtClean="0"/>
              <a:t>삼국사기”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1026" name="Picture 2" descr="C:\Users\ygp\Desktop\1문무왕수중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673553" cy="25824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64088" y="501317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smtClean="0"/>
              <a:t>대왕암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문무왕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해중릉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경북 경주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053" y="1"/>
            <a:ext cx="920505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853471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통치 </a:t>
            </a:r>
            <a:r>
              <a:rPr lang="ko-KR" altLang="en-US" sz="2400" b="1" dirty="0">
                <a:solidFill>
                  <a:srgbClr val="0070C0"/>
                </a:solidFill>
              </a:rPr>
              <a:t>체제의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변화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왕권의 </a:t>
            </a:r>
            <a:r>
              <a:rPr lang="ko-KR" altLang="en-US" sz="2400" b="1" dirty="0" smtClean="0"/>
              <a:t>전제화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smtClean="0"/>
              <a:t>무열왕 </a:t>
            </a:r>
            <a:r>
              <a:rPr lang="ko-KR" altLang="en-US" sz="2400" b="1" dirty="0"/>
              <a:t>즉위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최초의 진골 출신 왕</a:t>
            </a:r>
            <a:r>
              <a:rPr lang="en-US" altLang="ko-KR" sz="2400" b="1" dirty="0"/>
              <a:t>) </a:t>
            </a:r>
            <a:r>
              <a:rPr lang="ko-KR" altLang="en-US" sz="2400" b="1" dirty="0" smtClean="0"/>
              <a:t>→ 무열왕계 직계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후손이 </a:t>
            </a:r>
            <a:r>
              <a:rPr lang="ko-KR" altLang="en-US" sz="2400" b="1" dirty="0"/>
              <a:t>왕위 </a:t>
            </a:r>
            <a:r>
              <a:rPr lang="ko-KR" altLang="en-US" sz="2400" b="1" dirty="0" smtClean="0"/>
              <a:t>계승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문무왕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삼국 통일 </a:t>
            </a:r>
            <a:r>
              <a:rPr lang="ko-KR" altLang="en-US" sz="2400" b="1" dirty="0" smtClean="0"/>
              <a:t>완수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신문왕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김흠돌의 난 진압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진골 </a:t>
            </a:r>
            <a:r>
              <a:rPr lang="ko-KR" altLang="en-US" sz="2400" b="1" dirty="0" smtClean="0"/>
              <a:t>귀족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숙청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050" name="Picture 2" descr="C:\Users\ygp_ad\Desktop\근만\한국사 1단원\ppt들어갈파일\1-3-1\32쪽 태종무열왕릉-수정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911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733256"/>
            <a:ext cx="4118435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▶ </a:t>
            </a:r>
            <a:r>
              <a:rPr lang="ko-KR" altLang="en-US" sz="1400" b="1" dirty="0" smtClean="0"/>
              <a:t>태종 무열왕릉비의 이수와 귀부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경북 경주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 </a:t>
            </a:r>
            <a:r>
              <a:rPr lang="ko-KR" altLang="en-US" sz="1050" dirty="0" smtClean="0"/>
              <a:t>태종 무열왕의 업적을 기리기 위해 세운 것이다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비신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비석의</a:t>
            </a:r>
            <a:endParaRPr lang="en-US" altLang="ko-KR" sz="1050" dirty="0" smtClean="0"/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 </a:t>
            </a:r>
            <a:r>
              <a:rPr lang="ko-KR" altLang="en-US" sz="1050" dirty="0" smtClean="0"/>
              <a:t>몸체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은 </a:t>
            </a:r>
            <a:r>
              <a:rPr lang="ko-KR" altLang="en-US" sz="1050" dirty="0" smtClean="0"/>
              <a:t>없어지고 비석의 머릿돌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이수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과 거북 모양의 받침돌</a:t>
            </a:r>
            <a:endParaRPr lang="en-US" altLang="ko-KR" sz="1050" dirty="0" smtClean="0"/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 (</a:t>
            </a:r>
            <a:r>
              <a:rPr lang="ko-KR" altLang="en-US" sz="1050" dirty="0" smtClean="0"/>
              <a:t>귀부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만 남아 있다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089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853471"/>
            <a:ext cx="8532440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통치 체제 </a:t>
            </a:r>
            <a:r>
              <a:rPr lang="ko-KR" altLang="en-US" sz="2400" b="1" dirty="0" smtClean="0"/>
              <a:t>개편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smtClean="0"/>
              <a:t>중앙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- </a:t>
            </a:r>
            <a:r>
              <a:rPr lang="ko-KR" altLang="en-US" sz="2400" b="1" dirty="0"/>
              <a:t>집사부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왕명 수행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사정부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관리 감찰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설치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국학 </a:t>
            </a:r>
            <a:r>
              <a:rPr lang="ko-KR" altLang="en-US" sz="2400" b="1" dirty="0" smtClean="0"/>
              <a:t>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유학 교육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관리에게 관료전 지급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녹읍 </a:t>
            </a:r>
            <a:r>
              <a:rPr lang="ko-KR" altLang="en-US" sz="2400" b="1" dirty="0" smtClean="0"/>
              <a:t>폐지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상대등의 </a:t>
            </a:r>
            <a:r>
              <a:rPr lang="ko-KR" altLang="en-US" sz="2400" b="1" dirty="0"/>
              <a:t>권한 약화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집사부 중시 권한 강화</a:t>
            </a:r>
            <a:r>
              <a:rPr lang="en-US" altLang="ko-KR" sz="2400" b="1" dirty="0"/>
              <a:t>, 6</a:t>
            </a:r>
            <a:r>
              <a:rPr lang="ko-KR" altLang="en-US" sz="2400" b="1" dirty="0"/>
              <a:t>두품 </a:t>
            </a:r>
            <a:r>
              <a:rPr lang="ko-KR" altLang="en-US" sz="2400" b="1" dirty="0" smtClean="0"/>
              <a:t>세력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의 정계 진출 </a:t>
            </a:r>
            <a:r>
              <a:rPr lang="ko-KR" altLang="en-US" sz="2400" b="1" dirty="0"/>
              <a:t>활발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행정 실무 담당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귀족의 경제적 기반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약화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089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700808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지방</a:t>
            </a:r>
            <a:r>
              <a:rPr lang="en-US" altLang="ko-KR" sz="2400" b="1" dirty="0"/>
              <a:t>: 9</a:t>
            </a:r>
            <a:r>
              <a:rPr lang="ko-KR" altLang="en-US" sz="2400" b="1" dirty="0"/>
              <a:t>주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소경 체제 편성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외사정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 smtClean="0"/>
              <a:t>파견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지방관 감찰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상수리 </a:t>
            </a:r>
            <a:r>
              <a:rPr lang="ko-KR" altLang="en-US" sz="2400" b="1" dirty="0" smtClean="0"/>
              <a:t>제도 실시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</a:t>
            </a:r>
            <a:r>
              <a:rPr lang="ko-KR" altLang="en-US" sz="2400" b="1" dirty="0"/>
              <a:t>지방 세력 통제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군사</a:t>
            </a:r>
            <a:r>
              <a:rPr lang="en-US" altLang="ko-KR" sz="2400" b="1" dirty="0"/>
              <a:t>: 9</a:t>
            </a:r>
            <a:r>
              <a:rPr lang="ko-KR" altLang="en-US" sz="2400" b="1" dirty="0"/>
              <a:t>서당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중앙</a:t>
            </a:r>
            <a:r>
              <a:rPr lang="en-US" altLang="ko-KR" sz="2400" b="1" dirty="0"/>
              <a:t>) 10</a:t>
            </a:r>
            <a:r>
              <a:rPr lang="ko-KR" altLang="en-US" sz="2400" b="1" dirty="0"/>
              <a:t>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지방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050" name="Picture 2" descr="C:\Users\ygp_ad\Desktop\997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225" y="1218830"/>
            <a:ext cx="3615775" cy="46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923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631872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민족 융합을 위한 </a:t>
            </a:r>
            <a:r>
              <a:rPr lang="ko-KR" altLang="en-US" sz="2400" b="1" dirty="0" smtClean="0"/>
              <a:t>노력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고구려와 백제의 옛 지배층에게 골품과 관직 </a:t>
            </a:r>
            <a:r>
              <a:rPr lang="ko-KR" altLang="en-US" sz="2400" b="1" dirty="0" smtClean="0"/>
              <a:t>수여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신라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백제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고구려의 옛 땅에 각각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주씩 </a:t>
            </a:r>
            <a:r>
              <a:rPr lang="ko-KR" altLang="en-US" sz="2400" b="1" dirty="0" smtClean="0"/>
              <a:t>설치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중앙군인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서당에 신라인</a:t>
            </a:r>
            <a:r>
              <a:rPr lang="en-US" altLang="ko-KR" sz="2400" b="1" dirty="0"/>
              <a:t>․</a:t>
            </a:r>
            <a:r>
              <a:rPr lang="ko-KR" altLang="en-US" sz="2400" b="1" dirty="0" smtClean="0"/>
              <a:t>고구려계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백제계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말갈계 포함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115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615" y="1196752"/>
            <a:ext cx="85324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신라 하대의 변화</a:t>
            </a:r>
            <a:endParaRPr lang="ko-KR" altLang="en-US" sz="2400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① 진골 귀족의 왕위 쟁탈전 전개 → 왕권 약화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상대등의 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ko-KR" altLang="en-US" sz="2400" b="1" dirty="0"/>
              <a:t>농민의 생활 곤궁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귀족의 사치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가혹한 수취 → 농민은 </a:t>
            </a:r>
            <a:r>
              <a:rPr lang="ko-KR" altLang="en-US" sz="2400" b="1" dirty="0" smtClean="0"/>
              <a:t>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비나 </a:t>
            </a:r>
            <a:r>
              <a:rPr lang="ko-KR" altLang="en-US" sz="2400" b="1" dirty="0"/>
              <a:t>초적으로 몰락 → 농민 </a:t>
            </a:r>
            <a:r>
              <a:rPr lang="ko-KR" altLang="en-US" sz="2400" b="1" dirty="0" smtClean="0"/>
              <a:t>봉기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호족 성장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지방의 행정권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군사권 </a:t>
            </a:r>
            <a:r>
              <a:rPr lang="ko-KR" altLang="en-US" sz="2400" b="1" dirty="0" smtClean="0"/>
              <a:t>장악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두품의 동향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골품제의 사회 비판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개혁 요구 → 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反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신라적 경향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⑤ 선종과 풍수지리설 유행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호족과 </a:t>
            </a:r>
            <a:r>
              <a:rPr lang="ko-KR" altLang="en-US" sz="2400" b="1" dirty="0" smtClean="0"/>
              <a:t>연결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후삼국 성립</a:t>
            </a:r>
            <a:r>
              <a:rPr lang="en-US" altLang="ko-KR" sz="2400" dirty="0"/>
              <a:t>: </a:t>
            </a:r>
            <a:r>
              <a:rPr lang="ko-KR" altLang="en-US" sz="2400" b="1" dirty="0"/>
              <a:t>후백제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견훤</a:t>
            </a:r>
            <a:r>
              <a:rPr lang="en-US" altLang="ko-KR" sz="2400" b="1" dirty="0"/>
              <a:t>, 900), </a:t>
            </a:r>
            <a:r>
              <a:rPr lang="ko-KR" altLang="en-US" sz="2400" b="1" dirty="0"/>
              <a:t>후고구려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궁예</a:t>
            </a:r>
            <a:r>
              <a:rPr lang="en-US" altLang="ko-KR" sz="2400" b="1" dirty="0"/>
              <a:t>, 901) </a:t>
            </a:r>
            <a:r>
              <a:rPr lang="ko-KR" altLang="en-US" sz="2400" b="1" dirty="0"/>
              <a:t>건국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527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8" name="TextBox 7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통일 신라의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86814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_ad\Desktop\xxxxxxx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1" r="10641"/>
          <a:stretch>
            <a:fillRect/>
          </a:stretch>
        </p:blipFill>
        <p:spPr bwMode="auto">
          <a:xfrm>
            <a:off x="7950" y="1628799"/>
            <a:ext cx="9136049" cy="37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03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578</Words>
  <Application>Microsoft Office PowerPoint</Application>
  <PresentationFormat>화면 슬라이드 쇼(4:3)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94</cp:revision>
  <dcterms:created xsi:type="dcterms:W3CDTF">2013-03-25T12:51:11Z</dcterms:created>
  <dcterms:modified xsi:type="dcterms:W3CDTF">2013-12-10T08:16:38Z</dcterms:modified>
</cp:coreProperties>
</file>