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72" r:id="rId9"/>
    <p:sldId id="271" r:id="rId10"/>
    <p:sldId id="275" r:id="rId11"/>
    <p:sldId id="262" r:id="rId12"/>
    <p:sldId id="273" r:id="rId13"/>
    <p:sldId id="274" r:id="rId14"/>
    <p:sldId id="276" r:id="rId15"/>
    <p:sldId id="263" r:id="rId16"/>
    <p:sldId id="277" r:id="rId17"/>
    <p:sldId id="264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5" d="100"/>
          <a:sy n="105" d="100"/>
        </p:scale>
        <p:origin x="-245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BB897-705A-4B65-8567-D8999C874303}" type="datetimeFigureOut">
              <a:rPr lang="ko-KR" altLang="en-US" smtClean="0"/>
              <a:pPr/>
              <a:t>2014-02-21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9FF33-F08A-4AE4-ADAC-46BE4282289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1835696" y="3682301"/>
            <a:ext cx="4680520" cy="825403"/>
            <a:chOff x="1835696" y="3682301"/>
            <a:chExt cx="4680520" cy="825403"/>
          </a:xfrm>
        </p:grpSpPr>
        <p:sp>
          <p:nvSpPr>
            <p:cNvPr id="3" name="TextBox 2"/>
            <p:cNvSpPr txBox="1"/>
            <p:nvPr/>
          </p:nvSpPr>
          <p:spPr>
            <a:xfrm>
              <a:off x="1835696" y="3682301"/>
              <a:ext cx="4680520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lnSpc>
                  <a:spcPct val="120000"/>
                </a:lnSpc>
              </a:pPr>
              <a:r>
                <a:rPr lang="en-US" altLang="ko-KR" sz="2400" b="1" dirty="0"/>
                <a:t>3</a:t>
              </a:r>
              <a:r>
                <a:rPr lang="en-US" altLang="ko-KR" sz="2400" b="1" dirty="0" smtClean="0"/>
                <a:t>. </a:t>
              </a:r>
              <a:r>
                <a:rPr lang="ko-KR" altLang="en-US" sz="2400" b="1" dirty="0" smtClean="0"/>
                <a:t>삶</a:t>
              </a:r>
              <a:r>
                <a:rPr lang="ko-KR" altLang="en-US" sz="2400" b="1" dirty="0"/>
                <a:t>의 </a:t>
              </a:r>
              <a:r>
                <a:rPr lang="ko-KR" altLang="en-US" sz="2400" b="1" dirty="0" smtClean="0"/>
                <a:t>질과 복지</a:t>
              </a:r>
              <a:endParaRPr lang="ko-KR" altLang="en-US" sz="2400" dirty="0"/>
            </a:p>
          </p:txBody>
        </p:sp>
        <p:grpSp>
          <p:nvGrpSpPr>
            <p:cNvPr id="4" name="그룹 9"/>
            <p:cNvGrpSpPr/>
            <p:nvPr/>
          </p:nvGrpSpPr>
          <p:grpSpPr>
            <a:xfrm>
              <a:off x="2251461" y="4149080"/>
              <a:ext cx="3384376" cy="358624"/>
              <a:chOff x="2406081" y="4485452"/>
              <a:chExt cx="3384376" cy="35862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406081" y="4485452"/>
                <a:ext cx="3384376" cy="358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600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인간다운 삶</a:t>
                </a:r>
                <a:endParaRPr lang="ko-KR" altLang="en-US" sz="1600" b="1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" name="모서리가 둥근 직사각형 5"/>
              <p:cNvSpPr/>
              <p:nvPr/>
            </p:nvSpPr>
            <p:spPr bwMode="auto">
              <a:xfrm>
                <a:off x="3244777" y="4581128"/>
                <a:ext cx="216024" cy="216024"/>
              </a:xfrm>
              <a:prstGeom prst="round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600" b="1" dirty="0">
                    <a:latin typeface="+mj-lt"/>
                    <a:ea typeface="맑은 고딕" pitchFamily="50" charset="-127"/>
                  </a:rPr>
                  <a:t>1</a:t>
                </a:r>
                <a:endParaRPr lang="ko-KR" altLang="en-US" sz="1600" b="1" dirty="0">
                  <a:latin typeface="+mj-lt"/>
                  <a:ea typeface="맑은 고딕" pitchFamily="50" charset="-127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05780" y="1503016"/>
            <a:ext cx="8514692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인간다운 삶을 보장하기 위한 사회적 지원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개인적 차원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자신의 행복을 찾기 위해 스스로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사회</a:t>
            </a:r>
            <a:r>
              <a:rPr lang="en-US" altLang="ko-KR" sz="2400" b="1" dirty="0" smtClean="0"/>
              <a:t>․</a:t>
            </a:r>
            <a:r>
              <a:rPr lang="ko-KR" altLang="en-US" sz="2400" b="1" dirty="0" smtClean="0"/>
              <a:t>제도적 차원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경제적 양극화 현상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교육 격차</a:t>
            </a:r>
            <a:r>
              <a:rPr lang="en-US" altLang="ko-KR" sz="2400" b="1" dirty="0" smtClean="0"/>
              <a:t>,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성차별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지역 격차를 해소하기 위한 제도 및 정책 수립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2001029"/>
            <a:ext cx="8532440" cy="49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정부에서 시행하는 다음 제도들을 보고 물음에 답해 보자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.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67544" y="1275842"/>
            <a:ext cx="5997780" cy="492443"/>
            <a:chOff x="467544" y="980728"/>
            <a:chExt cx="5997780" cy="492443"/>
          </a:xfrm>
        </p:grpSpPr>
        <p:pic>
          <p:nvPicPr>
            <p:cNvPr id="7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8" name="직사각형 7"/>
            <p:cNvSpPr/>
            <p:nvPr/>
          </p:nvSpPr>
          <p:spPr>
            <a:xfrm>
              <a:off x="694192" y="980728"/>
              <a:ext cx="57711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사회가 개인을 지원하는 다양한 방식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9" name="그룹 18"/>
          <p:cNvGrpSpPr/>
          <p:nvPr/>
        </p:nvGrpSpPr>
        <p:grpSpPr>
          <a:xfrm>
            <a:off x="-1" y="2996952"/>
            <a:ext cx="9125427" cy="3327272"/>
            <a:chOff x="-1" y="2996952"/>
            <a:chExt cx="9125427" cy="3327272"/>
          </a:xfrm>
        </p:grpSpPr>
        <p:pic>
          <p:nvPicPr>
            <p:cNvPr id="3077" name="Picture 5" descr="C:\Users\ygp\Desktop\I2-3-1-1칼라완S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1" y="3281480"/>
              <a:ext cx="9125427" cy="3042744"/>
            </a:xfrm>
            <a:prstGeom prst="rect">
              <a:avLst/>
            </a:prstGeom>
            <a:noFill/>
          </p:spPr>
        </p:pic>
        <p:pic>
          <p:nvPicPr>
            <p:cNvPr id="3078" name="Picture 6" descr="C:\Users\ygp\Desktop\사-71하단말방울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t="51115" r="84615"/>
            <a:stretch>
              <a:fillRect/>
            </a:stretch>
          </p:blipFill>
          <p:spPr bwMode="auto">
            <a:xfrm>
              <a:off x="539552" y="3172714"/>
              <a:ext cx="1843404" cy="1152129"/>
            </a:xfrm>
            <a:prstGeom prst="rect">
              <a:avLst/>
            </a:prstGeom>
            <a:noFill/>
          </p:spPr>
        </p:pic>
        <p:pic>
          <p:nvPicPr>
            <p:cNvPr id="3079" name="Picture 7" descr="C:\Users\ygp\Desktop\사-71하단말방울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l="22308" t="28543" r="54400"/>
            <a:stretch>
              <a:fillRect/>
            </a:stretch>
          </p:blipFill>
          <p:spPr bwMode="auto">
            <a:xfrm>
              <a:off x="2627784" y="3286942"/>
              <a:ext cx="1944216" cy="1173186"/>
            </a:xfrm>
            <a:prstGeom prst="rect">
              <a:avLst/>
            </a:prstGeom>
            <a:noFill/>
          </p:spPr>
        </p:pic>
        <p:pic>
          <p:nvPicPr>
            <p:cNvPr id="3080" name="Picture 8" descr="C:\Users\ygp\Desktop\사-71하단말방울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l="52764" r="23944" b="33070"/>
            <a:stretch>
              <a:fillRect/>
            </a:stretch>
          </p:blipFill>
          <p:spPr bwMode="auto">
            <a:xfrm>
              <a:off x="4572000" y="3028723"/>
              <a:ext cx="1910988" cy="1080095"/>
            </a:xfrm>
            <a:prstGeom prst="rect">
              <a:avLst/>
            </a:prstGeom>
            <a:noFill/>
          </p:spPr>
        </p:pic>
        <p:pic>
          <p:nvPicPr>
            <p:cNvPr id="3081" name="Picture 9" descr="C:\Users\ygp\Desktop\사-71하단말방울 [Converted].png"/>
            <p:cNvPicPr>
              <a:picLocks noChangeAspect="1" noChangeArrowheads="1"/>
            </p:cNvPicPr>
            <p:nvPr/>
          </p:nvPicPr>
          <p:blipFill>
            <a:blip r:embed="rId5" cstate="print"/>
            <a:srcRect l="76253" b="31812"/>
            <a:stretch>
              <a:fillRect/>
            </a:stretch>
          </p:blipFill>
          <p:spPr bwMode="auto">
            <a:xfrm>
              <a:off x="6588224" y="2996952"/>
              <a:ext cx="1872208" cy="1057420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572603" y="3340069"/>
              <a:ext cx="1800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 의무 교육 제도 덕분에 무상으로 교육을 받을 수 있어요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2732843" y="3368009"/>
              <a:ext cx="1800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 맞춤형 난방비 지원으로 올 겨울 추위 걱정은 없겠어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4693982" y="3068960"/>
              <a:ext cx="1800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 생애 전환기 건강 검진 덕분에 비용 걱정을 덜었지요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605147" y="3068960"/>
              <a:ext cx="1944216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ko-KR" altLang="en-US" sz="1400" b="1" dirty="0" smtClean="0">
                  <a:latin typeface="맑은 고딕" pitchFamily="50" charset="-127"/>
                  <a:ea typeface="맑은 고딕" pitchFamily="50" charset="-127"/>
                </a:rPr>
                <a:t> 무료 법률 구조 서비스를 받아 임금 체불 문제를 해결했어요</a:t>
              </a:r>
              <a:r>
                <a:rPr lang="en-US" altLang="ko-KR" sz="1400" b="1" dirty="0" smtClean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1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5997780" cy="492443"/>
            <a:chOff x="467544" y="980728"/>
            <a:chExt cx="5997780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7711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사회가 개인을 지원하는 다양한 방식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2632" y="2106487"/>
            <a:ext cx="862984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활동① 국가에서 위와 같은 제도를 시행하는 이유는 무엇인지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</a:t>
            </a:r>
            <a:r>
              <a:rPr lang="ko-KR" altLang="en-US" sz="2400" b="1" dirty="0" smtClean="0"/>
              <a:t>토의해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자본주의 사회에서는 개인의 노력에도 불구하고 발생하는 경제적 격차로 인해 개인의 인간다운 삶이 위협받을 수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따라서 국가가 다양한 제도를 통해 개인의 인간다운 삶을 보장하고자 하는 것이다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467544" y="1275842"/>
            <a:ext cx="5997780" cy="492443"/>
            <a:chOff x="467544" y="980728"/>
            <a:chExt cx="5997780" cy="492443"/>
          </a:xfrm>
        </p:grpSpPr>
        <p:pic>
          <p:nvPicPr>
            <p:cNvPr id="6" name="Picture 2" descr="C:\Users\ygp\Desktop\형광펜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1052736"/>
              <a:ext cx="398082" cy="390773"/>
            </a:xfrm>
            <a:prstGeom prst="rect">
              <a:avLst/>
            </a:prstGeom>
            <a:noFill/>
          </p:spPr>
        </p:pic>
        <p:sp>
          <p:nvSpPr>
            <p:cNvPr id="7" name="직사각형 6"/>
            <p:cNvSpPr/>
            <p:nvPr/>
          </p:nvSpPr>
          <p:spPr>
            <a:xfrm>
              <a:off x="694192" y="980728"/>
              <a:ext cx="5771132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600" b="1" dirty="0" smtClean="0">
                  <a:latin typeface="맑은 고딕" pitchFamily="50" charset="-127"/>
                  <a:ea typeface="맑은 고딕" pitchFamily="50" charset="-127"/>
                </a:rPr>
                <a:t> 사회가 개인을 지원하는 다양한 방식</a:t>
              </a:r>
              <a:endParaRPr lang="ko-KR" altLang="en-US" sz="26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23528" y="2106487"/>
            <a:ext cx="853244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활동② 인터넷 검색을 통해 이와 같은 취지로 지역 사회나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기업 차원에서 시행하고 있는 제도를 조사해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342900" indent="-342900" algn="ju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○○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기업은 지역 사회의 재난 구호를 위해 직원들이 직접 긴급 구호 키트를 제작하고 재난 지역의 시민들에게 나누어 주었다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marL="342900" indent="-342900" algn="just" fontAlgn="base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 □□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회사는 △△천 일대에서 하천 정화 작업을 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하천 정화 작업을 통해 토종 식물의 성장을 저해하는 유해 식물과 각종 폐기물을 제거하였다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(71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83822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1. </a:t>
            </a:r>
            <a:r>
              <a:rPr lang="ko-KR" altLang="en-US" sz="2400" b="1" dirty="0" smtClean="0"/>
              <a:t>의식주의 해결을 넘어 인간의 존엄성을 보호받을 수 있는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삶을 무엇이라고 하는가</a:t>
            </a:r>
            <a:r>
              <a:rPr lang="en-US" altLang="ko-KR" sz="2400" b="1" dirty="0" smtClean="0"/>
              <a:t>?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인간다운 삶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2. </a:t>
            </a:r>
            <a:r>
              <a:rPr lang="ko-KR" altLang="en-US" sz="2400" b="1" dirty="0" smtClean="0"/>
              <a:t>실업이나 재해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노령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빈곤 등의 다양한 사회적 위험으로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부터 보호해 주는 제도적 장치를 </a:t>
            </a:r>
            <a:r>
              <a:rPr lang="en-US" altLang="ko-KR" sz="2400" b="1" dirty="0" smtClean="0"/>
              <a:t>(            )</a:t>
            </a:r>
            <a:r>
              <a:rPr lang="ko-KR" altLang="en-US" sz="2400" b="1" dirty="0" smtClean="0"/>
              <a:t>이라고 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사회적 </a:t>
            </a:r>
            <a:r>
              <a:rPr lang="ko-KR" altLang="en-US" sz="2400" b="1" dirty="0" err="1" smtClean="0">
                <a:solidFill>
                  <a:srgbClr val="FF0000"/>
                </a:solidFill>
              </a:rPr>
              <a:t>안전망</a:t>
            </a:r>
            <a:endParaRPr lang="ko-KR" alt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4730653"/>
            <a:ext cx="2448272" cy="1218627"/>
          </a:xfrm>
          <a:prstGeom prst="rect">
            <a:avLst/>
          </a:prstGeom>
          <a:noFill/>
        </p:spPr>
      </p:pic>
      <p:pic>
        <p:nvPicPr>
          <p:cNvPr id="7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570413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8382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3. </a:t>
            </a:r>
            <a:r>
              <a:rPr lang="ko-KR" altLang="en-US" sz="2400" b="1" dirty="0" smtClean="0"/>
              <a:t>시민들이 적극적인 의사에 따라 사회에 참여할 수 있는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(        )</a:t>
            </a:r>
            <a:r>
              <a:rPr lang="ko-KR" altLang="en-US" sz="2400" b="1" dirty="0" smtClean="0"/>
              <a:t>의 성립도 인간다운 삶의 조건이다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시민 사회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4. </a:t>
            </a:r>
            <a:r>
              <a:rPr lang="ko-KR" altLang="en-US" sz="2400" b="1" dirty="0" smtClean="0"/>
              <a:t>현대 민주주의 국가에서는 인간다운 삶을 위한 조건을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갖추고도 </a:t>
            </a:r>
            <a:r>
              <a:rPr lang="en-US" altLang="ko-KR" sz="2400" b="1" dirty="0" smtClean="0"/>
              <a:t>(         ), (         ) </a:t>
            </a:r>
            <a:r>
              <a:rPr lang="ko-KR" altLang="en-US" sz="2400" b="1" dirty="0" smtClean="0"/>
              <a:t>등의 사회 문제에 적절히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대처하지 못해 개인의 삶의 질이 하락하기도 한다</a:t>
            </a:r>
            <a:r>
              <a:rPr lang="en-US" altLang="ko-KR" sz="2400" b="1" dirty="0" smtClean="0"/>
              <a:t>. 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빈부 격차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        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환경 오염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(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도덕성 상실 등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2498405"/>
            <a:ext cx="2448272" cy="1218627"/>
          </a:xfrm>
          <a:prstGeom prst="rect">
            <a:avLst/>
          </a:prstGeom>
          <a:noFill/>
        </p:spPr>
      </p:pic>
      <p:pic>
        <p:nvPicPr>
          <p:cNvPr id="10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5162701"/>
            <a:ext cx="2448272" cy="1218627"/>
          </a:xfrm>
          <a:prstGeom prst="rect">
            <a:avLst/>
          </a:prstGeom>
          <a:noFill/>
        </p:spPr>
      </p:pic>
      <p:pic>
        <p:nvPicPr>
          <p:cNvPr id="9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5157192"/>
            <a:ext cx="2448272" cy="1218627"/>
          </a:xfrm>
          <a:prstGeom prst="rect">
            <a:avLst/>
          </a:prstGeom>
          <a:noFill/>
        </p:spPr>
      </p:pic>
      <p:pic>
        <p:nvPicPr>
          <p:cNvPr id="8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57192"/>
            <a:ext cx="2448272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05780" y="1631873"/>
            <a:ext cx="8838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 smtClean="0"/>
              <a:t>5. </a:t>
            </a:r>
            <a:r>
              <a:rPr lang="ko-KR" altLang="en-US" sz="2400" b="1" dirty="0" smtClean="0"/>
              <a:t>헌법에서는 개인의 인간다운 삶을 사회</a:t>
            </a:r>
            <a:r>
              <a:rPr lang="en-US" altLang="ko-KR" sz="2400" b="1" dirty="0" smtClean="0"/>
              <a:t>․</a:t>
            </a:r>
            <a:r>
              <a:rPr lang="ko-KR" altLang="en-US" sz="2400" b="1" dirty="0" smtClean="0"/>
              <a:t>제도적 차원에서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보장하기 위해 국가의</a:t>
            </a:r>
            <a:r>
              <a:rPr lang="en-US" altLang="ko-KR" sz="2400" b="1" dirty="0" smtClean="0"/>
              <a:t>(          ), (          )</a:t>
            </a:r>
            <a:r>
              <a:rPr lang="ko-KR" altLang="en-US" sz="2400" b="1" dirty="0" smtClean="0"/>
              <a:t>에 대한 의무를 </a:t>
            </a: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규정하고 있다</a:t>
            </a:r>
            <a:r>
              <a:rPr lang="en-US" altLang="ko-KR" sz="2400" b="1" dirty="0" smtClean="0"/>
              <a:t>.</a:t>
            </a:r>
          </a:p>
          <a:p>
            <a:pPr marL="457200" indent="-457200" fontAlgn="base">
              <a:lnSpc>
                <a:spcPct val="120000"/>
              </a:lnSpc>
            </a:pPr>
            <a:endParaRPr lang="en-US" altLang="ko-KR" sz="2400" b="1" dirty="0" smtClean="0"/>
          </a:p>
          <a:p>
            <a:pPr marL="457200" indent="-457200" fontAlgn="base">
              <a:lnSpc>
                <a:spcPct val="120000"/>
              </a:lnSpc>
            </a:pPr>
            <a:r>
              <a:rPr lang="ko-KR" altLang="en-US" sz="2400" b="1" dirty="0" smtClean="0"/>
              <a:t>   답</a:t>
            </a:r>
            <a:r>
              <a:rPr lang="en-US" altLang="ko-KR" sz="2400" b="1" dirty="0" smtClean="0"/>
              <a:t>: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 보장</a:t>
            </a:r>
            <a:r>
              <a:rPr lang="en-US" altLang="ko-KR" sz="2400" b="1" dirty="0" smtClean="0">
                <a:solidFill>
                  <a:srgbClr val="FF0000"/>
                </a:solidFill>
              </a:rPr>
              <a:t>, </a:t>
            </a:r>
            <a:r>
              <a:rPr lang="ko-KR" altLang="en-US" sz="2400" b="1" dirty="0" smtClean="0">
                <a:solidFill>
                  <a:srgbClr val="FF0000"/>
                </a:solidFill>
              </a:rPr>
              <a:t>사회 복지</a:t>
            </a:r>
          </a:p>
        </p:txBody>
      </p:sp>
      <p:pic>
        <p:nvPicPr>
          <p:cNvPr id="6" name="Picture 2" descr="C:\Users\ygp\Desktop\메모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924944"/>
            <a:ext cx="3897306" cy="1218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1403648" y="2967335"/>
            <a:ext cx="6336704" cy="935064"/>
            <a:chOff x="1403648" y="2967335"/>
            <a:chExt cx="6336704" cy="935064"/>
          </a:xfrm>
        </p:grpSpPr>
        <p:sp>
          <p:nvSpPr>
            <p:cNvPr id="6" name="TextBox 5"/>
            <p:cNvSpPr txBox="1"/>
            <p:nvPr/>
          </p:nvSpPr>
          <p:spPr>
            <a:xfrm>
              <a:off x="1475656" y="2967335"/>
              <a:ext cx="6264696" cy="935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   </a:t>
              </a:r>
              <a:r>
                <a:rPr lang="ko-KR" altLang="en-US" sz="2400" b="1" dirty="0" smtClean="0">
                  <a:solidFill>
                    <a:schemeClr val="tx2">
                      <a:lumMod val="75000"/>
                    </a:schemeClr>
                  </a:solidFill>
                  <a:latin typeface="맑은 고딕" pitchFamily="50" charset="-127"/>
                  <a:ea typeface="맑은 고딕" pitchFamily="50" charset="-127"/>
                </a:rPr>
                <a:t>삶의 질 향상을 위한 노력</a:t>
              </a:r>
              <a:endParaRPr lang="en-US" altLang="ko-KR" sz="2400" b="1" dirty="0" smtClean="0">
                <a:solidFill>
                  <a:schemeClr val="tx2">
                    <a:lumMod val="75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  <a:p>
              <a:pPr algn="r" fontAlgn="base" latinLnBrk="0">
                <a:lnSpc>
                  <a:spcPct val="120000"/>
                </a:lnSpc>
              </a:pP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에 </a:t>
              </a:r>
              <a:r>
                <a:rPr lang="ko-KR" altLang="en-US" sz="2400" b="1" dirty="0">
                  <a:latin typeface="맑은 고딕" pitchFamily="50" charset="-127"/>
                  <a:ea typeface="맑은 고딕" pitchFamily="50" charset="-127"/>
                </a:rPr>
                <a:t>대해 </a:t>
              </a:r>
              <a:r>
                <a:rPr lang="ko-KR" altLang="en-US" sz="2400" b="1" dirty="0" smtClean="0">
                  <a:latin typeface="맑은 고딕" pitchFamily="50" charset="-127"/>
                  <a:ea typeface="맑은 고딕" pitchFamily="50" charset="-127"/>
                </a:rPr>
                <a:t>수업합니다</a:t>
              </a:r>
              <a:r>
                <a:rPr lang="en-US" altLang="ko-KR" sz="2400" b="1" dirty="0">
                  <a:latin typeface="맑은 고딕" pitchFamily="50" charset="-127"/>
                  <a:ea typeface="맑은 고딕" pitchFamily="50" charset="-127"/>
                </a:rPr>
                <a:t>.</a:t>
              </a:r>
              <a:endParaRPr lang="ko-KR" altLang="en-US" sz="2400" b="1" dirty="0"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1403648" y="3058392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맑은 고딕" pitchFamily="50" charset="-127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맑은 고딕" pitchFamily="50" charset="-127"/>
                <a:ea typeface="맑은 고딕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672" y="2906822"/>
            <a:ext cx="212576" cy="2005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0476" y="2780928"/>
            <a:ext cx="4972836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b="1" dirty="0" smtClean="0"/>
              <a:t> 인간다운 삶을 위해 필요한 조건을 파악하고</a:t>
            </a:r>
            <a:r>
              <a:rPr lang="en-US" altLang="ko-KR" b="1" dirty="0" smtClean="0"/>
              <a:t>, </a:t>
            </a:r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이를 갖추도록 사회가 지원해야 하는 이유와 </a:t>
            </a:r>
            <a:endParaRPr lang="en-US" altLang="ko-KR" b="1" dirty="0" smtClean="0"/>
          </a:p>
          <a:p>
            <a:pPr>
              <a:lnSpc>
                <a:spcPct val="120000"/>
              </a:lnSpc>
            </a:pPr>
            <a:r>
              <a:rPr lang="ko-KR" altLang="en-US" b="1" dirty="0" smtClean="0"/>
              <a:t>지원 방법에 대해 설명할 수 있다</a:t>
            </a:r>
            <a:r>
              <a:rPr lang="en-US" altLang="ko-KR" b="1" dirty="0" smtClean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5470624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>
                <a:latin typeface="맑은 고딕" pitchFamily="50" charset="-127"/>
                <a:ea typeface="맑은 고딕" pitchFamily="50" charset="-127"/>
              </a:rPr>
              <a:t>인간다운 삶의 조건에는 어떤 것이 있을까</a:t>
            </a:r>
            <a:r>
              <a:rPr lang="en-US" altLang="ko-KR" sz="2400" b="1" dirty="0" smtClean="0">
                <a:latin typeface="맑은 고딕" pitchFamily="50" charset="-127"/>
                <a:ea typeface="맑은 고딕" pitchFamily="50" charset="-127"/>
              </a:rPr>
              <a:t>?</a:t>
            </a:r>
            <a:endParaRPr lang="ko-KR" altLang="en-US" sz="2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의식주의 해결</a:t>
            </a:r>
            <a:endParaRPr lang="ko-KR" alt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교육을 통한 자아실현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Picture 4" descr="C:\Users\ygp\Desktop\나침반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445224"/>
            <a:ext cx="504056" cy="50405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75856" y="450912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범죄 예방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8" name="TextBox 7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9" name="모서리가 둥근 직사각형 8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26" name="Picture 2" descr="C:\Users\ygp\Desktop\사-69상단사진들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1335554"/>
            <a:ext cx="9144000" cy="35336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6" name="TextBox 5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5292080" y="1052736"/>
            <a:ext cx="3832791" cy="5805264"/>
            <a:chOff x="5292080" y="1052736"/>
            <a:chExt cx="3832791" cy="5805264"/>
          </a:xfrm>
        </p:grpSpPr>
        <p:pic>
          <p:nvPicPr>
            <p:cNvPr id="2050" name="Picture 2" descr="C:\Users\ygp\Desktop\I2-3-1-2칼라완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97139" y="1052736"/>
              <a:ext cx="3727732" cy="5805264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6444208" y="2051556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자아실현의 욕구</a:t>
              </a:r>
              <a:endParaRPr lang="ko-KR" altLang="en-US" sz="1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12160" y="2844225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err="1" smtClean="0"/>
                <a:t>자존감의</a:t>
              </a:r>
              <a:endParaRPr lang="en-US" altLang="ko-KR" sz="1600" b="1" dirty="0" smtClean="0"/>
            </a:p>
            <a:p>
              <a:r>
                <a:rPr lang="ko-KR" altLang="en-US" sz="1600" b="1" dirty="0" smtClean="0"/>
                <a:t>욕구</a:t>
              </a:r>
              <a:endParaRPr lang="ko-KR" altLang="en-US" sz="16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591129" y="3674705"/>
              <a:ext cx="15121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소속감과</a:t>
              </a:r>
              <a:endParaRPr lang="en-US" altLang="ko-KR" sz="1600" b="1" dirty="0" smtClean="0"/>
            </a:p>
            <a:p>
              <a:r>
                <a:rPr lang="ko-KR" altLang="en-US" sz="1600" b="1" dirty="0" smtClean="0"/>
                <a:t>사랑의 욕구</a:t>
              </a:r>
              <a:endParaRPr lang="ko-KR" altLang="en-US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92080" y="4653136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안전의 욕구</a:t>
              </a:r>
              <a:endParaRPr lang="ko-KR" altLang="en-US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80112" y="5805264"/>
              <a:ext cx="237626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600" b="1" dirty="0" smtClean="0"/>
                <a:t>생리적 욕구</a:t>
              </a:r>
              <a:endParaRPr lang="ko-KR" altLang="en-US" sz="16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9512" y="1484784"/>
            <a:ext cx="6354452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fontAlgn="base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인간다운 삶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: </a:t>
            </a:r>
            <a:r>
              <a:rPr lang="ko-KR" altLang="en-US" sz="2400" b="1" dirty="0" smtClean="0"/>
              <a:t>기본적인 의식주의 해결뿐만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아니라 각종 사회 제도를 통해 생존 및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인간의 존엄성을 보호받을 수 있는 삶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398" y="4665823"/>
            <a:ext cx="2561674" cy="19315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496973"/>
            <a:ext cx="8964488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인간다운 삶의 조건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일정 수준의 소득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사유 재산권의 보장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시장 경제 체제 보장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인간 존엄성 실현을 위한 민주주의와 법치주의 구현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다양한 사회적 위험으로부터 보호해 주는 사회적 </a:t>
            </a:r>
            <a:r>
              <a:rPr lang="ko-KR" altLang="en-US" sz="2400" b="1" dirty="0" err="1" smtClean="0"/>
              <a:t>안전망</a:t>
            </a:r>
            <a:r>
              <a:rPr lang="ko-KR" altLang="en-US" sz="2400" b="1" dirty="0" smtClean="0"/>
              <a:t> 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시민들의 적극적인 참여를 기반으로 하는 시민 사회의 성립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⑤ 기타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문화적 여건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쾌적한 환경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기회 균등의 보장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불합리한</a:t>
            </a:r>
            <a:endParaRPr lang="en-US" altLang="ko-KR" sz="2400" b="1" dirty="0" smtClean="0"/>
          </a:p>
          <a:p>
            <a:pPr algn="dist"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차별이 없는 삶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종교 선택 및 사상의 자유 보장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도덕성의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회복 등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4" name="TextBox 3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5" name="모서리가 둥근 직사각형 4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(69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068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ea typeface="나눔고딕 ExtraBold"/>
              </a:rPr>
              <a:t>▲ 문화적 욕구 충족</a:t>
            </a:r>
            <a:endParaRPr lang="ko-KR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006805"/>
            <a:ext cx="3131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시민의 참여를 바탕으로 </a:t>
            </a:r>
            <a:endParaRPr lang="en-US" altLang="ko-KR" b="1" dirty="0" smtClean="0">
              <a:latin typeface="맑은 고딕" pitchFamily="50" charset="-127"/>
              <a:ea typeface="맑은 고딕" pitchFamily="50" charset="-127"/>
            </a:endParaRPr>
          </a:p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   한 시민운동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59832" y="400680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맑은 고딕" pitchFamily="50" charset="-127"/>
                <a:ea typeface="맑은 고딕" pitchFamily="50" charset="-127"/>
              </a:rPr>
              <a:t>▲ 쾌적한 환경</a:t>
            </a:r>
            <a:endParaRPr lang="ko-KR" altLang="en-US" b="1" dirty="0">
              <a:latin typeface="맑은 고딕" pitchFamily="50" charset="-127"/>
              <a:ea typeface="맑은 고딕" pitchFamily="50" charset="-127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6" name="TextBox 5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모서리가 둥근 직사각형 6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5021" y="210126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26" name="Picture 2" descr="C:\Users\ygp\Desktop\P2-문화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66" y="2060849"/>
            <a:ext cx="2922958" cy="1944216"/>
          </a:xfrm>
          <a:prstGeom prst="rect">
            <a:avLst/>
          </a:prstGeom>
          <a:noFill/>
        </p:spPr>
      </p:pic>
      <p:pic>
        <p:nvPicPr>
          <p:cNvPr id="1027" name="Picture 3" descr="C:\Users\ygp\Desktop\P2-환경.jpg"/>
          <p:cNvPicPr>
            <a:picLocks noChangeAspect="1" noChangeArrowheads="1"/>
          </p:cNvPicPr>
          <p:nvPr/>
        </p:nvPicPr>
        <p:blipFill>
          <a:blip r:embed="rId4" cstate="print"/>
          <a:srcRect b="3893"/>
          <a:stretch>
            <a:fillRect/>
          </a:stretch>
        </p:blipFill>
        <p:spPr bwMode="auto">
          <a:xfrm>
            <a:off x="2974411" y="2060849"/>
            <a:ext cx="3004698" cy="1944217"/>
          </a:xfrm>
          <a:prstGeom prst="rect">
            <a:avLst/>
          </a:prstGeom>
          <a:noFill/>
        </p:spPr>
      </p:pic>
      <p:pic>
        <p:nvPicPr>
          <p:cNvPr id="1028" name="Picture 4" descr="C:\Users\ygp\Desktop\P2-시민운동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95237" y="2060848"/>
            <a:ext cx="3115592" cy="19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55976" y="2132856"/>
            <a:ext cx="4536504" cy="4037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왼쪽 자료는 우리나라 국민의 행복 지수를 다른 나라와 비교하여 순위를 매긴 것으로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평가 기준에 따라 상반된 결과가 나타났다</a:t>
            </a:r>
            <a:r>
              <a:rPr lang="en-US" altLang="ko-KR" sz="2400" b="1" dirty="0" smtClean="0"/>
              <a:t>. </a:t>
            </a:r>
            <a:r>
              <a:rPr lang="ko-KR" altLang="en-US" sz="2400" b="1" dirty="0"/>
              <a:t>국제 연합</a:t>
            </a:r>
            <a:r>
              <a:rPr lang="en-US" altLang="ko-KR" sz="2400" b="1" dirty="0"/>
              <a:t>(UN)</a:t>
            </a:r>
            <a:r>
              <a:rPr lang="ko-KR" altLang="en-US" sz="2400" b="1" dirty="0"/>
              <a:t>의 ‘인간 개발 지수’에서 측정한 기준의 경우 평균 수명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교육 수준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문맹률</a:t>
            </a:r>
            <a:r>
              <a:rPr lang="en-US" altLang="ko-KR" sz="2400" b="1" dirty="0"/>
              <a:t>, 1</a:t>
            </a:r>
            <a:r>
              <a:rPr lang="ko-KR" altLang="en-US" sz="2400" b="1" dirty="0"/>
              <a:t>인당 국민 소득 등의 양적 지표에 비중을 두고 있다</a:t>
            </a:r>
            <a:r>
              <a:rPr lang="en-US" altLang="ko-KR" sz="2400" b="1" dirty="0"/>
              <a:t>. 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83568" y="119675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우리나라 사람들은 얼마나 행복할까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  <p:pic>
        <p:nvPicPr>
          <p:cNvPr id="2050" name="Picture 2" descr="C:\Users\ygp\Desktop\C2-3-1-1 [Converted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04864"/>
            <a:ext cx="3857196" cy="2023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3528" y="1772816"/>
            <a:ext cx="8532440" cy="4480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경제 협력 개발 기구</a:t>
            </a:r>
            <a:r>
              <a:rPr lang="en-US" altLang="ko-KR" sz="2400" b="1" dirty="0" smtClean="0"/>
              <a:t>(OECD)</a:t>
            </a:r>
            <a:r>
              <a:rPr lang="ko-KR" altLang="en-US" sz="2400" b="1" dirty="0" smtClean="0"/>
              <a:t>는 여기에 주거 환경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공동체 생활에 대한 만족도 등 질적 요소를 추가했다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이 기준에 따라 우리나라는 교육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직업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치안 등에서 높은 점수를 받았지만 주거 환경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보건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일과 삶의 균형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공동체 생활에 대한 만족도 등에서는 낮은 평가를 받았다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우리나라가 가장 낮은 순위를 기록한 국제 연합의 ‘세계 행복 보고서’는 아예 주관적 설문 조사를 바탕으로 만들어졌다</a:t>
            </a:r>
            <a:r>
              <a:rPr lang="en-US" altLang="ko-KR" sz="2400" b="1" dirty="0" smtClean="0"/>
              <a:t>. 2005</a:t>
            </a:r>
            <a:r>
              <a:rPr lang="ko-KR" altLang="en-US" sz="2400" b="1" dirty="0" smtClean="0"/>
              <a:t>년부터 </a:t>
            </a:r>
            <a:r>
              <a:rPr lang="en-US" altLang="ko-KR" sz="2400" b="1" dirty="0" smtClean="0"/>
              <a:t>2011</a:t>
            </a:r>
            <a:r>
              <a:rPr lang="ko-KR" altLang="en-US" sz="2400" b="1" dirty="0" smtClean="0"/>
              <a:t>년까지 세계 </a:t>
            </a:r>
            <a:r>
              <a:rPr lang="en-US" altLang="ko-KR" sz="2400" b="1" dirty="0" smtClean="0"/>
              <a:t>156</a:t>
            </a:r>
            <a:r>
              <a:rPr lang="ko-KR" altLang="en-US" sz="2400" b="1" dirty="0" smtClean="0"/>
              <a:t>개국에서 </a:t>
            </a:r>
            <a:r>
              <a:rPr lang="en-US" altLang="ko-KR" sz="2400" b="1" dirty="0" smtClean="0"/>
              <a:t>15~60</a:t>
            </a:r>
            <a:r>
              <a:rPr lang="ko-KR" altLang="en-US" sz="2400" b="1" dirty="0" smtClean="0"/>
              <a:t>세 인구 </a:t>
            </a:r>
            <a:r>
              <a:rPr lang="en-US" altLang="ko-KR" sz="2400" b="1" dirty="0" smtClean="0"/>
              <a:t>1,000</a:t>
            </a:r>
            <a:r>
              <a:rPr lang="ko-KR" altLang="en-US" sz="2400" b="1" dirty="0" smtClean="0"/>
              <a:t>명을 대상으로 조사한 만큼 실제 개개인이 느끼는 행복 체감도에 더 근접해 있다는 평가이다</a:t>
            </a:r>
            <a:r>
              <a:rPr lang="en-US" altLang="ko-KR" sz="2400" b="1" dirty="0" smtClean="0"/>
              <a:t>.                                   - </a:t>
            </a:r>
            <a:r>
              <a:rPr lang="ko-KR" altLang="en-US" sz="2400" b="1" dirty="0" smtClean="0"/>
              <a:t>한국경제</a:t>
            </a:r>
            <a:r>
              <a:rPr lang="en-US" altLang="ko-KR" sz="2400" b="1" dirty="0" smtClean="0"/>
              <a:t>, 2012. 5. 11. -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683568" y="119675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우리나라 사람들은 얼마나 행복할까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5741020" y="188640"/>
            <a:ext cx="3223468" cy="535531"/>
            <a:chOff x="5741020" y="188640"/>
            <a:chExt cx="3223468" cy="535531"/>
          </a:xfrm>
        </p:grpSpPr>
        <p:sp>
          <p:nvSpPr>
            <p:cNvPr id="3" name="TextBox 2"/>
            <p:cNvSpPr txBox="1"/>
            <p:nvPr/>
          </p:nvSpPr>
          <p:spPr>
            <a:xfrm>
              <a:off x="5741020" y="188640"/>
              <a:ext cx="3223468" cy="535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ko-KR" altLang="en-US" sz="2400" b="1" smtClean="0">
                  <a:solidFill>
                    <a:schemeClr val="tx2">
                      <a:lumMod val="75000"/>
                    </a:schemeClr>
                  </a:solidFill>
                </a:rPr>
                <a:t>인간다운 삶</a:t>
              </a:r>
              <a:endParaRPr lang="ko-KR" altLang="en-US" sz="24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" name="모서리가 둥근 직사각형 3"/>
            <p:cNvSpPr/>
            <p:nvPr/>
          </p:nvSpPr>
          <p:spPr bwMode="auto">
            <a:xfrm>
              <a:off x="6804248" y="310108"/>
              <a:ext cx="357188" cy="324000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83568" y="1196752"/>
            <a:ext cx="77048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2400" b="1" dirty="0"/>
              <a:t>우리나라 사람들은 얼마나 행복할까</a:t>
            </a:r>
            <a:r>
              <a:rPr lang="en-US" altLang="ko-KR" sz="2400" b="1" dirty="0"/>
              <a:t>?</a:t>
            </a:r>
            <a:endParaRPr lang="ko-KR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06648" y="1916832"/>
            <a:ext cx="85324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위 내용을 참고하여 국민의 행복 증진을 위해 국가가 어떤 노력을 기울여야 하는지 생각해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 algn="just"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우리나라는 양적 지표에 비중을 둔 인간 개발 지수에서는 상대적으로 높은 순위를 차지하고 있지만 질적 지표에 비중을 둔 조사에서는 낮은 순위를 차지했다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질적 지표는 주거 환경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공동체 생활에 대한 만족도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보건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일과 삶의 균형 등에 관한 내용이었다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우리나라 사람들이 질적 지표와 관련된 사항에 대한 만족도가 낮게 나타났으므로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ko-KR" altLang="en-US" sz="2400" b="1" dirty="0" smtClean="0">
                <a:solidFill>
                  <a:schemeClr val="accent2">
                    <a:lumMod val="75000"/>
                  </a:schemeClr>
                </a:solidFill>
              </a:rPr>
              <a:t>정부는 이를 참고하여 해당 사항과 관련된 정책을 보완할 필요가 있다</a:t>
            </a:r>
            <a:r>
              <a:rPr lang="en-US" altLang="ko-KR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27784" y="260648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/>
              <a:t>(70</a:t>
            </a:r>
            <a:r>
              <a:rPr lang="ko-KR" altLang="en-US" sz="1600" b="1" dirty="0" smtClean="0"/>
              <a:t>쪽</a:t>
            </a:r>
            <a:r>
              <a:rPr lang="en-US" altLang="ko-KR" sz="1600" b="1" dirty="0" smtClean="0"/>
              <a:t>)</a:t>
            </a:r>
            <a:endParaRPr lang="ko-KR" altLang="en-US" sz="1600" b="1" dirty="0"/>
          </a:p>
        </p:txBody>
      </p:sp>
      <p:pic>
        <p:nvPicPr>
          <p:cNvPr id="10" name="Picture 3" descr="C:\Users\ygp\Desktop\전구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7544" y="1259460"/>
            <a:ext cx="262778" cy="3763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891</Words>
  <Application>Microsoft Office PowerPoint</Application>
  <PresentationFormat>화면 슬라이드 쇼(4:3)</PresentationFormat>
  <Paragraphs>127</Paragraphs>
  <Slides>17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1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ygp</dc:creator>
  <cp:lastModifiedBy>김영권</cp:lastModifiedBy>
  <cp:revision>53</cp:revision>
  <dcterms:created xsi:type="dcterms:W3CDTF">2013-04-08T00:29:13Z</dcterms:created>
  <dcterms:modified xsi:type="dcterms:W3CDTF">2014-02-21T13:56:46Z</dcterms:modified>
</cp:coreProperties>
</file>